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webextensions/taskpanes.xml" ContentType="application/vnd.ms-office.webextensiontaskpanes+xml"/>
  <Override PartName="/ppt/webextensions/webextension1.xml" ContentType="application/vnd.ms-office.webextension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3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theme/themeOverride1.xml" ContentType="application/vnd.openxmlformats-officedocument.themeOverr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thumbnail" Target="docProps/thumbnail.jpeg"/><Relationship Id="rId2" Type="http://schemas.openxmlformats.org/officeDocument/2006/relationships/officeDocument" Target="ppt/presentation.xml"/><Relationship Id="rId1" Type="http://schemas.microsoft.com/office/2011/relationships/webextensiontaskpanes" Target="ppt/webextensions/taskpanes.xml"/><Relationship Id="rId5" Type="http://schemas.openxmlformats.org/officeDocument/2006/relationships/extended-properties" Target="docProps/app.xml"/><Relationship Id="rId4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4708" r:id="rId1"/>
  </p:sldMasterIdLst>
  <p:notesMasterIdLst>
    <p:notesMasterId r:id="rId13"/>
  </p:notesMasterIdLst>
  <p:handoutMasterIdLst>
    <p:handoutMasterId r:id="rId14"/>
  </p:handoutMasterIdLst>
  <p:sldIdLst>
    <p:sldId id="670" r:id="rId2"/>
    <p:sldId id="697" r:id="rId3"/>
    <p:sldId id="366" r:id="rId4"/>
    <p:sldId id="384" r:id="rId5"/>
    <p:sldId id="694" r:id="rId6"/>
    <p:sldId id="668" r:id="rId7"/>
    <p:sldId id="682" r:id="rId8"/>
    <p:sldId id="695" r:id="rId9"/>
    <p:sldId id="696" r:id="rId10"/>
    <p:sldId id="681" r:id="rId11"/>
    <p:sldId id="499" r:id="rId12"/>
  </p:sldIdLst>
  <p:sldSz cx="9144000" cy="6858000" type="screen4x3"/>
  <p:notesSz cx="6797675" cy="987425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ction par défaut" id="{41147942-A291-469C-A748-A164AF0241C3}">
          <p14:sldIdLst>
            <p14:sldId id="670"/>
            <p14:sldId id="697"/>
          </p14:sldIdLst>
        </p14:section>
        <p14:section name="Section sans titre" id="{51D4C560-D77F-46A1-AA2B-DFC9325A3471}">
          <p14:sldIdLst>
            <p14:sldId id="366"/>
            <p14:sldId id="384"/>
            <p14:sldId id="694"/>
            <p14:sldId id="668"/>
            <p14:sldId id="682"/>
            <p14:sldId id="695"/>
            <p14:sldId id="696"/>
            <p14:sldId id="681"/>
            <p14:sldId id="499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Style moyen 1 - Accentuation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3B4B98B0-60AC-42C2-AFA5-B58CD77FA1E5}" styleName="Style léger 1 - Accentuation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Aucun style, grille du tablea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Style clair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7DF18680-E054-41AD-8BC1-D1AEF772440D}" styleName="Style moyen 2 - Accentuation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73A0DAA-6AF3-43AB-8588-CEC1D06C72B9}" styleName="Style moye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0598" autoAdjust="0"/>
  </p:normalViewPr>
  <p:slideViewPr>
    <p:cSldViewPr>
      <p:cViewPr varScale="1">
        <p:scale>
          <a:sx n="54" d="100"/>
          <a:sy n="54" d="100"/>
        </p:scale>
        <p:origin x="1592" y="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671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385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imon Nassa" userId="15cf65cb15ef699e" providerId="LiveId" clId="{4190B153-09DE-4FDC-BF2C-E1DFCE563998}"/>
    <pc:docChg chg="undo custSel addSld delSld modSld modSection">
      <pc:chgData name="Simon Nassa" userId="15cf65cb15ef699e" providerId="LiveId" clId="{4190B153-09DE-4FDC-BF2C-E1DFCE563998}" dt="2024-03-21T08:09:52.315" v="748" actId="20577"/>
      <pc:docMkLst>
        <pc:docMk/>
      </pc:docMkLst>
      <pc:sldChg chg="del">
        <pc:chgData name="Simon Nassa" userId="15cf65cb15ef699e" providerId="LiveId" clId="{4190B153-09DE-4FDC-BF2C-E1DFCE563998}" dt="2024-03-14T09:34:10.464" v="0" actId="47"/>
        <pc:sldMkLst>
          <pc:docMk/>
          <pc:sldMk cId="1119287307" sldId="257"/>
        </pc:sldMkLst>
      </pc:sldChg>
      <pc:sldChg chg="delSp modSp mod">
        <pc:chgData name="Simon Nassa" userId="15cf65cb15ef699e" providerId="LiveId" clId="{4190B153-09DE-4FDC-BF2C-E1DFCE563998}" dt="2024-03-19T10:18:45.205" v="713" actId="17032"/>
        <pc:sldMkLst>
          <pc:docMk/>
          <pc:sldMk cId="0" sldId="366"/>
        </pc:sldMkLst>
        <pc:spChg chg="del">
          <ac:chgData name="Simon Nassa" userId="15cf65cb15ef699e" providerId="LiveId" clId="{4190B153-09DE-4FDC-BF2C-E1DFCE563998}" dt="2024-03-14T09:37:29.832" v="28" actId="478"/>
          <ac:spMkLst>
            <pc:docMk/>
            <pc:sldMk cId="0" sldId="366"/>
            <ac:spMk id="3" creationId="{00000000-0000-0000-0000-000000000000}"/>
          </ac:spMkLst>
        </pc:spChg>
        <pc:spChg chg="mod">
          <ac:chgData name="Simon Nassa" userId="15cf65cb15ef699e" providerId="LiveId" clId="{4190B153-09DE-4FDC-BF2C-E1DFCE563998}" dt="2024-03-19T10:18:45.205" v="713" actId="17032"/>
          <ac:spMkLst>
            <pc:docMk/>
            <pc:sldMk cId="0" sldId="366"/>
            <ac:spMk id="6" creationId="{00000000-0000-0000-0000-000000000000}"/>
          </ac:spMkLst>
        </pc:spChg>
        <pc:spChg chg="mod">
          <ac:chgData name="Simon Nassa" userId="15cf65cb15ef699e" providerId="LiveId" clId="{4190B153-09DE-4FDC-BF2C-E1DFCE563998}" dt="2024-03-19T10:18:32.178" v="712" actId="2085"/>
          <ac:spMkLst>
            <pc:docMk/>
            <pc:sldMk cId="0" sldId="366"/>
            <ac:spMk id="29699" creationId="{00000000-0000-0000-0000-000000000000}"/>
          </ac:spMkLst>
        </pc:spChg>
        <pc:graphicFrameChg chg="mod">
          <ac:chgData name="Simon Nassa" userId="15cf65cb15ef699e" providerId="LiveId" clId="{4190B153-09DE-4FDC-BF2C-E1DFCE563998}" dt="2024-03-18T10:27:47.430" v="298" actId="14100"/>
          <ac:graphicFrameMkLst>
            <pc:docMk/>
            <pc:sldMk cId="0" sldId="366"/>
            <ac:graphicFrameMk id="4" creationId="{BA7FDB47-CFB2-F745-11F8-D0AD2BEFC9B9}"/>
          </ac:graphicFrameMkLst>
        </pc:graphicFrameChg>
      </pc:sldChg>
      <pc:sldChg chg="del">
        <pc:chgData name="Simon Nassa" userId="15cf65cb15ef699e" providerId="LiveId" clId="{4190B153-09DE-4FDC-BF2C-E1DFCE563998}" dt="2024-03-14T09:34:10.464" v="0" actId="47"/>
        <pc:sldMkLst>
          <pc:docMk/>
          <pc:sldMk cId="0" sldId="383"/>
        </pc:sldMkLst>
      </pc:sldChg>
      <pc:sldChg chg="modSp mod">
        <pc:chgData name="Simon Nassa" userId="15cf65cb15ef699e" providerId="LiveId" clId="{4190B153-09DE-4FDC-BF2C-E1DFCE563998}" dt="2024-03-19T10:19:44.352" v="722" actId="2085"/>
        <pc:sldMkLst>
          <pc:docMk/>
          <pc:sldMk cId="0" sldId="384"/>
        </pc:sldMkLst>
        <pc:spChg chg="mod">
          <ac:chgData name="Simon Nassa" userId="15cf65cb15ef699e" providerId="LiveId" clId="{4190B153-09DE-4FDC-BF2C-E1DFCE563998}" dt="2024-03-19T10:18:56.480" v="715" actId="2085"/>
          <ac:spMkLst>
            <pc:docMk/>
            <pc:sldMk cId="0" sldId="384"/>
            <ac:spMk id="2" creationId="{00000000-0000-0000-0000-000000000000}"/>
          </ac:spMkLst>
        </pc:spChg>
        <pc:spChg chg="mod">
          <ac:chgData name="Simon Nassa" userId="15cf65cb15ef699e" providerId="LiveId" clId="{4190B153-09DE-4FDC-BF2C-E1DFCE563998}" dt="2024-03-19T10:18:53.766" v="714" actId="2085"/>
          <ac:spMkLst>
            <pc:docMk/>
            <pc:sldMk cId="0" sldId="384"/>
            <ac:spMk id="31748" creationId="{00000000-0000-0000-0000-000000000000}"/>
          </ac:spMkLst>
        </pc:spChg>
        <pc:graphicFrameChg chg="mod">
          <ac:chgData name="Simon Nassa" userId="15cf65cb15ef699e" providerId="LiveId" clId="{4190B153-09DE-4FDC-BF2C-E1DFCE563998}" dt="2024-03-19T10:19:44.352" v="722" actId="2085"/>
          <ac:graphicFrameMkLst>
            <pc:docMk/>
            <pc:sldMk cId="0" sldId="384"/>
            <ac:graphicFrameMk id="4" creationId="{42DB6052-0781-4E30-9C74-C0223D535388}"/>
          </ac:graphicFrameMkLst>
        </pc:graphicFrameChg>
      </pc:sldChg>
      <pc:sldChg chg="del">
        <pc:chgData name="Simon Nassa" userId="15cf65cb15ef699e" providerId="LiveId" clId="{4190B153-09DE-4FDC-BF2C-E1DFCE563998}" dt="2024-03-14T09:34:10.464" v="0" actId="47"/>
        <pc:sldMkLst>
          <pc:docMk/>
          <pc:sldMk cId="831624909" sldId="410"/>
        </pc:sldMkLst>
      </pc:sldChg>
      <pc:sldChg chg="del">
        <pc:chgData name="Simon Nassa" userId="15cf65cb15ef699e" providerId="LiveId" clId="{4190B153-09DE-4FDC-BF2C-E1DFCE563998}" dt="2024-03-14T09:34:10.464" v="0" actId="47"/>
        <pc:sldMkLst>
          <pc:docMk/>
          <pc:sldMk cId="1355524956" sldId="475"/>
        </pc:sldMkLst>
      </pc:sldChg>
      <pc:sldChg chg="delSp modSp mod">
        <pc:chgData name="Simon Nassa" userId="15cf65cb15ef699e" providerId="LiveId" clId="{4190B153-09DE-4FDC-BF2C-E1DFCE563998}" dt="2024-03-18T09:56:02.350" v="219" actId="14100"/>
        <pc:sldMkLst>
          <pc:docMk/>
          <pc:sldMk cId="3935803080" sldId="499"/>
        </pc:sldMkLst>
        <pc:picChg chg="mod">
          <ac:chgData name="Simon Nassa" userId="15cf65cb15ef699e" providerId="LiveId" clId="{4190B153-09DE-4FDC-BF2C-E1DFCE563998}" dt="2024-03-18T09:56:02.350" v="219" actId="14100"/>
          <ac:picMkLst>
            <pc:docMk/>
            <pc:sldMk cId="3935803080" sldId="499"/>
            <ac:picMk id="3" creationId="{9B4DA036-3C43-D141-AD8A-184984E13781}"/>
          </ac:picMkLst>
        </pc:picChg>
        <pc:picChg chg="del">
          <ac:chgData name="Simon Nassa" userId="15cf65cb15ef699e" providerId="LiveId" clId="{4190B153-09DE-4FDC-BF2C-E1DFCE563998}" dt="2024-03-14T09:35:15.708" v="2" actId="478"/>
          <ac:picMkLst>
            <pc:docMk/>
            <pc:sldMk cId="3935803080" sldId="499"/>
            <ac:picMk id="4" creationId="{A6A3F70A-0E51-7B6A-5576-18D5098408C5}"/>
          </ac:picMkLst>
        </pc:picChg>
      </pc:sldChg>
      <pc:sldChg chg="modSp mod">
        <pc:chgData name="Simon Nassa" userId="15cf65cb15ef699e" providerId="LiveId" clId="{4190B153-09DE-4FDC-BF2C-E1DFCE563998}" dt="2024-03-19T10:19:10.114" v="717" actId="2085"/>
        <pc:sldMkLst>
          <pc:docMk/>
          <pc:sldMk cId="2148030705" sldId="668"/>
        </pc:sldMkLst>
        <pc:spChg chg="mod">
          <ac:chgData name="Simon Nassa" userId="15cf65cb15ef699e" providerId="LiveId" clId="{4190B153-09DE-4FDC-BF2C-E1DFCE563998}" dt="2024-03-18T09:50:37.597" v="218" actId="20577"/>
          <ac:spMkLst>
            <pc:docMk/>
            <pc:sldMk cId="2148030705" sldId="668"/>
            <ac:spMk id="3" creationId="{72BFE23D-6018-D78F-6E97-F69C8377498A}"/>
          </ac:spMkLst>
        </pc:spChg>
        <pc:spChg chg="mod">
          <ac:chgData name="Simon Nassa" userId="15cf65cb15ef699e" providerId="LiveId" clId="{4190B153-09DE-4FDC-BF2C-E1DFCE563998}" dt="2024-03-19T10:19:10.114" v="717" actId="2085"/>
          <ac:spMkLst>
            <pc:docMk/>
            <pc:sldMk cId="2148030705" sldId="668"/>
            <ac:spMk id="5" creationId="{1470C6C3-2218-4281-AE25-5E077A0A04A6}"/>
          </ac:spMkLst>
        </pc:spChg>
      </pc:sldChg>
      <pc:sldChg chg="modSp mod modNotesTx">
        <pc:chgData name="Simon Nassa" userId="15cf65cb15ef699e" providerId="LiveId" clId="{4190B153-09DE-4FDC-BF2C-E1DFCE563998}" dt="2024-03-19T10:21:56.334" v="725" actId="2085"/>
        <pc:sldMkLst>
          <pc:docMk/>
          <pc:sldMk cId="0" sldId="670"/>
        </pc:sldMkLst>
        <pc:spChg chg="mod">
          <ac:chgData name="Simon Nassa" userId="15cf65cb15ef699e" providerId="LiveId" clId="{4190B153-09DE-4FDC-BF2C-E1DFCE563998}" dt="2024-03-19T10:21:56.334" v="725" actId="2085"/>
          <ac:spMkLst>
            <pc:docMk/>
            <pc:sldMk cId="0" sldId="670"/>
            <ac:spMk id="3" creationId="{1115EB0B-A13F-49C8-BE1B-6C418E9177F9}"/>
          </ac:spMkLst>
        </pc:spChg>
        <pc:spChg chg="mod">
          <ac:chgData name="Simon Nassa" userId="15cf65cb15ef699e" providerId="LiveId" clId="{4190B153-09DE-4FDC-BF2C-E1DFCE563998}" dt="2024-03-19T10:12:10.228" v="539" actId="1076"/>
          <ac:spMkLst>
            <pc:docMk/>
            <pc:sldMk cId="0" sldId="670"/>
            <ac:spMk id="4" creationId="{49916C16-D8F8-4B96-A848-A4CB7296118D}"/>
          </ac:spMkLst>
        </pc:spChg>
        <pc:spChg chg="mod">
          <ac:chgData name="Simon Nassa" userId="15cf65cb15ef699e" providerId="LiveId" clId="{4190B153-09DE-4FDC-BF2C-E1DFCE563998}" dt="2024-03-19T10:12:14.896" v="541" actId="14100"/>
          <ac:spMkLst>
            <pc:docMk/>
            <pc:sldMk cId="0" sldId="670"/>
            <ac:spMk id="5" creationId="{B94176BF-48A6-C468-8D1E-FAF2F937E0D2}"/>
          </ac:spMkLst>
        </pc:spChg>
        <pc:spChg chg="mod">
          <ac:chgData name="Simon Nassa" userId="15cf65cb15ef699e" providerId="LiveId" clId="{4190B153-09DE-4FDC-BF2C-E1DFCE563998}" dt="2024-03-19T10:12:04.574" v="538" actId="14100"/>
          <ac:spMkLst>
            <pc:docMk/>
            <pc:sldMk cId="0" sldId="670"/>
            <ac:spMk id="7" creationId="{31E10137-1CF5-6BD2-16B5-7D83EDB4732A}"/>
          </ac:spMkLst>
        </pc:spChg>
      </pc:sldChg>
      <pc:sldChg chg="del">
        <pc:chgData name="Simon Nassa" userId="15cf65cb15ef699e" providerId="LiveId" clId="{4190B153-09DE-4FDC-BF2C-E1DFCE563998}" dt="2024-03-14T09:34:10.464" v="0" actId="47"/>
        <pc:sldMkLst>
          <pc:docMk/>
          <pc:sldMk cId="420879935" sldId="672"/>
        </pc:sldMkLst>
      </pc:sldChg>
      <pc:sldChg chg="del">
        <pc:chgData name="Simon Nassa" userId="15cf65cb15ef699e" providerId="LiveId" clId="{4190B153-09DE-4FDC-BF2C-E1DFCE563998}" dt="2024-03-14T09:34:10.464" v="0" actId="47"/>
        <pc:sldMkLst>
          <pc:docMk/>
          <pc:sldMk cId="2293022173" sldId="673"/>
        </pc:sldMkLst>
      </pc:sldChg>
      <pc:sldChg chg="del">
        <pc:chgData name="Simon Nassa" userId="15cf65cb15ef699e" providerId="LiveId" clId="{4190B153-09DE-4FDC-BF2C-E1DFCE563998}" dt="2024-03-14T09:34:10.464" v="0" actId="47"/>
        <pc:sldMkLst>
          <pc:docMk/>
          <pc:sldMk cId="3492094209" sldId="675"/>
        </pc:sldMkLst>
      </pc:sldChg>
      <pc:sldChg chg="del">
        <pc:chgData name="Simon Nassa" userId="15cf65cb15ef699e" providerId="LiveId" clId="{4190B153-09DE-4FDC-BF2C-E1DFCE563998}" dt="2024-03-14T09:35:10.957" v="1" actId="47"/>
        <pc:sldMkLst>
          <pc:docMk/>
          <pc:sldMk cId="3484881311" sldId="679"/>
        </pc:sldMkLst>
      </pc:sldChg>
      <pc:sldChg chg="modSp mod">
        <pc:chgData name="Simon Nassa" userId="15cf65cb15ef699e" providerId="LiveId" clId="{4190B153-09DE-4FDC-BF2C-E1DFCE563998}" dt="2024-03-19T10:19:31.391" v="721" actId="2085"/>
        <pc:sldMkLst>
          <pc:docMk/>
          <pc:sldMk cId="1037988677" sldId="681"/>
        </pc:sldMkLst>
        <pc:spChg chg="mod">
          <ac:chgData name="Simon Nassa" userId="15cf65cb15ef699e" providerId="LiveId" clId="{4190B153-09DE-4FDC-BF2C-E1DFCE563998}" dt="2024-03-18T09:48:17.912" v="204" actId="1076"/>
          <ac:spMkLst>
            <pc:docMk/>
            <pc:sldMk cId="1037988677" sldId="681"/>
            <ac:spMk id="2" creationId="{988BAE72-7092-2640-D6CE-937B723B887B}"/>
          </ac:spMkLst>
        </pc:spChg>
        <pc:spChg chg="mod">
          <ac:chgData name="Simon Nassa" userId="15cf65cb15ef699e" providerId="LiveId" clId="{4190B153-09DE-4FDC-BF2C-E1DFCE563998}" dt="2024-03-18T09:48:21.719" v="206" actId="14100"/>
          <ac:spMkLst>
            <pc:docMk/>
            <pc:sldMk cId="1037988677" sldId="681"/>
            <ac:spMk id="3" creationId="{D327A300-778F-1E1F-EFED-A9FFA46D4777}"/>
          </ac:spMkLst>
        </pc:spChg>
        <pc:spChg chg="mod">
          <ac:chgData name="Simon Nassa" userId="15cf65cb15ef699e" providerId="LiveId" clId="{4190B153-09DE-4FDC-BF2C-E1DFCE563998}" dt="2024-03-19T10:19:31.391" v="721" actId="2085"/>
          <ac:spMkLst>
            <pc:docMk/>
            <pc:sldMk cId="1037988677" sldId="681"/>
            <ac:spMk id="4" creationId="{885039CC-FF05-4D17-96ED-BD581EE7210C}"/>
          </ac:spMkLst>
        </pc:spChg>
        <pc:spChg chg="mod">
          <ac:chgData name="Simon Nassa" userId="15cf65cb15ef699e" providerId="LiveId" clId="{4190B153-09DE-4FDC-BF2C-E1DFCE563998}" dt="2024-03-19T10:18:10.106" v="711" actId="20577"/>
          <ac:spMkLst>
            <pc:docMk/>
            <pc:sldMk cId="1037988677" sldId="681"/>
            <ac:spMk id="6" creationId="{046DA1FA-8A7E-440C-9E32-33E83FCDF269}"/>
          </ac:spMkLst>
        </pc:spChg>
        <pc:spChg chg="mod">
          <ac:chgData name="Simon Nassa" userId="15cf65cb15ef699e" providerId="LiveId" clId="{4190B153-09DE-4FDC-BF2C-E1DFCE563998}" dt="2024-03-18T09:48:24.157" v="207" actId="14100"/>
          <ac:spMkLst>
            <pc:docMk/>
            <pc:sldMk cId="1037988677" sldId="681"/>
            <ac:spMk id="7" creationId="{CD5D3576-35D1-219E-C160-D2DA1AE06B2E}"/>
          </ac:spMkLst>
        </pc:spChg>
      </pc:sldChg>
      <pc:sldChg chg="modSp mod">
        <pc:chgData name="Simon Nassa" userId="15cf65cb15ef699e" providerId="LiveId" clId="{4190B153-09DE-4FDC-BF2C-E1DFCE563998}" dt="2024-03-19T10:19:16.385" v="718" actId="2085"/>
        <pc:sldMkLst>
          <pc:docMk/>
          <pc:sldMk cId="2224405400" sldId="682"/>
        </pc:sldMkLst>
        <pc:spChg chg="mod">
          <ac:chgData name="Simon Nassa" userId="15cf65cb15ef699e" providerId="LiveId" clId="{4190B153-09DE-4FDC-BF2C-E1DFCE563998}" dt="2024-03-19T10:19:16.385" v="718" actId="2085"/>
          <ac:spMkLst>
            <pc:docMk/>
            <pc:sldMk cId="2224405400" sldId="682"/>
            <ac:spMk id="5" creationId="{1470C6C3-2218-4281-AE25-5E077A0A04A6}"/>
          </ac:spMkLst>
        </pc:spChg>
      </pc:sldChg>
      <pc:sldChg chg="del">
        <pc:chgData name="Simon Nassa" userId="15cf65cb15ef699e" providerId="LiveId" clId="{4190B153-09DE-4FDC-BF2C-E1DFCE563998}" dt="2024-03-14T09:34:10.464" v="0" actId="47"/>
        <pc:sldMkLst>
          <pc:docMk/>
          <pc:sldMk cId="3704857120" sldId="692"/>
        </pc:sldMkLst>
      </pc:sldChg>
      <pc:sldChg chg="addSp delSp modSp mod">
        <pc:chgData name="Simon Nassa" userId="15cf65cb15ef699e" providerId="LiveId" clId="{4190B153-09DE-4FDC-BF2C-E1DFCE563998}" dt="2024-03-19T10:19:04.502" v="716" actId="2085"/>
        <pc:sldMkLst>
          <pc:docMk/>
          <pc:sldMk cId="2588385244" sldId="694"/>
        </pc:sldMkLst>
        <pc:spChg chg="add del mod">
          <ac:chgData name="Simon Nassa" userId="15cf65cb15ef699e" providerId="LiveId" clId="{4190B153-09DE-4FDC-BF2C-E1DFCE563998}" dt="2024-03-18T10:23:14.765" v="271" actId="22"/>
          <ac:spMkLst>
            <pc:docMk/>
            <pc:sldMk cId="2588385244" sldId="694"/>
            <ac:spMk id="3" creationId="{AC8F124E-803D-BB51-9560-71BA52038140}"/>
          </ac:spMkLst>
        </pc:spChg>
        <pc:spChg chg="mod">
          <ac:chgData name="Simon Nassa" userId="15cf65cb15ef699e" providerId="LiveId" clId="{4190B153-09DE-4FDC-BF2C-E1DFCE563998}" dt="2024-03-18T10:23:15.252" v="272" actId="21"/>
          <ac:spMkLst>
            <pc:docMk/>
            <pc:sldMk cId="2588385244" sldId="694"/>
            <ac:spMk id="4" creationId="{14EB61E7-BA61-96C1-33B0-6CDA6E2704B1}"/>
          </ac:spMkLst>
        </pc:spChg>
        <pc:spChg chg="mod">
          <ac:chgData name="Simon Nassa" userId="15cf65cb15ef699e" providerId="LiveId" clId="{4190B153-09DE-4FDC-BF2C-E1DFCE563998}" dt="2024-03-19T10:19:04.502" v="716" actId="2085"/>
          <ac:spMkLst>
            <pc:docMk/>
            <pc:sldMk cId="2588385244" sldId="694"/>
            <ac:spMk id="5" creationId="{099618CE-EF65-4D1C-8858-FF484374BE6D}"/>
          </ac:spMkLst>
        </pc:spChg>
        <pc:graphicFrameChg chg="mod">
          <ac:chgData name="Simon Nassa" userId="15cf65cb15ef699e" providerId="LiveId" clId="{4190B153-09DE-4FDC-BF2C-E1DFCE563998}" dt="2024-03-18T10:22:31.023" v="260" actId="1076"/>
          <ac:graphicFrameMkLst>
            <pc:docMk/>
            <pc:sldMk cId="2588385244" sldId="694"/>
            <ac:graphicFrameMk id="6" creationId="{0BE81879-255E-1A5A-1AA0-DA1A6EC9248D}"/>
          </ac:graphicFrameMkLst>
        </pc:graphicFrameChg>
        <pc:graphicFrameChg chg="mod">
          <ac:chgData name="Simon Nassa" userId="15cf65cb15ef699e" providerId="LiveId" clId="{4190B153-09DE-4FDC-BF2C-E1DFCE563998}" dt="2024-03-18T10:25:41.391" v="278" actId="14100"/>
          <ac:graphicFrameMkLst>
            <pc:docMk/>
            <pc:sldMk cId="2588385244" sldId="694"/>
            <ac:graphicFrameMk id="7" creationId="{FF2C0B70-8906-E8F7-936A-CA117A8462E1}"/>
          </ac:graphicFrameMkLst>
        </pc:graphicFrameChg>
      </pc:sldChg>
      <pc:sldChg chg="modSp mod">
        <pc:chgData name="Simon Nassa" userId="15cf65cb15ef699e" providerId="LiveId" clId="{4190B153-09DE-4FDC-BF2C-E1DFCE563998}" dt="2024-03-19T10:19:20.951" v="719" actId="2085"/>
        <pc:sldMkLst>
          <pc:docMk/>
          <pc:sldMk cId="1818166444" sldId="695"/>
        </pc:sldMkLst>
        <pc:spChg chg="mod">
          <ac:chgData name="Simon Nassa" userId="15cf65cb15ef699e" providerId="LiveId" clId="{4190B153-09DE-4FDC-BF2C-E1DFCE563998}" dt="2024-03-19T10:19:20.951" v="719" actId="2085"/>
          <ac:spMkLst>
            <pc:docMk/>
            <pc:sldMk cId="1818166444" sldId="695"/>
            <ac:spMk id="2" creationId="{E200B7A1-8210-AC1B-B8EA-3B24D091E307}"/>
          </ac:spMkLst>
        </pc:spChg>
        <pc:spChg chg="mod">
          <ac:chgData name="Simon Nassa" userId="15cf65cb15ef699e" providerId="LiveId" clId="{4190B153-09DE-4FDC-BF2C-E1DFCE563998}" dt="2024-03-14T18:12:25.076" v="157" actId="12"/>
          <ac:spMkLst>
            <pc:docMk/>
            <pc:sldMk cId="1818166444" sldId="695"/>
            <ac:spMk id="5" creationId="{8436D854-8184-C5FF-2716-8E2683FE0971}"/>
          </ac:spMkLst>
        </pc:spChg>
        <pc:spChg chg="mod">
          <ac:chgData name="Simon Nassa" userId="15cf65cb15ef699e" providerId="LiveId" clId="{4190B153-09DE-4FDC-BF2C-E1DFCE563998}" dt="2024-03-14T18:12:12.259" v="156" actId="12"/>
          <ac:spMkLst>
            <pc:docMk/>
            <pc:sldMk cId="1818166444" sldId="695"/>
            <ac:spMk id="8" creationId="{71012D9B-01A3-3169-ACFA-D9E7705F791F}"/>
          </ac:spMkLst>
        </pc:spChg>
      </pc:sldChg>
      <pc:sldChg chg="modSp mod">
        <pc:chgData name="Simon Nassa" userId="15cf65cb15ef699e" providerId="LiveId" clId="{4190B153-09DE-4FDC-BF2C-E1DFCE563998}" dt="2024-03-19T10:19:26.520" v="720" actId="2085"/>
        <pc:sldMkLst>
          <pc:docMk/>
          <pc:sldMk cId="3706527755" sldId="696"/>
        </pc:sldMkLst>
        <pc:spChg chg="mod">
          <ac:chgData name="Simon Nassa" userId="15cf65cb15ef699e" providerId="LiveId" clId="{4190B153-09DE-4FDC-BF2C-E1DFCE563998}" dt="2024-03-19T10:19:26.520" v="720" actId="2085"/>
          <ac:spMkLst>
            <pc:docMk/>
            <pc:sldMk cId="3706527755" sldId="696"/>
            <ac:spMk id="2" creationId="{50243F87-E8FA-762F-A860-234D078FFC6A}"/>
          </ac:spMkLst>
        </pc:spChg>
        <pc:spChg chg="mod">
          <ac:chgData name="Simon Nassa" userId="15cf65cb15ef699e" providerId="LiveId" clId="{4190B153-09DE-4FDC-BF2C-E1DFCE563998}" dt="2024-03-18T10:26:47.176" v="292" actId="1076"/>
          <ac:spMkLst>
            <pc:docMk/>
            <pc:sldMk cId="3706527755" sldId="696"/>
            <ac:spMk id="9" creationId="{FDA9F8C8-0565-42CC-A837-3233056899EE}"/>
          </ac:spMkLst>
        </pc:spChg>
        <pc:graphicFrameChg chg="mod">
          <ac:chgData name="Simon Nassa" userId="15cf65cb15ef699e" providerId="LiveId" clId="{4190B153-09DE-4FDC-BF2C-E1DFCE563998}" dt="2024-03-18T10:26:43.888" v="291" actId="14100"/>
          <ac:graphicFrameMkLst>
            <pc:docMk/>
            <pc:sldMk cId="3706527755" sldId="696"/>
            <ac:graphicFrameMk id="10" creationId="{9FEFC68A-FFF4-79F8-8D6D-91D3AADFD6B4}"/>
          </ac:graphicFrameMkLst>
        </pc:graphicFrameChg>
      </pc:sldChg>
      <pc:sldChg chg="new del">
        <pc:chgData name="Simon Nassa" userId="15cf65cb15ef699e" providerId="LiveId" clId="{4190B153-09DE-4FDC-BF2C-E1DFCE563998}" dt="2024-03-19T10:12:39.615" v="543" actId="2696"/>
        <pc:sldMkLst>
          <pc:docMk/>
          <pc:sldMk cId="3854512100" sldId="697"/>
        </pc:sldMkLst>
      </pc:sldChg>
      <pc:sldChg chg="addSp delSp modSp add mod">
        <pc:chgData name="Simon Nassa" userId="15cf65cb15ef699e" providerId="LiveId" clId="{4190B153-09DE-4FDC-BF2C-E1DFCE563998}" dt="2024-03-21T08:09:52.315" v="748" actId="20577"/>
        <pc:sldMkLst>
          <pc:docMk/>
          <pc:sldMk cId="4283848192" sldId="697"/>
        </pc:sldMkLst>
        <pc:spChg chg="del">
          <ac:chgData name="Simon Nassa" userId="15cf65cb15ef699e" providerId="LiveId" clId="{4190B153-09DE-4FDC-BF2C-E1DFCE563998}" dt="2024-03-19T10:12:53.682" v="547" actId="478"/>
          <ac:spMkLst>
            <pc:docMk/>
            <pc:sldMk cId="4283848192" sldId="697"/>
            <ac:spMk id="3" creationId="{1115EB0B-A13F-49C8-BE1B-6C418E9177F9}"/>
          </ac:spMkLst>
        </pc:spChg>
        <pc:spChg chg="del">
          <ac:chgData name="Simon Nassa" userId="15cf65cb15ef699e" providerId="LiveId" clId="{4190B153-09DE-4FDC-BF2C-E1DFCE563998}" dt="2024-03-19T10:12:51.543" v="546" actId="478"/>
          <ac:spMkLst>
            <pc:docMk/>
            <pc:sldMk cId="4283848192" sldId="697"/>
            <ac:spMk id="4" creationId="{49916C16-D8F8-4B96-A848-A4CB7296118D}"/>
          </ac:spMkLst>
        </pc:spChg>
        <pc:spChg chg="del">
          <ac:chgData name="Simon Nassa" userId="15cf65cb15ef699e" providerId="LiveId" clId="{4190B153-09DE-4FDC-BF2C-E1DFCE563998}" dt="2024-03-19T10:12:49.832" v="545" actId="478"/>
          <ac:spMkLst>
            <pc:docMk/>
            <pc:sldMk cId="4283848192" sldId="697"/>
            <ac:spMk id="5" creationId="{B94176BF-48A6-C468-8D1E-FAF2F937E0D2}"/>
          </ac:spMkLst>
        </pc:spChg>
        <pc:spChg chg="add del mod">
          <ac:chgData name="Simon Nassa" userId="15cf65cb15ef699e" providerId="LiveId" clId="{4190B153-09DE-4FDC-BF2C-E1DFCE563998}" dt="2024-03-19T10:15:59.901" v="700" actId="113"/>
          <ac:spMkLst>
            <pc:docMk/>
            <pc:sldMk cId="4283848192" sldId="697"/>
            <ac:spMk id="6" creationId="{0C2BAD5F-A8BE-74FD-2B07-0A9AE2A37565}"/>
          </ac:spMkLst>
        </pc:spChg>
        <pc:spChg chg="del">
          <ac:chgData name="Simon Nassa" userId="15cf65cb15ef699e" providerId="LiveId" clId="{4190B153-09DE-4FDC-BF2C-E1DFCE563998}" dt="2024-03-19T10:13:03.242" v="551" actId="478"/>
          <ac:spMkLst>
            <pc:docMk/>
            <pc:sldMk cId="4283848192" sldId="697"/>
            <ac:spMk id="7" creationId="{31E10137-1CF5-6BD2-16B5-7D83EDB4732A}"/>
          </ac:spMkLst>
        </pc:spChg>
        <pc:spChg chg="add del">
          <ac:chgData name="Simon Nassa" userId="15cf65cb15ef699e" providerId="LiveId" clId="{4190B153-09DE-4FDC-BF2C-E1DFCE563998}" dt="2024-03-19T10:13:36.227" v="561" actId="478"/>
          <ac:spMkLst>
            <pc:docMk/>
            <pc:sldMk cId="4283848192" sldId="697"/>
            <ac:spMk id="8" creationId="{19E31DAF-522C-D42E-62B4-3CE35881765C}"/>
          </ac:spMkLst>
        </pc:spChg>
        <pc:spChg chg="add mod">
          <ac:chgData name="Simon Nassa" userId="15cf65cb15ef699e" providerId="LiveId" clId="{4190B153-09DE-4FDC-BF2C-E1DFCE563998}" dt="2024-03-21T08:09:52.315" v="748" actId="20577"/>
          <ac:spMkLst>
            <pc:docMk/>
            <pc:sldMk cId="4283848192" sldId="697"/>
            <ac:spMk id="9" creationId="{0AEF0495-ACA2-2B8A-99AC-FF291C9EB3CE}"/>
          </ac:spMkLst>
        </pc:spChg>
      </pc:sldChg>
      <pc:sldMasterChg chg="delSldLayout">
        <pc:chgData name="Simon Nassa" userId="15cf65cb15ef699e" providerId="LiveId" clId="{4190B153-09DE-4FDC-BF2C-E1DFCE563998}" dt="2024-03-14T09:34:10.464" v="0" actId="47"/>
        <pc:sldMasterMkLst>
          <pc:docMk/>
          <pc:sldMasterMk cId="1985614" sldId="2147484708"/>
        </pc:sldMasterMkLst>
        <pc:sldLayoutChg chg="del">
          <pc:chgData name="Simon Nassa" userId="15cf65cb15ef699e" providerId="LiveId" clId="{4190B153-09DE-4FDC-BF2C-E1DFCE563998}" dt="2024-03-14T09:34:10.464" v="0" actId="47"/>
          <pc:sldLayoutMkLst>
            <pc:docMk/>
            <pc:sldMasterMk cId="1985614" sldId="2147484708"/>
            <pc:sldLayoutMk cId="3163011404" sldId="2147484720"/>
          </pc:sldLayoutMkLst>
        </pc:sldLayoutChg>
      </pc:sldMaster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https://d.docs.live.net/15cf65cb15ef699e/Bureau/dossier%20de%20redaction%20CSBFA%202022/Feuille%20de%20Calcul%20DCS%5e0HK%20pour%20CS%202022%20Ns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https://d.docs.live.net/15cf65cb15ef699e/Bureau/dossier%20de%20redaction%20CSBFA%202022/Feuille%20de%20Calcul%20DCS%5e0HK%20pour%20CS%202022%20Ns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https://d.docs.live.net/15cf65cb15ef699e/Bureau/dossier%20de%20redaction%20CSBFA%202022/Feuille%20de%20Calcul%20DCS%5e0HK%20pour%20CS%202022%20Ns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https://d.docs.live.net/15cf65cb15ef699e/Bureau/CSBFA%20%202022/Redaction/Feuille%20de%20Calcul%20DCS%5e0HK%20pour%20CS%202022%20Ns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https://d.docs.live.net/15cf65cb15ef699e/Bureau/dossier%20de%20redaction%20CSBFA%202022/Feuille%20de%20Calcul%20DCS%5eL0HK%20pour%20CS%202022%20Ns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https://d.docs.live.net/15cf65cb15ef699e/Bureau/dossier%20de%20redaction%20CSBFA%202022/Feuille%20de%20Calcul%20DCS%5eL0HK%20pour%20CS%202022%20Ns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T14S\AppData\Roaming\Microsoft\Excel\Feuille%2520de%2520Calcul%2520DCS%255eL0HK%2520pour%2520CS%25202022%2520Ns%20(version%201).xlsb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T14S\AppData\Roaming\Microsoft\Excel\Feuille%2520de%2520Calcul%2520DCS%255eL0HK%2520pour%2520CS%25202022%2520Ns%20(version%201).xlsb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9.xml"/><Relationship Id="rId1" Type="http://schemas.microsoft.com/office/2011/relationships/chartStyle" Target="style9.xml"/><Relationship Id="rId4" Type="http://schemas.openxmlformats.org/officeDocument/2006/relationships/oleObject" Target="https://d.docs.live.net/15cf65cb15ef699e/Bureau/dossier%20de%20redaction%20CSBFA%202022/Feuille%20de%20Calcul%20DCS%5eL0HK%20pour%20CS%202022%20Ns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'[Feuille de Calcul DCS^0HK pour CS 2022 Ns.xlsx]dts22'!$A$2</c:f>
              <c:strCache>
                <c:ptCount val="1"/>
                <c:pt idx="0">
                  <c:v>HK</c:v>
                </c:pt>
              </c:strCache>
            </c:strRef>
          </c:tx>
          <c:spPr>
            <a:solidFill>
              <a:schemeClr val="accent1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numRef>
              <c:f>'[Feuille de Calcul DCS^0HK pour CS 2022 Ns.xlsx]dts22'!$B$1:$M$1</c:f>
              <c:numCache>
                <c:formatCode>General</c:formatCode>
                <c:ptCount val="12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</c:numCache>
            </c:numRef>
          </c:cat>
          <c:val>
            <c:numRef>
              <c:f>'[Feuille de Calcul DCS^0HK pour CS 2022 Ns.xlsx]dts22'!$B$2:$M$2</c:f>
              <c:numCache>
                <c:formatCode>0.00</c:formatCode>
                <c:ptCount val="12"/>
                <c:pt idx="0">
                  <c:v>20.333152597087828</c:v>
                </c:pt>
                <c:pt idx="1">
                  <c:v>37.447414198695647</c:v>
                </c:pt>
                <c:pt idx="2">
                  <c:v>26.45472598036455</c:v>
                </c:pt>
                <c:pt idx="3">
                  <c:v>29.915983962671554</c:v>
                </c:pt>
                <c:pt idx="4">
                  <c:v>21.386745131965849</c:v>
                </c:pt>
                <c:pt idx="5">
                  <c:v>21.123333350999999</c:v>
                </c:pt>
                <c:pt idx="6">
                  <c:v>34.693865507000005</c:v>
                </c:pt>
                <c:pt idx="7">
                  <c:v>36.041618193000005</c:v>
                </c:pt>
                <c:pt idx="8">
                  <c:v>24.691360666564702</c:v>
                </c:pt>
                <c:pt idx="9">
                  <c:v>33.538465905999999</c:v>
                </c:pt>
                <c:pt idx="10">
                  <c:v>30.577400091999998</c:v>
                </c:pt>
                <c:pt idx="11">
                  <c:v>60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1AC-41A0-81EB-A54DFA31CC52}"/>
            </c:ext>
          </c:extLst>
        </c:ser>
        <c:ser>
          <c:idx val="1"/>
          <c:order val="1"/>
          <c:tx>
            <c:strRef>
              <c:f>'[Feuille de Calcul DCS^0HK pour CS 2022 Ns.xlsx]dts22'!$A$3</c:f>
              <c:strCache>
                <c:ptCount val="1"/>
                <c:pt idx="0">
                  <c:v>DCS</c:v>
                </c:pt>
              </c:strCache>
            </c:strRef>
          </c:tx>
          <c:spPr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numRef>
              <c:f>'[Feuille de Calcul DCS^0HK pour CS 2022 Ns.xlsx]dts22'!$B$1:$M$1</c:f>
              <c:numCache>
                <c:formatCode>General</c:formatCode>
                <c:ptCount val="12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</c:numCache>
            </c:numRef>
          </c:cat>
          <c:val>
            <c:numRef>
              <c:f>'[Feuille de Calcul DCS^0HK pour CS 2022 Ns.xlsx]dts22'!$B$3:$M$3</c:f>
              <c:numCache>
                <c:formatCode>0.00</c:formatCode>
                <c:ptCount val="12"/>
                <c:pt idx="0">
                  <c:v>259.91696276902252</c:v>
                </c:pt>
                <c:pt idx="1">
                  <c:v>279.2750328213076</c:v>
                </c:pt>
                <c:pt idx="2">
                  <c:v>366.09451404438812</c:v>
                </c:pt>
                <c:pt idx="3">
                  <c:v>344.06565987695257</c:v>
                </c:pt>
                <c:pt idx="4">
                  <c:v>358.99404265067216</c:v>
                </c:pt>
                <c:pt idx="5">
                  <c:v>452.70229682329233</c:v>
                </c:pt>
                <c:pt idx="6">
                  <c:v>496.09193746121076</c:v>
                </c:pt>
                <c:pt idx="7">
                  <c:v>441.72694152875602</c:v>
                </c:pt>
                <c:pt idx="8">
                  <c:v>504.17591893673199</c:v>
                </c:pt>
                <c:pt idx="9">
                  <c:v>666.8124879330511</c:v>
                </c:pt>
                <c:pt idx="10">
                  <c:v>697.96316234851201</c:v>
                </c:pt>
                <c:pt idx="11">
                  <c:v>796.9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1AC-41A0-81EB-A54DFA31CC5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overlap val="100"/>
        <c:axId val="392235119"/>
        <c:axId val="380988671"/>
      </c:barChart>
      <c:lineChart>
        <c:grouping val="stacked"/>
        <c:varyColors val="0"/>
        <c:ser>
          <c:idx val="2"/>
          <c:order val="2"/>
          <c:tx>
            <c:strRef>
              <c:f>'[Feuille de Calcul DCS^0HK pour CS 2022 Ns.xlsx]dts22'!$A$4</c:f>
              <c:strCache>
                <c:ptCount val="1"/>
                <c:pt idx="0">
                  <c:v>DTS</c:v>
                </c:pt>
              </c:strCache>
            </c:strRef>
          </c:tx>
          <c:spPr>
            <a:ln w="28575" cap="rnd">
              <a:solidFill>
                <a:schemeClr val="accent1">
                  <a:lumMod val="50000"/>
                </a:schemeClr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3"/>
              </a:solidFill>
              <a:ln w="9525">
                <a:solidFill>
                  <a:schemeClr val="accent3"/>
                </a:solidFill>
              </a:ln>
              <a:effectLst/>
            </c:spPr>
          </c:marker>
          <c:dLbls>
            <c:dLbl>
              <c:idx val="0"/>
              <c:layout>
                <c:manualLayout>
                  <c:x val="-3.6730947946520216E-2"/>
                  <c:y val="-3.790770683910756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F6ED-4D07-A869-DD72D85C1E99}"/>
                </c:ext>
              </c:extLst>
            </c:dLbl>
            <c:dLbl>
              <c:idx val="1"/>
              <c:layout>
                <c:manualLayout>
                  <c:x val="-2.6446282521494547E-2"/>
                  <c:y val="-3.790770683910756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F6ED-4D07-A869-DD72D85C1E99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>
                  <c15:layout>
                    <c:manualLayout>
                      <c:w val="5.6007349428853999E-2"/>
                      <c:h val="0.15156781367052066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2-F6ED-4D07-A869-DD72D85C1E99}"/>
                </c:ext>
              </c:extLst>
            </c:dLbl>
            <c:dLbl>
              <c:idx val="3"/>
              <c:layout>
                <c:manualLayout>
                  <c:x val="-2.3507806685772931E-2"/>
                  <c:y val="-5.896754397194505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F6ED-4D07-A869-DD72D85C1E99}"/>
                </c:ext>
              </c:extLst>
            </c:dLbl>
            <c:dLbl>
              <c:idx val="4"/>
              <c:layout>
                <c:manualLayout>
                  <c:x val="-3.085399627507697E-2"/>
                  <c:y val="-5.054360911880998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F6ED-4D07-A869-DD72D85C1E99}"/>
                </c:ext>
              </c:extLst>
            </c:dLbl>
            <c:dLbl>
              <c:idx val="5"/>
              <c:layout>
                <c:manualLayout>
                  <c:x val="-1.3223083416734806E-2"/>
                  <c:y val="-7.3709264139441982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1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5.4538111510993199E-2"/>
                      <c:h val="7.1540432565738193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F6ED-4D07-A869-DD72D85C1E99}"/>
                </c:ext>
              </c:extLst>
            </c:dLbl>
            <c:dLbl>
              <c:idx val="9"/>
              <c:layout>
                <c:manualLayout>
                  <c:x val="-7.3461895893041484E-3"/>
                  <c:y val="5.054360911880994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F6ED-4D07-A869-DD72D85C1E99}"/>
                </c:ext>
              </c:extLst>
            </c:dLbl>
            <c:dLbl>
              <c:idx val="10"/>
              <c:layout>
                <c:manualLayout>
                  <c:x val="-1.5426940293526085E-2"/>
                  <c:y val="2.1061495387729584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1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6.6292014853879644E-2"/>
                      <c:h val="9.6812237125143169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7-F6ED-4D07-A869-DD72D85C1E99}"/>
                </c:ext>
              </c:extLst>
            </c:dLbl>
            <c:dLbl>
              <c:idx val="11"/>
              <c:layout>
                <c:manualLayout>
                  <c:x val="-1.3223141260747273E-2"/>
                  <c:y val="-3.369573941253999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F6ED-4D07-A869-DD72D85C1E9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'[Feuille de Calcul DCS^0HK pour CS 2022 Ns.xlsx]dts22'!$B$1:$M$1</c:f>
              <c:numCache>
                <c:formatCode>General</c:formatCode>
                <c:ptCount val="12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</c:numCache>
            </c:numRef>
          </c:cat>
          <c:val>
            <c:numRef>
              <c:f>'[Feuille de Calcul DCS^0HK pour CS 2022 Ns.xlsx]dts22'!$B$4:$M$4</c:f>
              <c:numCache>
                <c:formatCode>0.00</c:formatCode>
                <c:ptCount val="12"/>
                <c:pt idx="0">
                  <c:v>280.25011536611032</c:v>
                </c:pt>
                <c:pt idx="1">
                  <c:v>316.72244702000324</c:v>
                </c:pt>
                <c:pt idx="2">
                  <c:v>392.54924002475269</c:v>
                </c:pt>
                <c:pt idx="3">
                  <c:v>373.9816438396241</c:v>
                </c:pt>
                <c:pt idx="4">
                  <c:v>380.38078778263798</c:v>
                </c:pt>
                <c:pt idx="5">
                  <c:v>473.82563017429231</c:v>
                </c:pt>
                <c:pt idx="6">
                  <c:v>530.78580296821076</c:v>
                </c:pt>
                <c:pt idx="7">
                  <c:v>477.76855972175599</c:v>
                </c:pt>
                <c:pt idx="8">
                  <c:v>528.86727960329665</c:v>
                </c:pt>
                <c:pt idx="9">
                  <c:v>700.35095383905104</c:v>
                </c:pt>
                <c:pt idx="10">
                  <c:v>728.54056244051196</c:v>
                </c:pt>
                <c:pt idx="11">
                  <c:v>856.9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D1AC-41A0-81EB-A54DFA31CC5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92237999"/>
        <c:axId val="381004543"/>
      </c:lineChart>
      <c:catAx>
        <c:axId val="39223511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380988671"/>
        <c:crosses val="autoZero"/>
        <c:auto val="1"/>
        <c:lblAlgn val="ctr"/>
        <c:lblOffset val="100"/>
        <c:noMultiLvlLbl val="0"/>
      </c:catAx>
      <c:valAx>
        <c:axId val="38098867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392235119"/>
        <c:crosses val="autoZero"/>
        <c:crossBetween val="between"/>
      </c:valAx>
      <c:valAx>
        <c:axId val="381004543"/>
        <c:scaling>
          <c:orientation val="minMax"/>
        </c:scaling>
        <c:delete val="0"/>
        <c:axPos val="r"/>
        <c:numFmt formatCode="0.00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392237999"/>
        <c:crosses val="max"/>
        <c:crossBetween val="between"/>
      </c:valAx>
      <c:catAx>
        <c:axId val="392237999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381004543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'[Feuille de Calcul DCS^0HK pour CS 2022 Ns.xlsx]DCS stru'!$A$23</c:f>
              <c:strCache>
                <c:ptCount val="1"/>
                <c:pt idx="0">
                  <c:v>Ménages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5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3C2C-4D6A-A716-28600487026E}"/>
                </c:ext>
              </c:extLst>
            </c:dLbl>
            <c:dLbl>
              <c:idx val="8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3C2C-4D6A-A716-28600487026E}"/>
                </c:ext>
              </c:extLst>
            </c:dLbl>
            <c:dLbl>
              <c:idx val="9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3C2C-4D6A-A716-28600487026E}"/>
                </c:ext>
              </c:extLst>
            </c:dLbl>
            <c:dLbl>
              <c:idx val="11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AC5D-4837-AF10-B623480BE2B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1" i="0" u="none" strike="noStrike" kern="1200" baseline="0">
                    <a:solidFill>
                      <a:schemeClr val="bg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fr-FR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'[Feuille de Calcul DCS^0HK pour CS 2022 Ns.xlsx]DCS stru'!$B$22:$M$22</c:f>
              <c:numCache>
                <c:formatCode>General</c:formatCode>
                <c:ptCount val="12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</c:numCache>
            </c:numRef>
          </c:cat>
          <c:val>
            <c:numRef>
              <c:f>'[Feuille de Calcul DCS^0HK pour CS 2022 Ns.xlsx]DCS stru'!$B$23:$M$23</c:f>
              <c:numCache>
                <c:formatCode>0.0%</c:formatCode>
                <c:ptCount val="12"/>
                <c:pt idx="0">
                  <c:v>0.32890642681966098</c:v>
                </c:pt>
                <c:pt idx="1">
                  <c:v>0.3393103283112972</c:v>
                </c:pt>
                <c:pt idx="2">
                  <c:v>0.33956907094949573</c:v>
                </c:pt>
                <c:pt idx="3">
                  <c:v>0.3458743634625282</c:v>
                </c:pt>
                <c:pt idx="4">
                  <c:v>0.36187652741216964</c:v>
                </c:pt>
                <c:pt idx="5">
                  <c:v>0.31480164508351999</c:v>
                </c:pt>
                <c:pt idx="6">
                  <c:v>0.31763499663537459</c:v>
                </c:pt>
                <c:pt idx="7">
                  <c:v>0.3594845903724726</c:v>
                </c:pt>
                <c:pt idx="8">
                  <c:v>0.3488943862949897</c:v>
                </c:pt>
                <c:pt idx="9">
                  <c:v>0.35076060459308395</c:v>
                </c:pt>
                <c:pt idx="10">
                  <c:v>0.34833847064818801</c:v>
                </c:pt>
                <c:pt idx="11">
                  <c:v>0.34863257341054343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C5D-4837-AF10-B623480BE2B5}"/>
            </c:ext>
          </c:extLst>
        </c:ser>
        <c:ser>
          <c:idx val="1"/>
          <c:order val="1"/>
          <c:tx>
            <c:strRef>
              <c:f>'[Feuille de Calcul DCS^0HK pour CS 2022 Ns.xlsx]DCS stru'!$A$24</c:f>
              <c:strCache>
                <c:ptCount val="1"/>
                <c:pt idx="0">
                  <c:v>Administration publique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5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3C2C-4D6A-A716-28600487026E}"/>
                </c:ext>
              </c:extLst>
            </c:dLbl>
            <c:dLbl>
              <c:idx val="11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AC5D-4837-AF10-B623480BE2B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1" i="0" u="none" strike="noStrike" kern="1200" baseline="0">
                    <a:solidFill>
                      <a:schemeClr val="bg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fr-FR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'[Feuille de Calcul DCS^0HK pour CS 2022 Ns.xlsx]DCS stru'!$B$22:$M$22</c:f>
              <c:numCache>
                <c:formatCode>General</c:formatCode>
                <c:ptCount val="12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</c:numCache>
            </c:numRef>
          </c:cat>
          <c:val>
            <c:numRef>
              <c:f>'[Feuille de Calcul DCS^0HK pour CS 2022 Ns.xlsx]DCS stru'!$B$24:$M$24</c:f>
              <c:numCache>
                <c:formatCode>0.0%</c:formatCode>
                <c:ptCount val="12"/>
                <c:pt idx="0">
                  <c:v>0.29045335262384492</c:v>
                </c:pt>
                <c:pt idx="1">
                  <c:v>0.24601501844737431</c:v>
                </c:pt>
                <c:pt idx="2">
                  <c:v>0.29189788451710186</c:v>
                </c:pt>
                <c:pt idx="3">
                  <c:v>0.3250133418429263</c:v>
                </c:pt>
                <c:pt idx="4">
                  <c:v>0.28132498478347329</c:v>
                </c:pt>
                <c:pt idx="5">
                  <c:v>0.39842318348276801</c:v>
                </c:pt>
                <c:pt idx="6">
                  <c:v>0.43248391449531309</c:v>
                </c:pt>
                <c:pt idx="7">
                  <c:v>0.42481799731225317</c:v>
                </c:pt>
                <c:pt idx="8">
                  <c:v>0.41788451671694887</c:v>
                </c:pt>
                <c:pt idx="9">
                  <c:v>0.43761092342356778</c:v>
                </c:pt>
                <c:pt idx="10">
                  <c:v>0.42755785282632297</c:v>
                </c:pt>
                <c:pt idx="11">
                  <c:v>0.40143788933910929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AC5D-4837-AF10-B623480BE2B5}"/>
            </c:ext>
          </c:extLst>
        </c:ser>
        <c:ser>
          <c:idx val="2"/>
          <c:order val="2"/>
          <c:tx>
            <c:strRef>
              <c:f>'[Feuille de Calcul DCS^0HK pour CS 2022 Ns.xlsx]DCS stru'!$A$25</c:f>
              <c:strCache>
                <c:ptCount val="1"/>
                <c:pt idx="0">
                  <c:v>Reste du monde 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dLbl>
              <c:idx val="5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3C2C-4D6A-A716-28600487026E}"/>
                </c:ext>
              </c:extLst>
            </c:dLbl>
            <c:dLbl>
              <c:idx val="11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AC5D-4837-AF10-B623480BE2B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1" i="0" u="none" strike="noStrike" kern="1200" baseline="0">
                    <a:solidFill>
                      <a:schemeClr val="bg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fr-FR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'[Feuille de Calcul DCS^0HK pour CS 2022 Ns.xlsx]DCS stru'!$B$22:$M$22</c:f>
              <c:numCache>
                <c:formatCode>General</c:formatCode>
                <c:ptCount val="12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</c:numCache>
            </c:numRef>
          </c:cat>
          <c:val>
            <c:numRef>
              <c:f>'[Feuille de Calcul DCS^0HK pour CS 2022 Ns.xlsx]DCS stru'!$B$25:$M$25</c:f>
              <c:numCache>
                <c:formatCode>0.0%</c:formatCode>
                <c:ptCount val="12"/>
                <c:pt idx="0">
                  <c:v>0.32416686901732239</c:v>
                </c:pt>
                <c:pt idx="1">
                  <c:v>0.34766822682180792</c:v>
                </c:pt>
                <c:pt idx="2">
                  <c:v>0.28872385531023442</c:v>
                </c:pt>
                <c:pt idx="3">
                  <c:v>0.23565118927604478</c:v>
                </c:pt>
                <c:pt idx="4">
                  <c:v>0.28296950210608685</c:v>
                </c:pt>
                <c:pt idx="5">
                  <c:v>0.23625525918452117</c:v>
                </c:pt>
                <c:pt idx="6">
                  <c:v>0.19683269251895705</c:v>
                </c:pt>
                <c:pt idx="7">
                  <c:v>0.163919837998207</c:v>
                </c:pt>
                <c:pt idx="8">
                  <c:v>0.18274018396744993</c:v>
                </c:pt>
                <c:pt idx="9">
                  <c:v>0.17750953141693651</c:v>
                </c:pt>
                <c:pt idx="10">
                  <c:v>0.18525466709408736</c:v>
                </c:pt>
                <c:pt idx="11">
                  <c:v>0.20981540472557778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AC5D-4837-AF10-B623480BE2B5}"/>
            </c:ext>
          </c:extLst>
        </c:ser>
        <c:ser>
          <c:idx val="3"/>
          <c:order val="3"/>
          <c:tx>
            <c:strRef>
              <c:f>'[Feuille de Calcul DCS^0HK pour CS 2022 Ns.xlsx]DCS stru'!$A$26</c:f>
              <c:strCache>
                <c:ptCount val="1"/>
                <c:pt idx="0">
                  <c:v>Entreprises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dLbl>
              <c:idx val="11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AC5D-4837-AF10-B623480BE2B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bg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fr-FR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'[Feuille de Calcul DCS^0HK pour CS 2022 Ns.xlsx]DCS stru'!$B$22:$M$22</c:f>
              <c:numCache>
                <c:formatCode>General</c:formatCode>
                <c:ptCount val="12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</c:numCache>
            </c:numRef>
          </c:cat>
          <c:val>
            <c:numRef>
              <c:f>'[Feuille de Calcul DCS^0HK pour CS 2022 Ns.xlsx]DCS stru'!$B$26:$M$26</c:f>
              <c:numCache>
                <c:formatCode>0.0%</c:formatCode>
                <c:ptCount val="12"/>
                <c:pt idx="0">
                  <c:v>4.0297790374306273E-2</c:v>
                </c:pt>
                <c:pt idx="1">
                  <c:v>4.3194250223802189E-2</c:v>
                </c:pt>
                <c:pt idx="2">
                  <c:v>4.4238202329272405E-2</c:v>
                </c:pt>
                <c:pt idx="3">
                  <c:v>6.1118336224272846E-2</c:v>
                </c:pt>
                <c:pt idx="4">
                  <c:v>6.1736135818629294E-2</c:v>
                </c:pt>
                <c:pt idx="5">
                  <c:v>4.820484138184547E-2</c:v>
                </c:pt>
                <c:pt idx="6">
                  <c:v>4.9853141950309876E-2</c:v>
                </c:pt>
                <c:pt idx="7">
                  <c:v>4.9138637631508365E-2</c:v>
                </c:pt>
                <c:pt idx="8">
                  <c:v>4.8208908606495793E-2</c:v>
                </c:pt>
                <c:pt idx="9">
                  <c:v>3.1857996533127465E-2</c:v>
                </c:pt>
                <c:pt idx="10">
                  <c:v>3.6673629166501881E-2</c:v>
                </c:pt>
                <c:pt idx="11">
                  <c:v>3.9112810550578879E-2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AC5D-4837-AF10-B623480BE2B5}"/>
            </c:ext>
          </c:extLst>
        </c:ser>
        <c:ser>
          <c:idx val="4"/>
          <c:order val="4"/>
          <c:tx>
            <c:strRef>
              <c:f>'[Feuille de Calcul DCS^0HK pour CS 2022 Ns.xlsx]DCS stru'!$A$27</c:f>
              <c:strCache>
                <c:ptCount val="1"/>
                <c:pt idx="0">
                  <c:v>ISBLSM</c:v>
                </c:pt>
              </c:strCache>
            </c:strRef>
          </c:tx>
          <c:spPr>
            <a:solidFill>
              <a:srgbClr val="7030A0"/>
            </a:solidFill>
            <a:ln>
              <a:noFill/>
            </a:ln>
            <a:effectLst/>
          </c:spPr>
          <c:invertIfNegative val="0"/>
          <c:cat>
            <c:numRef>
              <c:f>'[Feuille de Calcul DCS^0HK pour CS 2022 Ns.xlsx]DCS stru'!$B$22:$M$22</c:f>
              <c:numCache>
                <c:formatCode>General</c:formatCode>
                <c:ptCount val="12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</c:numCache>
            </c:numRef>
          </c:cat>
          <c:val>
            <c:numRef>
              <c:f>'[Feuille de Calcul DCS^0HK pour CS 2022 Ns.xlsx]DCS stru'!$B$27:$M$27</c:f>
              <c:numCache>
                <c:formatCode>0.0%</c:formatCode>
                <c:ptCount val="12"/>
                <c:pt idx="0">
                  <c:v>1.6175561164865886E-2</c:v>
                </c:pt>
                <c:pt idx="1">
                  <c:v>2.381217619571829E-2</c:v>
                </c:pt>
                <c:pt idx="2">
                  <c:v>3.5570986893895574E-2</c:v>
                </c:pt>
                <c:pt idx="3">
                  <c:v>3.2342769194227912E-2</c:v>
                </c:pt>
                <c:pt idx="4">
                  <c:v>1.2092849879640957E-2</c:v>
                </c:pt>
                <c:pt idx="5">
                  <c:v>2.3150708673455077E-3</c:v>
                </c:pt>
                <c:pt idx="6">
                  <c:v>3.1952544000454384E-3</c:v>
                </c:pt>
                <c:pt idx="7">
                  <c:v>2.6389366855589813E-3</c:v>
                </c:pt>
                <c:pt idx="8">
                  <c:v>2.2720044141155906E-3</c:v>
                </c:pt>
                <c:pt idx="9">
                  <c:v>2.2609440332842386E-3</c:v>
                </c:pt>
                <c:pt idx="10">
                  <c:v>2.1753802648997885E-3</c:v>
                </c:pt>
                <c:pt idx="11">
                  <c:v>1.0013219741906822E-3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AC5D-4837-AF10-B623480BE2B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overlap val="100"/>
        <c:axId val="541400552"/>
        <c:axId val="541400880"/>
      </c:barChart>
      <c:catAx>
        <c:axId val="54140055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rgbClr val="0070C0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fr-FR"/>
          </a:p>
        </c:txPr>
        <c:crossAx val="541400880"/>
        <c:crosses val="autoZero"/>
        <c:auto val="1"/>
        <c:lblAlgn val="ctr"/>
        <c:lblOffset val="100"/>
        <c:noMultiLvlLbl val="0"/>
      </c:catAx>
      <c:valAx>
        <c:axId val="54140088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out"/>
        <c:minorTickMark val="none"/>
        <c:tickLblPos val="nextTo"/>
        <c:spPr>
          <a:noFill/>
          <a:ln>
            <a:solidFill>
              <a:srgbClr val="0070C0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fr-FR"/>
          </a:p>
        </c:txPr>
        <c:crossAx val="54140055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ysClr val="windowText" lastClr="00000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fr-FR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>
          <a:solidFill>
            <a:sysClr val="windowText" lastClr="000000"/>
          </a:solidFill>
          <a:latin typeface="Arial" panose="020B0604020202020204" pitchFamily="34" charset="0"/>
          <a:cs typeface="Arial" panose="020B0604020202020204" pitchFamily="34" charset="0"/>
        </a:defRPr>
      </a:pPr>
      <a:endParaRPr lang="fr-FR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'[Feuille de Calcul DCS^0HK pour CS 2022 Ns.xlsx]DCS stru'!$A$49</c:f>
              <c:strCache>
                <c:ptCount val="1"/>
                <c:pt idx="0">
                  <c:v>Ménages</c:v>
                </c:pt>
              </c:strCache>
            </c:strRef>
          </c:tx>
          <c:spPr>
            <a:ln w="31750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17"/>
            <c:spPr>
              <a:solidFill>
                <a:schemeClr val="accent1"/>
              </a:solidFill>
              <a:ln>
                <a:noFill/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'[Feuille de Calcul DCS^0HK pour CS 2022 Ns.xlsx]DCS stru'!$B$48:$M$48</c:f>
              <c:numCache>
                <c:formatCode>General</c:formatCode>
                <c:ptCount val="12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</c:numCache>
            </c:numRef>
          </c:cat>
          <c:val>
            <c:numRef>
              <c:f>'[Feuille de Calcul DCS^0HK pour CS 2022 Ns.xlsx]DCS stru'!$B$49:$M$49</c:f>
              <c:numCache>
                <c:formatCode>0.0%</c:formatCode>
                <c:ptCount val="12"/>
                <c:pt idx="0">
                  <c:v>0.32890642681966059</c:v>
                </c:pt>
                <c:pt idx="1">
                  <c:v>0.3393103283112972</c:v>
                </c:pt>
                <c:pt idx="2">
                  <c:v>0.33956907094949573</c:v>
                </c:pt>
                <c:pt idx="3">
                  <c:v>0.3458743634625282</c:v>
                </c:pt>
                <c:pt idx="4">
                  <c:v>0.36187652741216964</c:v>
                </c:pt>
                <c:pt idx="5">
                  <c:v>0.31480164508351999</c:v>
                </c:pt>
                <c:pt idx="6">
                  <c:v>0.31763499663537459</c:v>
                </c:pt>
                <c:pt idx="7" formatCode="0%">
                  <c:v>0.3594845903724726</c:v>
                </c:pt>
                <c:pt idx="8">
                  <c:v>0.3488943862949897</c:v>
                </c:pt>
                <c:pt idx="9">
                  <c:v>0.35076060459308395</c:v>
                </c:pt>
                <c:pt idx="10">
                  <c:v>0.34833847064818801</c:v>
                </c:pt>
                <c:pt idx="11">
                  <c:v>0.34863257341054343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3E63-4E99-91DB-AD031E605BA0}"/>
            </c:ext>
          </c:extLst>
        </c:ser>
        <c:ser>
          <c:idx val="1"/>
          <c:order val="1"/>
          <c:tx>
            <c:strRef>
              <c:f>'[Feuille de Calcul DCS^0HK pour CS 2022 Ns.xlsx]DCS stru'!$A$50</c:f>
              <c:strCache>
                <c:ptCount val="1"/>
                <c:pt idx="0">
                  <c:v>Administration publique</c:v>
                </c:pt>
              </c:strCache>
            </c:strRef>
          </c:tx>
          <c:spPr>
            <a:ln w="31750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17"/>
            <c:spPr>
              <a:solidFill>
                <a:schemeClr val="accent2"/>
              </a:solidFill>
              <a:ln>
                <a:noFill/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'[Feuille de Calcul DCS^0HK pour CS 2022 Ns.xlsx]DCS stru'!$B$48:$M$48</c:f>
              <c:numCache>
                <c:formatCode>General</c:formatCode>
                <c:ptCount val="12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</c:numCache>
            </c:numRef>
          </c:cat>
          <c:val>
            <c:numRef>
              <c:f>'[Feuille de Calcul DCS^0HK pour CS 2022 Ns.xlsx]DCS stru'!$B$50:$M$50</c:f>
              <c:numCache>
                <c:formatCode>0.0%</c:formatCode>
                <c:ptCount val="12"/>
                <c:pt idx="0">
                  <c:v>0.29045335262384492</c:v>
                </c:pt>
                <c:pt idx="1">
                  <c:v>0.24601501844737431</c:v>
                </c:pt>
                <c:pt idx="2">
                  <c:v>0.29189788451710186</c:v>
                </c:pt>
                <c:pt idx="3">
                  <c:v>0.3250133418429263</c:v>
                </c:pt>
                <c:pt idx="4">
                  <c:v>0.28132498478347329</c:v>
                </c:pt>
                <c:pt idx="5">
                  <c:v>0.39842318348276801</c:v>
                </c:pt>
                <c:pt idx="6">
                  <c:v>0.43248391449531309</c:v>
                </c:pt>
                <c:pt idx="7" formatCode="0%">
                  <c:v>0.42481799731225317</c:v>
                </c:pt>
                <c:pt idx="8">
                  <c:v>0.41788451671694887</c:v>
                </c:pt>
                <c:pt idx="9">
                  <c:v>0.43761092342356778</c:v>
                </c:pt>
                <c:pt idx="10">
                  <c:v>0.42755785282632297</c:v>
                </c:pt>
                <c:pt idx="11">
                  <c:v>0.40143788933910929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3E63-4E99-91DB-AD031E605BA0}"/>
            </c:ext>
          </c:extLst>
        </c:ser>
        <c:ser>
          <c:idx val="2"/>
          <c:order val="2"/>
          <c:tx>
            <c:strRef>
              <c:f>'[Feuille de Calcul DCS^0HK pour CS 2022 Ns.xlsx]DCS stru'!$A$51</c:f>
              <c:strCache>
                <c:ptCount val="1"/>
                <c:pt idx="0">
                  <c:v>Reste du monde </c:v>
                </c:pt>
              </c:strCache>
            </c:strRef>
          </c:tx>
          <c:spPr>
            <a:ln w="31750" cap="rnd">
              <a:solidFill>
                <a:schemeClr val="accent3"/>
              </a:solidFill>
              <a:round/>
            </a:ln>
            <a:effectLst/>
          </c:spPr>
          <c:marker>
            <c:symbol val="circle"/>
            <c:size val="17"/>
            <c:spPr>
              <a:solidFill>
                <a:schemeClr val="accent3"/>
              </a:solidFill>
              <a:ln>
                <a:noFill/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'[Feuille de Calcul DCS^0HK pour CS 2022 Ns.xlsx]DCS stru'!$B$48:$M$48</c:f>
              <c:numCache>
                <c:formatCode>General</c:formatCode>
                <c:ptCount val="12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</c:numCache>
            </c:numRef>
          </c:cat>
          <c:val>
            <c:numRef>
              <c:f>'[Feuille de Calcul DCS^0HK pour CS 2022 Ns.xlsx]DCS stru'!$B$51:$M$51</c:f>
              <c:numCache>
                <c:formatCode>0.0%</c:formatCode>
                <c:ptCount val="12"/>
                <c:pt idx="0">
                  <c:v>0.32416686901732239</c:v>
                </c:pt>
                <c:pt idx="1">
                  <c:v>0.34766822682180792</c:v>
                </c:pt>
                <c:pt idx="2">
                  <c:v>0.28872385531023442</c:v>
                </c:pt>
                <c:pt idx="3">
                  <c:v>0.23565118927604478</c:v>
                </c:pt>
                <c:pt idx="4">
                  <c:v>0.28296950210608685</c:v>
                </c:pt>
                <c:pt idx="5">
                  <c:v>0.23625525918452117</c:v>
                </c:pt>
                <c:pt idx="6">
                  <c:v>0.19683269251895705</c:v>
                </c:pt>
                <c:pt idx="7" formatCode="0%">
                  <c:v>0.163919837998207</c:v>
                </c:pt>
                <c:pt idx="8">
                  <c:v>0.18274018396744993</c:v>
                </c:pt>
                <c:pt idx="9">
                  <c:v>0.17750953141693651</c:v>
                </c:pt>
                <c:pt idx="10">
                  <c:v>0.18525466709408736</c:v>
                </c:pt>
                <c:pt idx="11">
                  <c:v>0.20981540472557778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3E63-4E99-91DB-AD031E605BA0}"/>
            </c:ext>
          </c:extLst>
        </c:ser>
        <c:ser>
          <c:idx val="3"/>
          <c:order val="3"/>
          <c:tx>
            <c:strRef>
              <c:f>'[Feuille de Calcul DCS^0HK pour CS 2022 Ns.xlsx]DCS stru'!$A$52</c:f>
              <c:strCache>
                <c:ptCount val="1"/>
                <c:pt idx="0">
                  <c:v>Entreprises</c:v>
                </c:pt>
              </c:strCache>
            </c:strRef>
          </c:tx>
          <c:spPr>
            <a:ln w="31750" cap="rnd">
              <a:solidFill>
                <a:schemeClr val="accent4"/>
              </a:solidFill>
              <a:round/>
            </a:ln>
            <a:effectLst/>
          </c:spPr>
          <c:marker>
            <c:symbol val="circle"/>
            <c:size val="17"/>
            <c:spPr>
              <a:solidFill>
                <a:schemeClr val="accent4"/>
              </a:solidFill>
              <a:ln>
                <a:noFill/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'[Feuille de Calcul DCS^0HK pour CS 2022 Ns.xlsx]DCS stru'!$B$48:$M$48</c:f>
              <c:numCache>
                <c:formatCode>General</c:formatCode>
                <c:ptCount val="12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</c:numCache>
            </c:numRef>
          </c:cat>
          <c:val>
            <c:numRef>
              <c:f>'[Feuille de Calcul DCS^0HK pour CS 2022 Ns.xlsx]DCS stru'!$B$52:$M$52</c:f>
              <c:numCache>
                <c:formatCode>0.0%</c:formatCode>
                <c:ptCount val="12"/>
                <c:pt idx="0">
                  <c:v>4.0297790374306273E-2</c:v>
                </c:pt>
                <c:pt idx="1">
                  <c:v>4.3194250223802189E-2</c:v>
                </c:pt>
                <c:pt idx="2">
                  <c:v>4.4238202329272405E-2</c:v>
                </c:pt>
                <c:pt idx="3">
                  <c:v>6.1118336224272846E-2</c:v>
                </c:pt>
                <c:pt idx="4">
                  <c:v>6.1736135818629294E-2</c:v>
                </c:pt>
                <c:pt idx="5">
                  <c:v>4.820484138184547E-2</c:v>
                </c:pt>
                <c:pt idx="6">
                  <c:v>4.9853141950309876E-2</c:v>
                </c:pt>
                <c:pt idx="7" formatCode="0%">
                  <c:v>4.9138637631508365E-2</c:v>
                </c:pt>
                <c:pt idx="8">
                  <c:v>4.8208908606495793E-2</c:v>
                </c:pt>
                <c:pt idx="9">
                  <c:v>3.1857996533127465E-2</c:v>
                </c:pt>
                <c:pt idx="10">
                  <c:v>3.6673629166501881E-2</c:v>
                </c:pt>
                <c:pt idx="11">
                  <c:v>3.9112810550578879E-2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3E63-4E99-91DB-AD031E605BA0}"/>
            </c:ext>
          </c:extLst>
        </c:ser>
        <c:ser>
          <c:idx val="4"/>
          <c:order val="4"/>
          <c:tx>
            <c:strRef>
              <c:f>'[Feuille de Calcul DCS^0HK pour CS 2022 Ns.xlsx]DCS stru'!$A$53</c:f>
              <c:strCache>
                <c:ptCount val="1"/>
                <c:pt idx="0">
                  <c:v>ISBLSM</c:v>
                </c:pt>
              </c:strCache>
            </c:strRef>
          </c:tx>
          <c:spPr>
            <a:ln w="31750" cap="rnd">
              <a:solidFill>
                <a:schemeClr val="accent5"/>
              </a:solidFill>
              <a:round/>
            </a:ln>
            <a:effectLst/>
          </c:spPr>
          <c:marker>
            <c:symbol val="circle"/>
            <c:size val="17"/>
            <c:spPr>
              <a:solidFill>
                <a:schemeClr val="accent5"/>
              </a:solidFill>
              <a:ln>
                <a:noFill/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'[Feuille de Calcul DCS^0HK pour CS 2022 Ns.xlsx]DCS stru'!$B$48:$M$48</c:f>
              <c:numCache>
                <c:formatCode>General</c:formatCode>
                <c:ptCount val="12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</c:numCache>
            </c:numRef>
          </c:cat>
          <c:val>
            <c:numRef>
              <c:f>'[Feuille de Calcul DCS^0HK pour CS 2022 Ns.xlsx]DCS stru'!$B$53:$M$53</c:f>
              <c:numCache>
                <c:formatCode>0.0%</c:formatCode>
                <c:ptCount val="12"/>
                <c:pt idx="0">
                  <c:v>1.6175561164865886E-2</c:v>
                </c:pt>
                <c:pt idx="1">
                  <c:v>2.381217619571829E-2</c:v>
                </c:pt>
                <c:pt idx="2">
                  <c:v>3.5570986893895574E-2</c:v>
                </c:pt>
                <c:pt idx="3">
                  <c:v>3.2342769194227912E-2</c:v>
                </c:pt>
                <c:pt idx="4">
                  <c:v>1.2092849879640957E-2</c:v>
                </c:pt>
                <c:pt idx="5">
                  <c:v>2.3150708673455077E-3</c:v>
                </c:pt>
                <c:pt idx="6">
                  <c:v>3.1952544000454384E-3</c:v>
                </c:pt>
                <c:pt idx="7" formatCode="0%">
                  <c:v>2.6389366855589813E-3</c:v>
                </c:pt>
                <c:pt idx="8">
                  <c:v>2.2720044141155906E-3</c:v>
                </c:pt>
                <c:pt idx="9">
                  <c:v>2.2609440332842386E-3</c:v>
                </c:pt>
                <c:pt idx="10">
                  <c:v>2.1753802648997885E-3</c:v>
                </c:pt>
                <c:pt idx="11">
                  <c:v>1.0013219741906822E-3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3E63-4E99-91DB-AD031E605BA0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595500976"/>
        <c:axId val="595622856"/>
      </c:lineChart>
      <c:catAx>
        <c:axId val="5955009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595622856"/>
        <c:crosses val="autoZero"/>
        <c:auto val="1"/>
        <c:lblAlgn val="ctr"/>
        <c:lblOffset val="100"/>
        <c:noMultiLvlLbl val="0"/>
      </c:catAx>
      <c:valAx>
        <c:axId val="595622856"/>
        <c:scaling>
          <c:orientation val="minMax"/>
        </c:scaling>
        <c:delete val="1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crossAx val="59550097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fr-FR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areaChart>
        <c:grouping val="percentStacked"/>
        <c:varyColors val="0"/>
        <c:ser>
          <c:idx val="0"/>
          <c:order val="0"/>
          <c:tx>
            <c:strRef>
              <c:f>'[Feuille de Calcul DCS^0HK pour CS 2022 Ns.xlsx]dcs2'!$A$2</c:f>
              <c:strCache>
                <c:ptCount val="1"/>
                <c:pt idx="0">
                  <c:v>Ménages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dLbls>
            <c:dLbl>
              <c:idx val="11"/>
              <c:layout>
                <c:manualLayout>
                  <c:x val="-3.3333333333333333E-2"/>
                  <c:y val="-5.263157894736850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54B5-4DB3-AB49-4452AC0EC02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'[Feuille de Calcul DCS^0HK pour CS 2022 Ns.xlsx]dcs2'!$B$1:$M$1</c:f>
              <c:numCache>
                <c:formatCode>General</c:formatCode>
                <c:ptCount val="12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</c:numCache>
            </c:numRef>
          </c:cat>
          <c:val>
            <c:numRef>
              <c:f>'[Feuille de Calcul DCS^0HK pour CS 2022 Ns.xlsx]dcs2'!$B$2:$M$2</c:f>
              <c:numCache>
                <c:formatCode>0.0%</c:formatCode>
                <c:ptCount val="12"/>
                <c:pt idx="0">
                  <c:v>0.32890642681966059</c:v>
                </c:pt>
                <c:pt idx="1">
                  <c:v>0.3393103283112972</c:v>
                </c:pt>
                <c:pt idx="2">
                  <c:v>0.33956907094949573</c:v>
                </c:pt>
                <c:pt idx="3">
                  <c:v>0.3458743634625282</c:v>
                </c:pt>
                <c:pt idx="4">
                  <c:v>0.36187652741216964</c:v>
                </c:pt>
                <c:pt idx="5">
                  <c:v>0.31480164508351999</c:v>
                </c:pt>
                <c:pt idx="6">
                  <c:v>0.31763499663537459</c:v>
                </c:pt>
                <c:pt idx="7">
                  <c:v>0.3594845903724726</c:v>
                </c:pt>
                <c:pt idx="8">
                  <c:v>0.3488943862949897</c:v>
                </c:pt>
                <c:pt idx="9">
                  <c:v>0.35076060459308395</c:v>
                </c:pt>
                <c:pt idx="10">
                  <c:v>0.34833847064818801</c:v>
                </c:pt>
                <c:pt idx="11">
                  <c:v>0.34863257341054343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4B5-4DB3-AB49-4452AC0EC021}"/>
            </c:ext>
          </c:extLst>
        </c:ser>
        <c:ser>
          <c:idx val="1"/>
          <c:order val="1"/>
          <c:tx>
            <c:strRef>
              <c:f>'[Feuille de Calcul DCS^0HK pour CS 2022 Ns.xlsx]dcs2'!$A$3</c:f>
              <c:strCache>
                <c:ptCount val="1"/>
                <c:pt idx="0">
                  <c:v>Administration publique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dLbls>
            <c:dLbl>
              <c:idx val="11"/>
              <c:layout>
                <c:manualLayout>
                  <c:x val="-7.4167937936270622E-3"/>
                  <c:y val="-9.56937799043066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2DE5-4E5F-8859-D70A49172FB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'[Feuille de Calcul DCS^0HK pour CS 2022 Ns.xlsx]dcs2'!$B$1:$M$1</c:f>
              <c:numCache>
                <c:formatCode>General</c:formatCode>
                <c:ptCount val="12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</c:numCache>
            </c:numRef>
          </c:cat>
          <c:val>
            <c:numRef>
              <c:f>'[Feuille de Calcul DCS^0HK pour CS 2022 Ns.xlsx]dcs2'!$B$3:$M$3</c:f>
              <c:numCache>
                <c:formatCode>0.0%</c:formatCode>
                <c:ptCount val="12"/>
                <c:pt idx="0">
                  <c:v>0.29045335262384492</c:v>
                </c:pt>
                <c:pt idx="1">
                  <c:v>0.24601501844737431</c:v>
                </c:pt>
                <c:pt idx="2">
                  <c:v>0.29189788451710186</c:v>
                </c:pt>
                <c:pt idx="3">
                  <c:v>0.3250133418429263</c:v>
                </c:pt>
                <c:pt idx="4">
                  <c:v>0.28132498478347329</c:v>
                </c:pt>
                <c:pt idx="5">
                  <c:v>0.39842318348276801</c:v>
                </c:pt>
                <c:pt idx="6">
                  <c:v>0.43248391449531309</c:v>
                </c:pt>
                <c:pt idx="7">
                  <c:v>0.42481799731225317</c:v>
                </c:pt>
                <c:pt idx="8">
                  <c:v>0.41788451671694887</c:v>
                </c:pt>
                <c:pt idx="9">
                  <c:v>0.43761092342356778</c:v>
                </c:pt>
                <c:pt idx="10">
                  <c:v>0.42755785282632297</c:v>
                </c:pt>
                <c:pt idx="11">
                  <c:v>0.40143788933910929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4B5-4DB3-AB49-4452AC0EC021}"/>
            </c:ext>
          </c:extLst>
        </c:ser>
        <c:ser>
          <c:idx val="2"/>
          <c:order val="2"/>
          <c:tx>
            <c:strRef>
              <c:f>'[Feuille de Calcul DCS^0HK pour CS 2022 Ns.xlsx]dcs2'!$A$4</c:f>
              <c:strCache>
                <c:ptCount val="1"/>
                <c:pt idx="0">
                  <c:v>Reste du monde 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dLbls>
            <c:dLbl>
              <c:idx val="11"/>
              <c:layout>
                <c:manualLayout>
                  <c:x val="-7.4167937936270622E-3"/>
                  <c:y val="-1.913875598086124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2DE5-4E5F-8859-D70A49172FB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'[Feuille de Calcul DCS^0HK pour CS 2022 Ns.xlsx]dcs2'!$B$1:$M$1</c:f>
              <c:numCache>
                <c:formatCode>General</c:formatCode>
                <c:ptCount val="12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</c:numCache>
            </c:numRef>
          </c:cat>
          <c:val>
            <c:numRef>
              <c:f>'[Feuille de Calcul DCS^0HK pour CS 2022 Ns.xlsx]dcs2'!$B$4:$M$4</c:f>
              <c:numCache>
                <c:formatCode>0.0%</c:formatCode>
                <c:ptCount val="12"/>
                <c:pt idx="0">
                  <c:v>0.32416686901732239</c:v>
                </c:pt>
                <c:pt idx="1">
                  <c:v>0.34766822682180792</c:v>
                </c:pt>
                <c:pt idx="2">
                  <c:v>0.28872385531023442</c:v>
                </c:pt>
                <c:pt idx="3">
                  <c:v>0.23565118927604478</c:v>
                </c:pt>
                <c:pt idx="4">
                  <c:v>0.28296950210608685</c:v>
                </c:pt>
                <c:pt idx="5">
                  <c:v>0.23625525918452117</c:v>
                </c:pt>
                <c:pt idx="6">
                  <c:v>0.19683269251895705</c:v>
                </c:pt>
                <c:pt idx="7">
                  <c:v>0.163919837998207</c:v>
                </c:pt>
                <c:pt idx="8">
                  <c:v>0.18274018396744993</c:v>
                </c:pt>
                <c:pt idx="9">
                  <c:v>0.17750953141693651</c:v>
                </c:pt>
                <c:pt idx="10">
                  <c:v>0.18525466709408736</c:v>
                </c:pt>
                <c:pt idx="11">
                  <c:v>0.20981540472557778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54B5-4DB3-AB49-4452AC0EC021}"/>
            </c:ext>
          </c:extLst>
        </c:ser>
        <c:ser>
          <c:idx val="3"/>
          <c:order val="3"/>
          <c:tx>
            <c:strRef>
              <c:f>'[Feuille de Calcul DCS^0HK pour CS 2022 Ns.xlsx]dcs2'!$A$5</c:f>
              <c:strCache>
                <c:ptCount val="1"/>
                <c:pt idx="0">
                  <c:v>Entreprises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cat>
            <c:numRef>
              <c:f>'[Feuille de Calcul DCS^0HK pour CS 2022 Ns.xlsx]dcs2'!$B$1:$M$1</c:f>
              <c:numCache>
                <c:formatCode>General</c:formatCode>
                <c:ptCount val="12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</c:numCache>
            </c:numRef>
          </c:cat>
          <c:val>
            <c:numRef>
              <c:f>'[Feuille de Calcul DCS^0HK pour CS 2022 Ns.xlsx]dcs2'!$B$5:$M$5</c:f>
              <c:numCache>
                <c:formatCode>0.0%</c:formatCode>
                <c:ptCount val="12"/>
                <c:pt idx="0">
                  <c:v>4.0297790374306273E-2</c:v>
                </c:pt>
                <c:pt idx="1">
                  <c:v>4.3194250223802189E-2</c:v>
                </c:pt>
                <c:pt idx="2">
                  <c:v>4.4238202329272405E-2</c:v>
                </c:pt>
                <c:pt idx="3">
                  <c:v>6.1118336224272846E-2</c:v>
                </c:pt>
                <c:pt idx="4">
                  <c:v>6.1736135818629294E-2</c:v>
                </c:pt>
                <c:pt idx="5">
                  <c:v>4.820484138184547E-2</c:v>
                </c:pt>
                <c:pt idx="6">
                  <c:v>4.9853141950309876E-2</c:v>
                </c:pt>
                <c:pt idx="7">
                  <c:v>4.9138637631508365E-2</c:v>
                </c:pt>
                <c:pt idx="8">
                  <c:v>4.8208908606495793E-2</c:v>
                </c:pt>
                <c:pt idx="9">
                  <c:v>3.1857996533127465E-2</c:v>
                </c:pt>
                <c:pt idx="10">
                  <c:v>3.6673629166501881E-2</c:v>
                </c:pt>
                <c:pt idx="11">
                  <c:v>3.9112810550578879E-2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54B5-4DB3-AB49-4452AC0EC021}"/>
            </c:ext>
          </c:extLst>
        </c:ser>
        <c:ser>
          <c:idx val="4"/>
          <c:order val="4"/>
          <c:tx>
            <c:strRef>
              <c:f>'[Feuille de Calcul DCS^0HK pour CS 2022 Ns.xlsx]dcs2'!$A$6</c:f>
              <c:strCache>
                <c:ptCount val="1"/>
                <c:pt idx="0">
                  <c:v>ISBLSM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cat>
            <c:numRef>
              <c:f>'[Feuille de Calcul DCS^0HK pour CS 2022 Ns.xlsx]dcs2'!$B$1:$M$1</c:f>
              <c:numCache>
                <c:formatCode>General</c:formatCode>
                <c:ptCount val="12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</c:numCache>
            </c:numRef>
          </c:cat>
          <c:val>
            <c:numRef>
              <c:f>'[Feuille de Calcul DCS^0HK pour CS 2022 Ns.xlsx]dcs2'!$B$6:$M$6</c:f>
              <c:numCache>
                <c:formatCode>0.0%</c:formatCode>
                <c:ptCount val="12"/>
                <c:pt idx="0">
                  <c:v>1.6175561164865886E-2</c:v>
                </c:pt>
                <c:pt idx="1">
                  <c:v>2.381217619571829E-2</c:v>
                </c:pt>
                <c:pt idx="2">
                  <c:v>3.5570986893895574E-2</c:v>
                </c:pt>
                <c:pt idx="3">
                  <c:v>3.2342769194227912E-2</c:v>
                </c:pt>
                <c:pt idx="4">
                  <c:v>1.2092849879640957E-2</c:v>
                </c:pt>
                <c:pt idx="5">
                  <c:v>2.3150708673455077E-3</c:v>
                </c:pt>
                <c:pt idx="6">
                  <c:v>3.1952544000454384E-3</c:v>
                </c:pt>
                <c:pt idx="7">
                  <c:v>2.6389366855589813E-3</c:v>
                </c:pt>
                <c:pt idx="8">
                  <c:v>2.2720044141155906E-3</c:v>
                </c:pt>
                <c:pt idx="9">
                  <c:v>2.2609440332842386E-3</c:v>
                </c:pt>
                <c:pt idx="10">
                  <c:v>2.1753802648997885E-3</c:v>
                </c:pt>
                <c:pt idx="11">
                  <c:v>1.0013219741906822E-3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54B5-4DB3-AB49-4452AC0EC02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439693856"/>
        <c:axId val="439693528"/>
      </c:areaChart>
      <c:catAx>
        <c:axId val="43969385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439693528"/>
        <c:crosses val="autoZero"/>
        <c:auto val="1"/>
        <c:lblAlgn val="ctr"/>
        <c:lblOffset val="100"/>
        <c:noMultiLvlLbl val="0"/>
      </c:catAx>
      <c:valAx>
        <c:axId val="43969352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439693856"/>
        <c:crosses val="autoZero"/>
        <c:crossBetween val="midCat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legend>
    <c:plotVisOnly val="1"/>
    <c:dispBlanksAs val="zero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'[Feuille de Calcul DCS^L0HK pour CS 2022 Ns.xlsx]Feuil2'!$A$20</c:f>
              <c:strCache>
                <c:ptCount val="1"/>
                <c:pt idx="0">
                  <c:v>Administration publique</c:v>
                </c:pt>
              </c:strCache>
            </c:strRef>
          </c:tx>
          <c:spPr>
            <a:ln w="31750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17"/>
            <c:spPr>
              <a:solidFill>
                <a:schemeClr val="accent1"/>
              </a:solidFill>
              <a:ln>
                <a:noFill/>
              </a:ln>
              <a:effectLst/>
            </c:spPr>
          </c:marker>
          <c:cat>
            <c:numRef>
              <c:f>'[Feuille de Calcul DCS^L0HK pour CS 2022 Ns.xlsx]Feuil2'!$B$19:$M$19</c:f>
              <c:numCache>
                <c:formatCode>General</c:formatCode>
                <c:ptCount val="12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</c:numCache>
            </c:numRef>
          </c:cat>
          <c:val>
            <c:numRef>
              <c:f>'[Feuille de Calcul DCS^L0HK pour CS 2022 Ns.xlsx]Feuil2'!$B$20:$M$20</c:f>
              <c:numCache>
                <c:formatCode>0.00%</c:formatCode>
                <c:ptCount val="12"/>
                <c:pt idx="0">
                  <c:v>0.29045335262384492</c:v>
                </c:pt>
                <c:pt idx="1">
                  <c:v>0.24601501844737431</c:v>
                </c:pt>
                <c:pt idx="2">
                  <c:v>0.29189788451710186</c:v>
                </c:pt>
                <c:pt idx="3">
                  <c:v>0.3250133418429263</c:v>
                </c:pt>
                <c:pt idx="4">
                  <c:v>0.28132498478347329</c:v>
                </c:pt>
                <c:pt idx="5">
                  <c:v>0.39842318348276801</c:v>
                </c:pt>
                <c:pt idx="6">
                  <c:v>0.43248391449531309</c:v>
                </c:pt>
                <c:pt idx="7">
                  <c:v>0.42481799731225317</c:v>
                </c:pt>
                <c:pt idx="8">
                  <c:v>0.41788451671694887</c:v>
                </c:pt>
                <c:pt idx="9">
                  <c:v>0.43761092342356778</c:v>
                </c:pt>
                <c:pt idx="10">
                  <c:v>0.42755785282632297</c:v>
                </c:pt>
                <c:pt idx="11">
                  <c:v>0.40143788933910929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9BBE-4412-BD5C-F10598E41384}"/>
            </c:ext>
          </c:extLst>
        </c:ser>
        <c:ser>
          <c:idx val="1"/>
          <c:order val="1"/>
          <c:tx>
            <c:strRef>
              <c:f>'[Feuille de Calcul DCS^L0HK pour CS 2022 Ns.xlsx]Feuil2'!$A$21</c:f>
              <c:strCache>
                <c:ptCount val="1"/>
                <c:pt idx="0">
                  <c:v>Reste du monde </c:v>
                </c:pt>
              </c:strCache>
            </c:strRef>
          </c:tx>
          <c:spPr>
            <a:ln w="31750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17"/>
            <c:spPr>
              <a:solidFill>
                <a:schemeClr val="accent2"/>
              </a:solidFill>
              <a:ln>
                <a:noFill/>
              </a:ln>
              <a:effectLst/>
            </c:spPr>
          </c:marker>
          <c:cat>
            <c:numRef>
              <c:f>'[Feuille de Calcul DCS^L0HK pour CS 2022 Ns.xlsx]Feuil2'!$B$19:$M$19</c:f>
              <c:numCache>
                <c:formatCode>General</c:formatCode>
                <c:ptCount val="12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</c:numCache>
            </c:numRef>
          </c:cat>
          <c:val>
            <c:numRef>
              <c:f>'[Feuille de Calcul DCS^L0HK pour CS 2022 Ns.xlsx]Feuil2'!$B$21:$M$21</c:f>
              <c:numCache>
                <c:formatCode>0.00%</c:formatCode>
                <c:ptCount val="12"/>
                <c:pt idx="0">
                  <c:v>0.32416686901732239</c:v>
                </c:pt>
                <c:pt idx="1">
                  <c:v>0.34766822682180792</c:v>
                </c:pt>
                <c:pt idx="2">
                  <c:v>0.28872385531023442</c:v>
                </c:pt>
                <c:pt idx="3">
                  <c:v>0.23565118927604478</c:v>
                </c:pt>
                <c:pt idx="4">
                  <c:v>0.28296950210608685</c:v>
                </c:pt>
                <c:pt idx="5">
                  <c:v>0.23625525918452117</c:v>
                </c:pt>
                <c:pt idx="6">
                  <c:v>0.19683269251895705</c:v>
                </c:pt>
                <c:pt idx="7">
                  <c:v>0.163919837998207</c:v>
                </c:pt>
                <c:pt idx="8">
                  <c:v>0.18274018396744993</c:v>
                </c:pt>
                <c:pt idx="9">
                  <c:v>0.17750953141693651</c:v>
                </c:pt>
                <c:pt idx="10">
                  <c:v>0.18525466709408736</c:v>
                </c:pt>
                <c:pt idx="11">
                  <c:v>0.20981540472557778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9BBE-4412-BD5C-F10598E41384}"/>
            </c:ext>
          </c:extLst>
        </c:ser>
        <c:ser>
          <c:idx val="2"/>
          <c:order val="2"/>
          <c:tx>
            <c:strRef>
              <c:f>'[Feuille de Calcul DCS^L0HK pour CS 2022 Ns.xlsx]Feuil2'!$A$22</c:f>
              <c:strCache>
                <c:ptCount val="1"/>
                <c:pt idx="0">
                  <c:v>Privé (ménages, Entreprises, ISBLM)</c:v>
                </c:pt>
              </c:strCache>
            </c:strRef>
          </c:tx>
          <c:spPr>
            <a:ln w="31750" cap="rnd">
              <a:solidFill>
                <a:schemeClr val="accent3"/>
              </a:solidFill>
              <a:round/>
            </a:ln>
            <a:effectLst/>
          </c:spPr>
          <c:marker>
            <c:symbol val="circle"/>
            <c:size val="17"/>
            <c:spPr>
              <a:solidFill>
                <a:schemeClr val="accent3"/>
              </a:solidFill>
              <a:ln>
                <a:noFill/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'[Feuille de Calcul DCS^L0HK pour CS 2022 Ns.xlsx]Feuil2'!$B$19:$M$19</c:f>
              <c:numCache>
                <c:formatCode>General</c:formatCode>
                <c:ptCount val="12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</c:numCache>
            </c:numRef>
          </c:cat>
          <c:val>
            <c:numRef>
              <c:f>'[Feuille de Calcul DCS^L0HK pour CS 2022 Ns.xlsx]Feuil2'!$B$22:$M$22</c:f>
              <c:numCache>
                <c:formatCode>0.00%</c:formatCode>
                <c:ptCount val="12"/>
                <c:pt idx="0">
                  <c:v>0.38537977835883275</c:v>
                </c:pt>
                <c:pt idx="1">
                  <c:v>0.40631675473081769</c:v>
                </c:pt>
                <c:pt idx="2">
                  <c:v>0.41937826017266372</c:v>
                </c:pt>
                <c:pt idx="3">
                  <c:v>0.43933546888102898</c:v>
                </c:pt>
                <c:pt idx="4">
                  <c:v>0.43570551311043987</c:v>
                </c:pt>
                <c:pt idx="5">
                  <c:v>0.36532155733271099</c:v>
                </c:pt>
                <c:pt idx="6">
                  <c:v>0.37068339298572989</c:v>
                </c:pt>
                <c:pt idx="7">
                  <c:v>0.41126216468953997</c:v>
                </c:pt>
                <c:pt idx="8">
                  <c:v>0.39937529931560106</c:v>
                </c:pt>
                <c:pt idx="9">
                  <c:v>0.38487954515949568</c:v>
                </c:pt>
                <c:pt idx="10">
                  <c:v>0.38718748007958964</c:v>
                </c:pt>
                <c:pt idx="11">
                  <c:v>0.38874670593531296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9BBE-4412-BD5C-F10598E4138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610876288"/>
        <c:axId val="603315184"/>
      </c:lineChart>
      <c:catAx>
        <c:axId val="6108762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603315184"/>
        <c:crosses val="autoZero"/>
        <c:auto val="1"/>
        <c:lblAlgn val="ctr"/>
        <c:lblOffset val="100"/>
        <c:noMultiLvlLbl val="0"/>
      </c:catAx>
      <c:valAx>
        <c:axId val="603315184"/>
        <c:scaling>
          <c:orientation val="minMax"/>
        </c:scaling>
        <c:delete val="0"/>
        <c:axPos val="l"/>
        <c:numFmt formatCode="0.0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61087628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fr-FR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'[Feuille de Calcul DCS^L0HK pour CS 2022 Ns.xlsx]Feuil2'!$A$2</c:f>
              <c:strCache>
                <c:ptCount val="1"/>
                <c:pt idx="0">
                  <c:v>Ménages</c:v>
                </c:pt>
              </c:strCache>
            </c:strRef>
          </c:tx>
          <c:spPr>
            <a:ln w="31750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17"/>
            <c:spPr>
              <a:solidFill>
                <a:schemeClr val="accent1"/>
              </a:solidFill>
              <a:ln>
                <a:noFill/>
              </a:ln>
              <a:effectLst/>
            </c:spPr>
          </c:marker>
          <c:dLbls>
            <c:dLbl>
              <c:idx val="3"/>
              <c:layout>
                <c:manualLayout>
                  <c:x val="-4.6195686818040253E-2"/>
                  <c:y val="3.0363734759064679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100" b="1" i="0" u="none" strike="noStrike" kern="1200" baseline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defRPr>
                    </a:pPr>
                    <a:fld id="{39B3216F-FE90-4FFD-B54C-2C6DE91DEB29}" type="VALUE">
                      <a:rPr lang="en-US" sz="1100">
                        <a:solidFill>
                          <a:schemeClr val="tx1"/>
                        </a:solidFill>
                      </a:rPr>
                      <a:pPr>
                        <a:defRPr sz="11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t>[VALEUR]</a:t>
                    </a:fld>
                    <a:endParaRPr lang="fr-FR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100" b="1" i="0" u="none" strike="noStrike" kern="1200" baseline="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pPr>
                  <a:endParaRPr lang="fr-FR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8.5163237782322918E-2"/>
                      <c:h val="8.3946796098590584E-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0-F40C-4DFC-A724-A1240F677E0E}"/>
                </c:ext>
              </c:extLst>
            </c:dLbl>
            <c:dLbl>
              <c:idx val="4"/>
              <c:layout>
                <c:manualLayout>
                  <c:x val="-4.25816758065133E-2"/>
                  <c:y val="2.5005428625112056E-2"/>
                </c:manualLayout>
              </c:layout>
              <c:tx>
                <c:rich>
                  <a:bodyPr/>
                  <a:lstStyle/>
                  <a:p>
                    <a:fld id="{3673139D-DC25-46E1-92B9-1B91E6044988}" type="VALUE">
                      <a:rPr lang="en-US" sz="1050">
                        <a:solidFill>
                          <a:schemeClr val="tx1"/>
                        </a:solidFill>
                      </a:rPr>
                      <a:pPr/>
                      <a:t>[VALEUR]</a:t>
                    </a:fld>
                    <a:endParaRPr lang="fr-FR"/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F40C-4DFC-A724-A1240F677E0E}"/>
                </c:ext>
              </c:extLst>
            </c:dLbl>
            <c:dLbl>
              <c:idx val="11"/>
              <c:layout>
                <c:manualLayout>
                  <c:x val="-1.4394542047925726E-2"/>
                  <c:y val="2.6945190432597285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100" b="1" i="0" u="none" strike="noStrike" kern="1200" baseline="0">
                        <a:solidFill>
                          <a:schemeClr val="tx1"/>
                        </a:solidFill>
                        <a:latin typeface="Arial Black" panose="020B0A04020102020204" pitchFamily="34" charset="0"/>
                        <a:ea typeface="+mn-ea"/>
                        <a:cs typeface="Arial" panose="020B0604020202020204" pitchFamily="34" charset="0"/>
                      </a:defRPr>
                    </a:pPr>
                    <a:fld id="{6B2CCD3C-DF6E-4E01-9FB5-F3E277C79B45}" type="VALUE">
                      <a:rPr lang="en-US" sz="1100" b="1">
                        <a:solidFill>
                          <a:schemeClr val="tx1"/>
                        </a:solidFill>
                        <a:latin typeface="Arial Black" panose="020B0A04020102020204" pitchFamily="34" charset="0"/>
                      </a:rPr>
                      <a:pPr>
                        <a:defRPr sz="1100">
                          <a:solidFill>
                            <a:schemeClr val="tx1"/>
                          </a:solidFill>
                          <a:latin typeface="Arial Black" panose="020B0A04020102020204" pitchFamily="34" charset="0"/>
                          <a:cs typeface="Arial" panose="020B0604020202020204" pitchFamily="34" charset="0"/>
                        </a:defRPr>
                      </a:pPr>
                      <a:t>[VALEUR]</a:t>
                    </a:fld>
                    <a:endParaRPr lang="fr-FR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100" b="1" i="0" u="none" strike="noStrike" kern="1200" baseline="0">
                      <a:solidFill>
                        <a:schemeClr val="tx1"/>
                      </a:solidFill>
                      <a:latin typeface="Arial Black" panose="020B0A04020102020204" pitchFamily="34" charset="0"/>
                      <a:ea typeface="+mn-ea"/>
                      <a:cs typeface="Arial" panose="020B0604020202020204" pitchFamily="34" charset="0"/>
                    </a:defRPr>
                  </a:pPr>
                  <a:endParaRPr lang="fr-FR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8.2411608181968854E-2"/>
                      <c:h val="9.0550591973285521E-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A991-402E-B186-F7066C17502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fr-FR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'[Feuille de Calcul DCS^L0HK pour CS 2022 Ns.xlsx]Feuil2'!$B$1:$M$1</c:f>
              <c:numCache>
                <c:formatCode>General</c:formatCode>
                <c:ptCount val="12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</c:numCache>
            </c:numRef>
          </c:cat>
          <c:val>
            <c:numRef>
              <c:f>'[Feuille de Calcul DCS^L0HK pour CS 2022 Ns.xlsx]Feuil2'!$B$2:$M$2</c:f>
              <c:numCache>
                <c:formatCode>0.00%</c:formatCode>
                <c:ptCount val="12"/>
                <c:pt idx="0">
                  <c:v>0.85346052203447731</c:v>
                </c:pt>
                <c:pt idx="1">
                  <c:v>0.83508820239541481</c:v>
                </c:pt>
                <c:pt idx="2">
                  <c:v>0.80969640822509625</c:v>
                </c:pt>
                <c:pt idx="3">
                  <c:v>0.78726710671336708</c:v>
                </c:pt>
                <c:pt idx="4">
                  <c:v>0.83055301464694442</c:v>
                </c:pt>
                <c:pt idx="5">
                  <c:v>0.86171111111523935</c:v>
                </c:pt>
                <c:pt idx="6">
                  <c:v>0.85689028061638173</c:v>
                </c:pt>
                <c:pt idx="7">
                  <c:v>0.87410080779943866</c:v>
                </c:pt>
                <c:pt idx="8">
                  <c:v>0.87360031252028059</c:v>
                </c:pt>
                <c:pt idx="9">
                  <c:v>0.91135163976492251</c:v>
                </c:pt>
                <c:pt idx="10">
                  <c:v>0.89966357015620468</c:v>
                </c:pt>
                <c:pt idx="11">
                  <c:v>0.89681164647233169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A991-402E-B186-F7066C175024}"/>
            </c:ext>
          </c:extLst>
        </c:ser>
        <c:ser>
          <c:idx val="1"/>
          <c:order val="1"/>
          <c:tx>
            <c:strRef>
              <c:f>'[Feuille de Calcul DCS^L0HK pour CS 2022 Ns.xlsx]Feuil2'!$A$3</c:f>
              <c:strCache>
                <c:ptCount val="1"/>
                <c:pt idx="0">
                  <c:v>Entreprises</c:v>
                </c:pt>
              </c:strCache>
            </c:strRef>
          </c:tx>
          <c:spPr>
            <a:ln w="31750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17"/>
            <c:spPr>
              <a:solidFill>
                <a:schemeClr val="accent2"/>
              </a:solidFill>
              <a:ln>
                <a:noFill/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'[Feuille de Calcul DCS^L0HK pour CS 2022 Ns.xlsx]Feuil2'!$B$1:$M$1</c:f>
              <c:numCache>
                <c:formatCode>General</c:formatCode>
                <c:ptCount val="12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</c:numCache>
            </c:numRef>
          </c:cat>
          <c:val>
            <c:numRef>
              <c:f>'[Feuille de Calcul DCS^L0HK pour CS 2022 Ns.xlsx]Feuil2'!$B$3:$M$3</c:f>
              <c:numCache>
                <c:formatCode>0.00%</c:formatCode>
                <c:ptCount val="12"/>
                <c:pt idx="0">
                  <c:v>0.10456643715432419</c:v>
                </c:pt>
                <c:pt idx="1">
                  <c:v>0.10630683997370011</c:v>
                </c:pt>
                <c:pt idx="2">
                  <c:v>0.10548520638875973</c:v>
                </c:pt>
                <c:pt idx="3">
                  <c:v>0.13911541533384267</c:v>
                </c:pt>
                <c:pt idx="4">
                  <c:v>0.14169234485444943</c:v>
                </c:pt>
                <c:pt idx="5">
                  <c:v>0.13195181180601298</c:v>
                </c:pt>
                <c:pt idx="6">
                  <c:v>0.13448981770874494</c:v>
                </c:pt>
                <c:pt idx="7">
                  <c:v>0.11948251468404081</c:v>
                </c:pt>
                <c:pt idx="8">
                  <c:v>0.1207107918018719</c:v>
                </c:pt>
                <c:pt idx="9">
                  <c:v>8.2773940402380633E-2</c:v>
                </c:pt>
                <c:pt idx="10">
                  <c:v>9.4718014019883348E-2</c:v>
                </c:pt>
                <c:pt idx="11">
                  <c:v>0.10061258385836254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A991-402E-B186-F7066C175024}"/>
            </c:ext>
          </c:extLst>
        </c:ser>
        <c:ser>
          <c:idx val="2"/>
          <c:order val="2"/>
          <c:tx>
            <c:strRef>
              <c:f>'[Feuille de Calcul DCS^L0HK pour CS 2022 Ns.xlsx]Feuil2'!$A$4</c:f>
              <c:strCache>
                <c:ptCount val="1"/>
                <c:pt idx="0">
                  <c:v>ISBLSM</c:v>
                </c:pt>
              </c:strCache>
            </c:strRef>
          </c:tx>
          <c:spPr>
            <a:ln w="31750" cap="rnd">
              <a:solidFill>
                <a:schemeClr val="accent3"/>
              </a:solidFill>
              <a:round/>
            </a:ln>
            <a:effectLst/>
          </c:spPr>
          <c:marker>
            <c:symbol val="circle"/>
            <c:size val="17"/>
            <c:spPr>
              <a:solidFill>
                <a:schemeClr val="accent3"/>
              </a:solidFill>
              <a:ln>
                <a:noFill/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'[Feuille de Calcul DCS^L0HK pour CS 2022 Ns.xlsx]Feuil2'!$B$1:$M$1</c:f>
              <c:numCache>
                <c:formatCode>General</c:formatCode>
                <c:ptCount val="12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</c:numCache>
            </c:numRef>
          </c:cat>
          <c:val>
            <c:numRef>
              <c:f>'[Feuille de Calcul DCS^L0HK pour CS 2022 Ns.xlsx]Feuil2'!$B$4:$M$4</c:f>
              <c:numCache>
                <c:formatCode>0.00%</c:formatCode>
                <c:ptCount val="12"/>
                <c:pt idx="0">
                  <c:v>4.197304081119841E-2</c:v>
                </c:pt>
                <c:pt idx="1">
                  <c:v>5.8604957630885059E-2</c:v>
                </c:pt>
                <c:pt idx="2">
                  <c:v>8.4818385386144043E-2</c:v>
                </c:pt>
                <c:pt idx="3">
                  <c:v>7.361747795279025E-2</c:v>
                </c:pt>
                <c:pt idx="4">
                  <c:v>2.7754640498606081E-2</c:v>
                </c:pt>
                <c:pt idx="5">
                  <c:v>6.3370770787476204E-3</c:v>
                </c:pt>
                <c:pt idx="6">
                  <c:v>8.6199016748733735E-3</c:v>
                </c:pt>
                <c:pt idx="7">
                  <c:v>6.4166775165206448E-3</c:v>
                </c:pt>
                <c:pt idx="8">
                  <c:v>5.6888956778475396E-3</c:v>
                </c:pt>
                <c:pt idx="9">
                  <c:v>5.8744198326967324E-3</c:v>
                </c:pt>
                <c:pt idx="10">
                  <c:v>5.6184158239120244E-3</c:v>
                </c:pt>
                <c:pt idx="11">
                  <c:v>2.5757696693057019E-3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A991-402E-B186-F7066C175024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610888288"/>
        <c:axId val="603318656"/>
      </c:lineChart>
      <c:catAx>
        <c:axId val="6108882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603318656"/>
        <c:crosses val="autoZero"/>
        <c:auto val="1"/>
        <c:lblAlgn val="ctr"/>
        <c:lblOffset val="100"/>
        <c:noMultiLvlLbl val="0"/>
      </c:catAx>
      <c:valAx>
        <c:axId val="603318656"/>
        <c:scaling>
          <c:orientation val="minMax"/>
        </c:scaling>
        <c:delete val="0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0.00%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61088828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fr-FR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Feuil4!$A$32</c:f>
              <c:strCache>
                <c:ptCount val="1"/>
                <c:pt idx="0">
                  <c:v>Offre publique</c:v>
                </c:pt>
              </c:strCache>
            </c:strRef>
          </c:tx>
          <c:spPr>
            <a:solidFill>
              <a:schemeClr val="accent1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delete val="1"/>
          </c:dLbls>
          <c:cat>
            <c:strRef>
              <c:f>Feuil4!$B$31:$L$31</c:f>
              <c:strCache>
                <c:ptCount val="11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2018</c:v>
                </c:pt>
                <c:pt idx="7">
                  <c:v>2019</c:v>
                </c:pt>
                <c:pt idx="8">
                  <c:v>2020</c:v>
                </c:pt>
                <c:pt idx="9">
                  <c:v>2021</c:v>
                </c:pt>
                <c:pt idx="10">
                  <c:v>2022</c:v>
                </c:pt>
              </c:strCache>
            </c:strRef>
          </c:cat>
          <c:val>
            <c:numRef>
              <c:f>Feuil4!$B$32:$L$32</c:f>
              <c:numCache>
                <c:formatCode>0.0%</c:formatCode>
                <c:ptCount val="11"/>
                <c:pt idx="0">
                  <c:v>0.87416328317084235</c:v>
                </c:pt>
                <c:pt idx="1">
                  <c:v>0.82802109734861618</c:v>
                </c:pt>
                <c:pt idx="2">
                  <c:v>0.8923417380682972</c:v>
                </c:pt>
                <c:pt idx="3">
                  <c:v>0.86242580004854641</c:v>
                </c:pt>
                <c:pt idx="4">
                  <c:v>0.8491375041705479</c:v>
                </c:pt>
                <c:pt idx="5">
                  <c:v>0.87446307904433906</c:v>
                </c:pt>
                <c:pt idx="6">
                  <c:v>0.85825748900547416</c:v>
                </c:pt>
                <c:pt idx="7">
                  <c:v>0.86108969625929654</c:v>
                </c:pt>
                <c:pt idx="8">
                  <c:v>0.8370871323479725</c:v>
                </c:pt>
                <c:pt idx="9">
                  <c:v>0.86271882829347901</c:v>
                </c:pt>
                <c:pt idx="10">
                  <c:v>0.84669927990151728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E56-46CC-9B17-A91AC2ACFBE4}"/>
            </c:ext>
          </c:extLst>
        </c:ser>
        <c:ser>
          <c:idx val="1"/>
          <c:order val="1"/>
          <c:tx>
            <c:strRef>
              <c:f>Feuil4!$A$33</c:f>
              <c:strCache>
                <c:ptCount val="1"/>
                <c:pt idx="0">
                  <c:v>Offre privée</c:v>
                </c:pt>
              </c:strCache>
            </c:strRef>
          </c:tx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8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Feuil4!$B$31:$L$31</c:f>
              <c:strCache>
                <c:ptCount val="11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2018</c:v>
                </c:pt>
                <c:pt idx="7">
                  <c:v>2019</c:v>
                </c:pt>
                <c:pt idx="8">
                  <c:v>2020</c:v>
                </c:pt>
                <c:pt idx="9">
                  <c:v>2021</c:v>
                </c:pt>
                <c:pt idx="10">
                  <c:v>2022</c:v>
                </c:pt>
              </c:strCache>
            </c:strRef>
          </c:cat>
          <c:val>
            <c:numRef>
              <c:f>Feuil4!$B$33:$L$33</c:f>
              <c:numCache>
                <c:formatCode>0.00%</c:formatCode>
                <c:ptCount val="11"/>
                <c:pt idx="0">
                  <c:v>0.1258367168291577</c:v>
                </c:pt>
                <c:pt idx="1">
                  <c:v>0.17197890265138371</c:v>
                </c:pt>
                <c:pt idx="2">
                  <c:v>0.10765826193170265</c:v>
                </c:pt>
                <c:pt idx="3">
                  <c:v>0.13757419995145359</c:v>
                </c:pt>
                <c:pt idx="4">
                  <c:v>0.15086249582945221</c:v>
                </c:pt>
                <c:pt idx="5">
                  <c:v>0.12553692095566113</c:v>
                </c:pt>
                <c:pt idx="6">
                  <c:v>0.14174251099452587</c:v>
                </c:pt>
                <c:pt idx="7">
                  <c:v>0.13891030374070334</c:v>
                </c:pt>
                <c:pt idx="8">
                  <c:v>0.16291286765202764</c:v>
                </c:pt>
                <c:pt idx="9">
                  <c:v>0.1372811717065211</c:v>
                </c:pt>
                <c:pt idx="10">
                  <c:v>0.15330072009848283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E56-46CC-9B17-A91AC2ACFBE4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50"/>
        <c:overlap val="100"/>
        <c:axId val="1448438047"/>
        <c:axId val="1885526271"/>
      </c:barChart>
      <c:catAx>
        <c:axId val="144843804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cap="all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1885526271"/>
        <c:crosses val="autoZero"/>
        <c:auto val="1"/>
        <c:lblAlgn val="ctr"/>
        <c:lblOffset val="100"/>
        <c:noMultiLvlLbl val="0"/>
      </c:catAx>
      <c:valAx>
        <c:axId val="1885526271"/>
        <c:scaling>
          <c:orientation val="minMax"/>
        </c:scaling>
        <c:delete val="0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0%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144843804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>
          <a:solidFill>
            <a:sysClr val="windowText" lastClr="000000"/>
          </a:solidFill>
        </a:defRPr>
      </a:pPr>
      <a:endParaRPr lang="fr-FR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Feuil4!$A$26</c:f>
              <c:strCache>
                <c:ptCount val="1"/>
                <c:pt idx="0">
                  <c:v>Hôpitaux généraux publics</c:v>
                </c:pt>
              </c:strCache>
            </c:strRef>
          </c:tx>
          <c:spPr>
            <a:solidFill>
              <a:schemeClr val="accent1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Feuil4!$B$25:$L$25</c:f>
              <c:strCache>
                <c:ptCount val="11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2018</c:v>
                </c:pt>
                <c:pt idx="7">
                  <c:v>2019</c:v>
                </c:pt>
                <c:pt idx="8">
                  <c:v>2020</c:v>
                </c:pt>
                <c:pt idx="9">
                  <c:v>2021</c:v>
                </c:pt>
                <c:pt idx="10">
                  <c:v>2022</c:v>
                </c:pt>
              </c:strCache>
            </c:strRef>
          </c:cat>
          <c:val>
            <c:numRef>
              <c:f>Feuil4!$B$26:$L$26</c:f>
              <c:numCache>
                <c:formatCode>0.0%</c:formatCode>
                <c:ptCount val="11"/>
                <c:pt idx="0">
                  <c:v>0.44520219673080497</c:v>
                </c:pt>
                <c:pt idx="1">
                  <c:v>0.5174151628546042</c:v>
                </c:pt>
                <c:pt idx="2">
                  <c:v>0.4886854256062042</c:v>
                </c:pt>
                <c:pt idx="3">
                  <c:v>0.48160249923726384</c:v>
                </c:pt>
                <c:pt idx="4">
                  <c:v>0.45551552944271778</c:v>
                </c:pt>
                <c:pt idx="5">
                  <c:v>0.5019348026971171</c:v>
                </c:pt>
                <c:pt idx="6">
                  <c:v>0.50795933114772063</c:v>
                </c:pt>
                <c:pt idx="7">
                  <c:v>0.61787289956022162</c:v>
                </c:pt>
                <c:pt idx="8">
                  <c:v>0.56959162693760701</c:v>
                </c:pt>
                <c:pt idx="9">
                  <c:v>0.5638606895078887</c:v>
                </c:pt>
                <c:pt idx="10">
                  <c:v>0.57054227629991872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471-4DB5-96B6-691585C5A9C4}"/>
            </c:ext>
          </c:extLst>
        </c:ser>
        <c:ser>
          <c:idx val="1"/>
          <c:order val="1"/>
          <c:tx>
            <c:strRef>
              <c:f>Feuil4!$A$27</c:f>
              <c:strCache>
                <c:ptCount val="1"/>
                <c:pt idx="0">
                  <c:v>FS publiques</c:v>
                </c:pt>
              </c:strCache>
            </c:strRef>
          </c:tx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Feuil4!$B$25:$L$25</c:f>
              <c:strCache>
                <c:ptCount val="11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2018</c:v>
                </c:pt>
                <c:pt idx="7">
                  <c:v>2019</c:v>
                </c:pt>
                <c:pt idx="8">
                  <c:v>2020</c:v>
                </c:pt>
                <c:pt idx="9">
                  <c:v>2021</c:v>
                </c:pt>
                <c:pt idx="10">
                  <c:v>2022</c:v>
                </c:pt>
              </c:strCache>
            </c:strRef>
          </c:cat>
          <c:val>
            <c:numRef>
              <c:f>Feuil4!$B$27:$L$27</c:f>
              <c:numCache>
                <c:formatCode>0.00%</c:formatCode>
                <c:ptCount val="11"/>
                <c:pt idx="0">
                  <c:v>0.42896108644003733</c:v>
                </c:pt>
                <c:pt idx="1">
                  <c:v>0.31060593449401203</c:v>
                </c:pt>
                <c:pt idx="2">
                  <c:v>0.40365631246209305</c:v>
                </c:pt>
                <c:pt idx="3">
                  <c:v>0.38082330081128257</c:v>
                </c:pt>
                <c:pt idx="4">
                  <c:v>0.39362197472783012</c:v>
                </c:pt>
                <c:pt idx="5">
                  <c:v>0.37252827634722191</c:v>
                </c:pt>
                <c:pt idx="6">
                  <c:v>0.35029815785775348</c:v>
                </c:pt>
                <c:pt idx="7">
                  <c:v>0.24321679669907492</c:v>
                </c:pt>
                <c:pt idx="8">
                  <c:v>0.26749550541036549</c:v>
                </c:pt>
                <c:pt idx="9">
                  <c:v>0.29885813878559025</c:v>
                </c:pt>
                <c:pt idx="10">
                  <c:v>0.27615700360159856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471-4DB5-96B6-691585C5A9C4}"/>
            </c:ext>
          </c:extLst>
        </c:ser>
        <c:ser>
          <c:idx val="2"/>
          <c:order val="2"/>
          <c:tx>
            <c:strRef>
              <c:f>Feuil4!$A$28</c:f>
              <c:strCache>
                <c:ptCount val="1"/>
                <c:pt idx="0">
                  <c:v>Hôpitaux généraux privés </c:v>
                </c:pt>
              </c:strCache>
            </c:strRef>
          </c:tx>
          <c:spPr>
            <a:solidFill>
              <a:schemeClr val="accent3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Feuil4!$B$25:$L$25</c:f>
              <c:strCache>
                <c:ptCount val="11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2018</c:v>
                </c:pt>
                <c:pt idx="7">
                  <c:v>2019</c:v>
                </c:pt>
                <c:pt idx="8">
                  <c:v>2020</c:v>
                </c:pt>
                <c:pt idx="9">
                  <c:v>2021</c:v>
                </c:pt>
                <c:pt idx="10">
                  <c:v>2022</c:v>
                </c:pt>
              </c:strCache>
            </c:strRef>
          </c:cat>
          <c:val>
            <c:numRef>
              <c:f>Feuil4!$B$28:$L$28</c:f>
              <c:numCache>
                <c:formatCode>0.0%</c:formatCode>
                <c:ptCount val="11"/>
                <c:pt idx="0">
                  <c:v>8.4696658342421974E-2</c:v>
                </c:pt>
                <c:pt idx="1">
                  <c:v>0.11715404735328712</c:v>
                </c:pt>
                <c:pt idx="2">
                  <c:v>8.2082545580919986E-2</c:v>
                </c:pt>
                <c:pt idx="3">
                  <c:v>0.10973810805634523</c:v>
                </c:pt>
                <c:pt idx="4">
                  <c:v>0.10743628302217749</c:v>
                </c:pt>
                <c:pt idx="5">
                  <c:v>9.157170403418885E-2</c:v>
                </c:pt>
                <c:pt idx="6">
                  <c:v>0.10716755653818771</c:v>
                </c:pt>
                <c:pt idx="7">
                  <c:v>0.10596690031936944</c:v>
                </c:pt>
                <c:pt idx="8">
                  <c:v>2.8016136664990691E-2</c:v>
                </c:pt>
                <c:pt idx="9">
                  <c:v>6.688678883664502E-2</c:v>
                </c:pt>
                <c:pt idx="10">
                  <c:v>7.8353464481766513E-2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471-4DB5-96B6-691585C5A9C4}"/>
            </c:ext>
          </c:extLst>
        </c:ser>
        <c:ser>
          <c:idx val="3"/>
          <c:order val="3"/>
          <c:tx>
            <c:strRef>
              <c:f>Feuil4!$A$29</c:f>
              <c:strCache>
                <c:ptCount val="1"/>
                <c:pt idx="0">
                  <c:v>FS privées</c:v>
                </c:pt>
              </c:strCache>
            </c:strRef>
          </c:tx>
          <c:spPr>
            <a:solidFill>
              <a:schemeClr val="accent4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Feuil4!$B$25:$L$25</c:f>
              <c:strCache>
                <c:ptCount val="11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2018</c:v>
                </c:pt>
                <c:pt idx="7">
                  <c:v>2019</c:v>
                </c:pt>
                <c:pt idx="8">
                  <c:v>2020</c:v>
                </c:pt>
                <c:pt idx="9">
                  <c:v>2021</c:v>
                </c:pt>
                <c:pt idx="10">
                  <c:v>2022</c:v>
                </c:pt>
              </c:strCache>
            </c:strRef>
          </c:cat>
          <c:val>
            <c:numRef>
              <c:f>Feuil4!$B$29:$L$29</c:f>
              <c:numCache>
                <c:formatCode>0.00%</c:formatCode>
                <c:ptCount val="11"/>
                <c:pt idx="0">
                  <c:v>4.1140058486735742E-2</c:v>
                </c:pt>
                <c:pt idx="1">
                  <c:v>5.4824855298096609E-2</c:v>
                </c:pt>
                <c:pt idx="2">
                  <c:v>2.5575716350782665E-2</c:v>
                </c:pt>
                <c:pt idx="3">
                  <c:v>2.7836091895108342E-2</c:v>
                </c:pt>
                <c:pt idx="4">
                  <c:v>4.3426212807274725E-2</c:v>
                </c:pt>
                <c:pt idx="5">
                  <c:v>3.3965216921472287E-2</c:v>
                </c:pt>
                <c:pt idx="6">
                  <c:v>3.4574954456338146E-2</c:v>
                </c:pt>
                <c:pt idx="7">
                  <c:v>3.2943403421333922E-2</c:v>
                </c:pt>
                <c:pt idx="8">
                  <c:v>0.13489673098703694</c:v>
                </c:pt>
                <c:pt idx="9">
                  <c:v>7.0394382869876065E-2</c:v>
                </c:pt>
                <c:pt idx="10">
                  <c:v>7.4947255616716335E-2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8471-4DB5-96B6-691585C5A9C4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607201760"/>
        <c:axId val="866067616"/>
      </c:barChart>
      <c:catAx>
        <c:axId val="6072017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866067616"/>
        <c:crosses val="autoZero"/>
        <c:auto val="1"/>
        <c:lblAlgn val="ctr"/>
        <c:lblOffset val="100"/>
        <c:noMultiLvlLbl val="0"/>
      </c:catAx>
      <c:valAx>
        <c:axId val="866067616"/>
        <c:scaling>
          <c:orientation val="minMax"/>
        </c:scaling>
        <c:delete val="0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0%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60720176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fr-FR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'[Feuille de Calcul DCS^L0HK pour CS 2022 Ns.xlsx]Feuil4'!$A$25</c:f>
              <c:strCache>
                <c:ptCount val="1"/>
                <c:pt idx="0">
                  <c:v>Dépenses</c:v>
                </c:pt>
              </c:strCache>
            </c:strRef>
          </c:tx>
          <c:spPr>
            <a:ln w="57150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17"/>
            <c:spPr>
              <a:solidFill>
                <a:schemeClr val="accent1"/>
              </a:solidFill>
              <a:ln w="57150">
                <a:noFill/>
              </a:ln>
              <a:effectLst/>
            </c:spPr>
          </c:marker>
          <c:cat>
            <c:strRef>
              <c:f>'[Feuille de Calcul DCS^L0HK pour CS 2022 Ns.xlsx]Feuil4'!$B$24:$L$24</c:f>
              <c:strCache>
                <c:ptCount val="11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2018</c:v>
                </c:pt>
                <c:pt idx="7">
                  <c:v>2019</c:v>
                </c:pt>
                <c:pt idx="8">
                  <c:v>2020</c:v>
                </c:pt>
                <c:pt idx="9">
                  <c:v>2021</c:v>
                </c:pt>
                <c:pt idx="10">
                  <c:v>2022</c:v>
                </c:pt>
              </c:strCache>
            </c:strRef>
          </c:cat>
          <c:val>
            <c:numRef>
              <c:f>'[Feuille de Calcul DCS^L0HK pour CS 2022 Ns.xlsx]Feuil4'!$B$25:$L$25</c:f>
              <c:numCache>
                <c:formatCode>_-* #,##0.00\ _€_-;\-* #,##0.00\ _€_-;_-* "-"??\ _€_-;_-@_-</c:formatCode>
                <c:ptCount val="11"/>
                <c:pt idx="0">
                  <c:v>47.210376095622003</c:v>
                </c:pt>
                <c:pt idx="1">
                  <c:v>58.609592283449814</c:v>
                </c:pt>
                <c:pt idx="2">
                  <c:v>64.675791507926846</c:v>
                </c:pt>
                <c:pt idx="3">
                  <c:v>65.389020522655414</c:v>
                </c:pt>
                <c:pt idx="4">
                  <c:v>72.056238044973512</c:v>
                </c:pt>
                <c:pt idx="5">
                  <c:v>74.88405929366651</c:v>
                </c:pt>
                <c:pt idx="6">
                  <c:v>81.644451695669915</c:v>
                </c:pt>
                <c:pt idx="7">
                  <c:v>90.113025754785284</c:v>
                </c:pt>
                <c:pt idx="8">
                  <c:v>149.28461143565897</c:v>
                </c:pt>
                <c:pt idx="9">
                  <c:v>111.08402449560441</c:v>
                </c:pt>
                <c:pt idx="10">
                  <c:v>128.7799828546575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534B-4CD5-A71B-F4EDB5878DC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607219040"/>
        <c:axId val="603297328"/>
      </c:lineChart>
      <c:catAx>
        <c:axId val="6072190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603297328"/>
        <c:crosses val="autoZero"/>
        <c:auto val="1"/>
        <c:lblAlgn val="ctr"/>
        <c:lblOffset val="100"/>
        <c:noMultiLvlLbl val="0"/>
      </c:catAx>
      <c:valAx>
        <c:axId val="603297328"/>
        <c:scaling>
          <c:orientation val="minMax"/>
        </c:scaling>
        <c:delete val="0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_-* #,##0.00\ _€_-;\-* #,##0.00\ _€_-;_-* &quot;-&quot;??\ _€_-;_-@_-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607219040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>
            <a:solidFill>
              <a:schemeClr val="dk1">
                <a:lumMod val="35000"/>
                <a:lumOff val="65000"/>
              </a:schemeClr>
            </a:solidFill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14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</c:dTable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fr-FR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2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>
      <cs:styleClr val="auto"/>
    </cs:fillRef>
    <cs:effectRef idx="0"/>
    <cs:fontRef idx="minor">
      <a:schemeClr val="lt1"/>
    </cs:fontRef>
    <cs:defRPr sz="1197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197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17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27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2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>
      <cs:styleClr val="auto"/>
    </cs:fillRef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17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6.xml><?xml version="1.0" encoding="utf-8"?>
<cs:chartStyle xmlns:cs="http://schemas.microsoft.com/office/drawing/2012/chartStyle" xmlns:a="http://schemas.openxmlformats.org/drawingml/2006/main" id="22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>
      <cs:styleClr val="auto"/>
    </cs:fillRef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17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7.xml><?xml version="1.0" encoding="utf-8"?>
<cs:chartStyle xmlns:cs="http://schemas.microsoft.com/office/drawing/2012/chartStyle" xmlns:a="http://schemas.openxmlformats.org/drawingml/2006/main" id="300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8.xml><?xml version="1.0" encoding="utf-8"?>
<cs:chartStyle xmlns:cs="http://schemas.microsoft.com/office/drawing/2012/chartStyle" xmlns:a="http://schemas.openxmlformats.org/drawingml/2006/main" id="300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9.xml><?xml version="1.0" encoding="utf-8"?>
<cs:chartStyle xmlns:cs="http://schemas.microsoft.com/office/drawing/2012/chartStyle" xmlns:a="http://schemas.openxmlformats.org/drawingml/2006/main" id="22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>
      <cs:styleClr val="auto"/>
    </cs:fillRef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17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FA93ECD3-BC53-4448-BE18-F60E93B1C1C3}" type="datetimeFigureOut">
              <a:rPr lang="fr-FR"/>
              <a:pPr>
                <a:defRPr/>
              </a:pPr>
              <a:t>21/03/2024</a:t>
            </a:fld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37895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49688" y="937895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71C5E068-0DD5-4D05-A087-2F960E12124A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5612066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6621B6DF-9281-4F60-94C0-DE6CD0780B69}" type="datetimeFigureOut">
              <a:rPr lang="fr-FR"/>
              <a:pPr>
                <a:defRPr/>
              </a:pPr>
              <a:t>21/03/2024</a:t>
            </a:fld>
            <a:endParaRPr lang="fr-FR" dirty="0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31863" y="741363"/>
            <a:ext cx="4933950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r-FR" noProof="0" dirty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79450" y="4691063"/>
            <a:ext cx="5438775" cy="44434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noProof="0"/>
              <a:t>Cliquez pour modifier les styles du texte du masque</a:t>
            </a:r>
          </a:p>
          <a:p>
            <a:pPr lvl="1"/>
            <a:r>
              <a:rPr lang="fr-FR" noProof="0"/>
              <a:t>Deuxième niveau</a:t>
            </a:r>
          </a:p>
          <a:p>
            <a:pPr lvl="2"/>
            <a:r>
              <a:rPr lang="fr-FR" noProof="0"/>
              <a:t>Troisième niveau</a:t>
            </a:r>
          </a:p>
          <a:p>
            <a:pPr lvl="3"/>
            <a:r>
              <a:rPr lang="fr-FR" noProof="0"/>
              <a:t>Quatrième niveau</a:t>
            </a:r>
          </a:p>
          <a:p>
            <a:pPr lvl="4"/>
            <a:r>
              <a:rPr lang="fr-FR" noProof="0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37895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49688" y="937895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3E85F42A-BAEA-4ABB-8A13-AAE40B2236A0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14374629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La contribution est vue sous l’angle du financement privées (domestiques) de la santé et de l’offre des prestaires privés des B&amp;S de santé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E85F42A-BAEA-4ABB-8A13-AAE40B2236A0}" type="slidenum">
              <a:rPr lang="fr-FR" smtClean="0"/>
              <a:pPr>
                <a:defRPr/>
              </a:pPr>
              <a:t>1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33333075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La contribution est vue sous l’angle du financement privées (domestiques) de la santé et de l’offre des prestaires privés des B&amp;S de santé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E85F42A-BAEA-4ABB-8A13-AAE40B2236A0}" type="slidenum">
              <a:rPr lang="fr-FR" smtClean="0"/>
              <a:pPr>
                <a:defRPr/>
              </a:pPr>
              <a:t>2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78600134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Graphique à Aire empilée permet de mieux illustrer un phénomène. Affiche le pourcentage de la contribution de chaque acteur dans le temps.</a:t>
            </a:r>
          </a:p>
          <a:p>
            <a:r>
              <a:rPr lang="fr-FR" dirty="0"/>
              <a:t>Met en évidence l’ampleur du changement par rapport au % de chaque acteur dans le temps</a:t>
            </a:r>
            <a:endParaRPr lang="fr-BF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E85F42A-BAEA-4ABB-8A13-AAE40B2236A0}" type="slidenum">
              <a:rPr lang="fr-FR" smtClean="0"/>
              <a:pPr>
                <a:defRPr/>
              </a:pPr>
              <a:t>5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7770665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6C67CC9-378C-4E79-8387-43A252DBEFB2}" type="datetimeFigureOut">
              <a:rPr lang="fr-FR" smtClean="0"/>
              <a:pPr>
                <a:defRPr/>
              </a:pPr>
              <a:t>21/03/2024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883D37-0003-4DB3-AB6C-C53D81C0BBBA}" type="slidenum">
              <a:rPr lang="fr-FR" smtClean="0"/>
              <a:pPr>
                <a:defRPr/>
              </a:pPr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680173610"/>
      </p:ext>
    </p:extLst>
  </p:cSld>
  <p:clrMapOvr>
    <a:masterClrMapping/>
  </p:clrMapOvr>
  <p:transition spd="slow">
    <p:circl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D925184-925C-4327-B96F-C855367B7A75}" type="datetimeFigureOut">
              <a:rPr lang="fr-FR" smtClean="0"/>
              <a:pPr>
                <a:defRPr/>
              </a:pPr>
              <a:t>21/03/2024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82FD0E-9A08-48EB-A5B8-B54DB4617B16}" type="slidenum">
              <a:rPr lang="fr-FR" smtClean="0"/>
              <a:pPr>
                <a:defRPr/>
              </a:pPr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706824029"/>
      </p:ext>
    </p:extLst>
  </p:cSld>
  <p:clrMapOvr>
    <a:masterClrMapping/>
  </p:clrMapOvr>
  <p:transition spd="slow">
    <p:circl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FCC5240-B559-45C4-BA27-49035B23734B}" type="datetimeFigureOut">
              <a:rPr lang="fr-FR" smtClean="0"/>
              <a:pPr>
                <a:defRPr/>
              </a:pPr>
              <a:t>21/03/2024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3CE1C0E-938A-482F-AE41-62007FCD6094}" type="slidenum">
              <a:rPr lang="fr-FR" smtClean="0"/>
              <a:pPr>
                <a:defRPr/>
              </a:pPr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512754780"/>
      </p:ext>
    </p:extLst>
  </p:cSld>
  <p:clrMapOvr>
    <a:masterClrMapping/>
  </p:clrMapOvr>
  <p:transition spd="slow">
    <p:circl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0E9E-66E5-4E4E-BBBB-7BE6D5D20F69}" type="datetimeFigureOut">
              <a:rPr lang="fr-FR" smtClean="0"/>
              <a:pPr>
                <a:defRPr/>
              </a:pPr>
              <a:t>21/03/2024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F1ED00A-2E08-416C-A70F-B5E2D259B06A}" type="slidenum">
              <a:rPr lang="fr-FR" smtClean="0"/>
              <a:pPr>
                <a:defRPr/>
              </a:pPr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68859968"/>
      </p:ext>
    </p:extLst>
  </p:cSld>
  <p:clrMapOvr>
    <a:masterClrMapping/>
  </p:clrMapOvr>
  <p:transition spd="slow">
    <p:circl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379F72C-4936-4DAA-818F-49E976DF2411}" type="datetimeFigureOut">
              <a:rPr lang="fr-FR" smtClean="0"/>
              <a:pPr>
                <a:defRPr/>
              </a:pPr>
              <a:t>21/03/2024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827DF0C-6389-4192-A2A9-3D8205A1C952}" type="slidenum">
              <a:rPr lang="fr-FR" smtClean="0"/>
              <a:pPr>
                <a:defRPr/>
              </a:pPr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595285893"/>
      </p:ext>
    </p:extLst>
  </p:cSld>
  <p:clrMapOvr>
    <a:masterClrMapping/>
  </p:clrMapOvr>
  <p:transition spd="slow">
    <p:circl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9CE03F2-77EC-48A4-9789-DFA21281D299}" type="datetimeFigureOut">
              <a:rPr lang="fr-FR" smtClean="0"/>
              <a:pPr>
                <a:defRPr/>
              </a:pPr>
              <a:t>21/03/2024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DCFB27-E396-4D74-9B7E-A772F7907224}" type="slidenum">
              <a:rPr lang="fr-FR" smtClean="0"/>
              <a:pPr>
                <a:defRPr/>
              </a:pPr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281193818"/>
      </p:ext>
    </p:extLst>
  </p:cSld>
  <p:clrMapOvr>
    <a:masterClrMapping/>
  </p:clrMapOvr>
  <p:transition spd="slow">
    <p:circl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23E407D-DD6A-4D2E-9B79-86A7CDB1E9F0}" type="datetimeFigureOut">
              <a:rPr lang="fr-FR" smtClean="0"/>
              <a:pPr>
                <a:defRPr/>
              </a:pPr>
              <a:t>21/03/2024</a:t>
            </a:fld>
            <a:endParaRPr lang="fr-FR" dirty="0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FR" dirty="0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62A8710-EEBD-4FE5-9A7B-F5A21F406501}" type="slidenum">
              <a:rPr lang="fr-FR" smtClean="0"/>
              <a:pPr>
                <a:defRPr/>
              </a:pPr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519662934"/>
      </p:ext>
    </p:extLst>
  </p:cSld>
  <p:clrMapOvr>
    <a:masterClrMapping/>
  </p:clrMapOvr>
  <p:transition spd="slow">
    <p:circl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7794359-7BEB-45A8-8595-435EAE1EF78F}" type="datetimeFigureOut">
              <a:rPr lang="fr-FR" smtClean="0"/>
              <a:pPr>
                <a:defRPr/>
              </a:pPr>
              <a:t>21/03/2024</a:t>
            </a:fld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F8D9D05-834D-4743-A8F1-19A79B146338}" type="slidenum">
              <a:rPr lang="fr-FR" smtClean="0"/>
              <a:pPr>
                <a:defRPr/>
              </a:pPr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882167743"/>
      </p:ext>
    </p:extLst>
  </p:cSld>
  <p:clrMapOvr>
    <a:masterClrMapping/>
  </p:clrMapOvr>
  <p:transition spd="slow">
    <p:circl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0858C09-B511-417F-933C-E4C3E8FEFBB0}" type="datetimeFigureOut">
              <a:rPr lang="fr-FR" smtClean="0"/>
              <a:pPr>
                <a:defRPr/>
              </a:pPr>
              <a:t>21/03/2024</a:t>
            </a:fld>
            <a:endParaRPr lang="fr-FR" dirty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EBD65A-E6D3-40C8-ACA7-D0F6FCDA1140}" type="slidenum">
              <a:rPr lang="fr-FR" smtClean="0"/>
              <a:pPr>
                <a:defRPr/>
              </a:pPr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435031091"/>
      </p:ext>
    </p:extLst>
  </p:cSld>
  <p:clrMapOvr>
    <a:masterClrMapping/>
  </p:clrMapOvr>
  <p:transition spd="slow">
    <p:circl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B917054-F2A7-4366-AC6A-BD84CA33D4BF}" type="datetimeFigureOut">
              <a:rPr lang="fr-FR" smtClean="0"/>
              <a:pPr>
                <a:defRPr/>
              </a:pPr>
              <a:t>21/03/2024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56749B3-C6A9-4348-9092-0B29AD37C851}" type="slidenum">
              <a:rPr lang="fr-FR" smtClean="0"/>
              <a:pPr>
                <a:defRPr/>
              </a:pPr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958798686"/>
      </p:ext>
    </p:extLst>
  </p:cSld>
  <p:clrMapOvr>
    <a:masterClrMapping/>
  </p:clrMapOvr>
  <p:transition spd="slow">
    <p:circl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E4B7BBF-1ACC-4EC2-98DA-E9A18ACB6768}" type="datetimeFigureOut">
              <a:rPr lang="fr-FR" smtClean="0"/>
              <a:pPr>
                <a:defRPr/>
              </a:pPr>
              <a:t>21/03/2024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1DC59B-BEE0-4AA3-87BA-F08407C0F845}" type="slidenum">
              <a:rPr lang="fr-FR" smtClean="0"/>
              <a:pPr>
                <a:defRPr/>
              </a:pPr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233401231"/>
      </p:ext>
    </p:extLst>
  </p:cSld>
  <p:clrMapOvr>
    <a:masterClrMapping/>
  </p:clrMapOvr>
  <p:transition spd="slow">
    <p:circl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AA36CBF7-A08C-4B40-8F18-7684106A3BF1}" type="datetimeFigureOut">
              <a:rPr lang="fr-FR" smtClean="0"/>
              <a:pPr>
                <a:defRPr/>
              </a:pPr>
              <a:t>21/03/2024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64EED3F1-8A93-4992-A886-33EC729DF3D0}" type="slidenum">
              <a:rPr lang="fr-FR" smtClean="0"/>
              <a:pPr>
                <a:defRPr/>
              </a:pPr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9856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709" r:id="rId1"/>
    <p:sldLayoutId id="2147484710" r:id="rId2"/>
    <p:sldLayoutId id="2147484711" r:id="rId3"/>
    <p:sldLayoutId id="2147484712" r:id="rId4"/>
    <p:sldLayoutId id="2147484713" r:id="rId5"/>
    <p:sldLayoutId id="2147484714" r:id="rId6"/>
    <p:sldLayoutId id="2147484715" r:id="rId7"/>
    <p:sldLayoutId id="2147484716" r:id="rId8"/>
    <p:sldLayoutId id="2147484717" r:id="rId9"/>
    <p:sldLayoutId id="2147484718" r:id="rId10"/>
    <p:sldLayoutId id="2147484719" r:id="rId11"/>
  </p:sldLayoutIdLst>
  <p:transition spd="slow">
    <p:circle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simonnassa@yahoo.fr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>
            <a:extLst>
              <a:ext uri="{FF2B5EF4-FFF2-40B4-BE49-F238E27FC236}">
                <a16:creationId xmlns:a16="http://schemas.microsoft.com/office/drawing/2014/main" id="{1115EB0B-A13F-49C8-BE1B-6C418E9177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3567" y="2127751"/>
            <a:ext cx="8208912" cy="1200329"/>
          </a:xfrm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marL="540385">
              <a:spcBef>
                <a:spcPts val="400"/>
              </a:spcBef>
              <a:spcAft>
                <a:spcPts val="500"/>
              </a:spcAft>
            </a:pPr>
            <a:br>
              <a:rPr lang="fr-FR" sz="22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fr-FR" sz="27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CONTRIBUTION DU </a:t>
            </a:r>
            <a:r>
              <a:rPr lang="fr-FR" sz="2700" b="1" dirty="0">
                <a:latin typeface="Arial" panose="020B0604020202020204" pitchFamily="34" charset="0"/>
                <a:cs typeface="Arial" panose="020B0604020202020204" pitchFamily="34" charset="0"/>
              </a:rPr>
              <a:t>SECTEUR PRIVÉ DANS LE FINANCEMENT DU SYSTÈME DE SANTÉ AU BURKINA FASO</a:t>
            </a:r>
            <a:br>
              <a:rPr lang="fr-BF" sz="22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fr-BF" sz="2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49916C16-D8F8-4B96-A848-A4CB7296118D}"/>
              </a:ext>
            </a:extLst>
          </p:cNvPr>
          <p:cNvSpPr txBox="1"/>
          <p:nvPr/>
        </p:nvSpPr>
        <p:spPr>
          <a:xfrm>
            <a:off x="2987824" y="3529921"/>
            <a:ext cx="39397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Ouagadougou, le 21 mars 2024</a:t>
            </a:r>
            <a:endParaRPr lang="fr-BF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Zone de texte 1680742655">
            <a:extLst>
              <a:ext uri="{FF2B5EF4-FFF2-40B4-BE49-F238E27FC236}">
                <a16:creationId xmlns:a16="http://schemas.microsoft.com/office/drawing/2014/main" id="{B94176BF-48A6-C468-8D1E-FAF2F937E0D2}"/>
              </a:ext>
            </a:extLst>
          </p:cNvPr>
          <p:cNvSpPr txBox="1"/>
          <p:nvPr/>
        </p:nvSpPr>
        <p:spPr>
          <a:xfrm>
            <a:off x="5724128" y="5229200"/>
            <a:ext cx="3304989" cy="1200328"/>
          </a:xfrm>
          <a:prstGeom prst="rect">
            <a:avLst/>
          </a:prstGeom>
          <a:solidFill>
            <a:schemeClr val="lt1"/>
          </a:solidFill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just"/>
            <a:r>
              <a:rPr lang="fr-FR" sz="14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Dr NASSA T.  Simon</a:t>
            </a:r>
            <a:endParaRPr lang="fr-FR" sz="1600" b="1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just"/>
            <a:r>
              <a:rPr lang="fr-FR" sz="14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Economiste/Consultant OMS</a:t>
            </a:r>
            <a:endParaRPr lang="fr-FR" sz="1600" b="1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just"/>
            <a:r>
              <a:rPr lang="fr-FR" sz="14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WhatsApp : +22676658499</a:t>
            </a:r>
            <a:endParaRPr lang="fr-FR" sz="1600" b="1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just"/>
            <a:r>
              <a:rPr lang="fr-FR" sz="16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Email : </a:t>
            </a:r>
            <a:r>
              <a:rPr lang="fr-FR" sz="1600" b="1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  <a:hlinkClick r:id="rId3"/>
              </a:rPr>
              <a:t>simonnassa@yahoo.fr</a:t>
            </a:r>
            <a:endParaRPr lang="fr-FR" sz="1600" b="1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1E10137-1CF5-6BD2-16B5-7D83EDB4732A}"/>
              </a:ext>
            </a:extLst>
          </p:cNvPr>
          <p:cNvSpPr/>
          <p:nvPr/>
        </p:nvSpPr>
        <p:spPr>
          <a:xfrm>
            <a:off x="683566" y="201388"/>
            <a:ext cx="8208912" cy="923355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lang="fr-FR" sz="3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éunion du sous-groupe financement de la santé</a:t>
            </a:r>
            <a:endParaRPr lang="fr-FR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 spd="slow">
    <p:circl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885039CC-FF05-4D17-96ED-BD581EE7210C}"/>
              </a:ext>
            </a:extLst>
          </p:cNvPr>
          <p:cNvSpPr txBox="1">
            <a:spLocks noChangeArrowheads="1"/>
          </p:cNvSpPr>
          <p:nvPr/>
        </p:nvSpPr>
        <p:spPr>
          <a:xfrm>
            <a:off x="171512" y="73373"/>
            <a:ext cx="8784976" cy="80649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fontAlgn="auto">
              <a:spcAft>
                <a:spcPts val="0"/>
              </a:spcAft>
            </a:pPr>
            <a:r>
              <a:rPr lang="fr-FR" dirty="0">
                <a:solidFill>
                  <a:schemeClr val="tx1"/>
                </a:solidFill>
                <a:latin typeface="Agency FB" panose="020B0503020202020204" pitchFamily="34" charset="0"/>
              </a:rPr>
              <a:t>Limites/difficultés</a:t>
            </a:r>
            <a:endParaRPr lang="fr-BE" dirty="0">
              <a:solidFill>
                <a:schemeClr val="tx1"/>
              </a:solidFill>
              <a:latin typeface="Agency FB" panose="020B0503020202020204" pitchFamily="34" charset="0"/>
            </a:endParaRP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046DA1FA-8A7E-440C-9E32-33E83FCDF269}"/>
              </a:ext>
            </a:extLst>
          </p:cNvPr>
          <p:cNvSpPr txBox="1"/>
          <p:nvPr/>
        </p:nvSpPr>
        <p:spPr>
          <a:xfrm>
            <a:off x="171512" y="1196752"/>
            <a:ext cx="8784976" cy="292105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lvl="0" indent="-342900" algn="just"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Char char=""/>
            </a:pPr>
            <a:r>
              <a:rPr lang="fr-FR" sz="2000" dirty="0">
                <a:latin typeface="Agency FB" panose="020B0503020202020204" pitchFamily="34" charset="0"/>
                <a:ea typeface="Times New Roman" panose="02020603050405020304" pitchFamily="18" charset="0"/>
              </a:rPr>
              <a:t>R</a:t>
            </a:r>
            <a:r>
              <a:rPr lang="fr-FR" sz="2000" dirty="0">
                <a:effectLst/>
                <a:latin typeface="Agency FB" panose="020B0503020202020204" pitchFamily="34" charset="0"/>
                <a:ea typeface="Times New Roman" panose="02020603050405020304" pitchFamily="18" charset="0"/>
              </a:rPr>
              <a:t>épertoire des entreprises installées non actualisé. Le répertoire disponible est le RIC 2016. Le RGE est en cours</a:t>
            </a:r>
          </a:p>
          <a:p>
            <a:pPr marL="342900" indent="-342900" algn="just"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Char char=""/>
            </a:pPr>
            <a:r>
              <a:rPr lang="fr-FR" sz="2000" dirty="0">
                <a:latin typeface="Agency FB" panose="020B0503020202020204" pitchFamily="34" charset="0"/>
                <a:ea typeface="Times New Roman" panose="02020603050405020304" pitchFamily="18" charset="0"/>
              </a:rPr>
              <a:t>Collecte des dépenses des entreprises à Ouagadougou et  Bobo Dioulasso, du fait du contexte sécuritaire</a:t>
            </a:r>
          </a:p>
          <a:p>
            <a:pPr marL="342900" indent="-342900" algn="just"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Char char=""/>
            </a:pPr>
            <a:r>
              <a:rPr lang="fr-FR" altLang="fr-FR" sz="2000" dirty="0">
                <a:latin typeface="Agency FB" panose="020B0503020202020204" pitchFamily="34" charset="0"/>
              </a:rPr>
              <a:t>Données disponibles mais non organisées selon les besoins des CS (entreprises privées, compagnies d’assurance, banques et établissements financiers)</a:t>
            </a:r>
          </a:p>
          <a:p>
            <a:pPr marL="342900" indent="-342900" algn="just"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Char char=""/>
            </a:pPr>
            <a:r>
              <a:rPr lang="fr-FR" altLang="fr-FR" sz="2000" dirty="0">
                <a:latin typeface="Agency FB" panose="020B0503020202020204" pitchFamily="34" charset="0"/>
              </a:rPr>
              <a:t>Limites dans l’estimation des dépenses des médicaments dans les pharmacies hospitalières (publics)</a:t>
            </a:r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988BAE72-7092-2640-D6CE-937B723B887B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539552" y="5016313"/>
            <a:ext cx="1224136" cy="785813"/>
          </a:xfrm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fr-FR" altLang="fr-FR" sz="2800" b="1" dirty="0">
                <a:solidFill>
                  <a:schemeClr val="tx1"/>
                </a:solidFill>
                <a:effectLst/>
                <a:latin typeface="Agency FB" panose="020B0503020202020204" pitchFamily="34" charset="0"/>
              </a:rPr>
              <a:t> DEFIS </a:t>
            </a:r>
          </a:p>
        </p:txBody>
      </p:sp>
      <p:sp>
        <p:nvSpPr>
          <p:cNvPr id="3" name="Flèche : droite 2">
            <a:extLst>
              <a:ext uri="{FF2B5EF4-FFF2-40B4-BE49-F238E27FC236}">
                <a16:creationId xmlns:a16="http://schemas.microsoft.com/office/drawing/2014/main" id="{D327A300-778F-1E1F-EFED-A9FFA46D4777}"/>
              </a:ext>
            </a:extLst>
          </p:cNvPr>
          <p:cNvSpPr/>
          <p:nvPr/>
        </p:nvSpPr>
        <p:spPr>
          <a:xfrm>
            <a:off x="1763688" y="5016313"/>
            <a:ext cx="1440160" cy="752947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CD5D3576-35D1-219E-C160-D2DA1AE06B2E}"/>
              </a:ext>
            </a:extLst>
          </p:cNvPr>
          <p:cNvSpPr txBox="1"/>
          <p:nvPr/>
        </p:nvSpPr>
        <p:spPr>
          <a:xfrm>
            <a:off x="3419872" y="5016313"/>
            <a:ext cx="540060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fr-FR" sz="2000" dirty="0">
                <a:latin typeface="Agency FB" pitchFamily="34" charset="0"/>
              </a:rPr>
              <a:t>Mise en place d’un système automatique de collecte des données des entreprises pour les productions des futurs comptes</a:t>
            </a:r>
          </a:p>
        </p:txBody>
      </p:sp>
    </p:spTree>
    <p:extLst>
      <p:ext uri="{BB962C8B-B14F-4D97-AF65-F5344CB8AC3E}">
        <p14:creationId xmlns:p14="http://schemas.microsoft.com/office/powerpoint/2010/main" val="1037988677"/>
      </p:ext>
    </p:extLst>
  </p:cSld>
  <p:clrMapOvr>
    <a:masterClrMapping/>
  </p:clrMapOvr>
  <p:transition spd="slow">
    <p:circl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>
            <a:extLst>
              <a:ext uri="{FF2B5EF4-FFF2-40B4-BE49-F238E27FC236}">
                <a16:creationId xmlns:a16="http://schemas.microsoft.com/office/drawing/2014/main" id="{9B4DA036-3C43-D141-AD8A-184984E1378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7705" y="980728"/>
            <a:ext cx="4773690" cy="46085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58030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re 5">
            <a:extLst>
              <a:ext uri="{FF2B5EF4-FFF2-40B4-BE49-F238E27FC236}">
                <a16:creationId xmlns:a16="http://schemas.microsoft.com/office/drawing/2014/main" id="{0C2BAD5F-A8BE-74FD-2B07-0A9AE2A375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720080"/>
          </a:xfrm>
        </p:spPr>
        <p:txBody>
          <a:bodyPr>
            <a:normAutofit fontScale="90000"/>
          </a:bodyPr>
          <a:lstStyle/>
          <a:p>
            <a:pPr algn="l"/>
            <a:r>
              <a:rPr lang="fr-FR" b="1" dirty="0"/>
              <a:t>PLAN</a:t>
            </a:r>
          </a:p>
        </p:txBody>
      </p:sp>
      <p:sp>
        <p:nvSpPr>
          <p:cNvPr id="9" name="Titre 5">
            <a:extLst>
              <a:ext uri="{FF2B5EF4-FFF2-40B4-BE49-F238E27FC236}">
                <a16:creationId xmlns:a16="http://schemas.microsoft.com/office/drawing/2014/main" id="{0AEF0495-ACA2-2B8A-99AC-FF291C9EB3CE}"/>
              </a:ext>
            </a:extLst>
          </p:cNvPr>
          <p:cNvSpPr txBox="1">
            <a:spLocks/>
          </p:cNvSpPr>
          <p:nvPr/>
        </p:nvSpPr>
        <p:spPr>
          <a:xfrm>
            <a:off x="251520" y="1412776"/>
            <a:ext cx="8712968" cy="23042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857250" indent="-857250" algn="l" fontAlgn="auto">
              <a:lnSpc>
                <a:spcPct val="200000"/>
              </a:lnSpc>
              <a:spcAft>
                <a:spcPts val="0"/>
              </a:spcAft>
              <a:buFont typeface="+mj-lt"/>
              <a:buAutoNum type="romanUcPeriod"/>
            </a:pPr>
            <a:r>
              <a:rPr lang="fr-FR" sz="2500" b="1" dirty="0">
                <a:latin typeface="Arial Narrow" panose="020B0606020202030204" pitchFamily="34" charset="0"/>
                <a:cs typeface="Times New Roman" panose="02020603050405020304" pitchFamily="18" charset="0"/>
              </a:rPr>
              <a:t>APERÇU GLOBAL DU FINANCEMENT DE LA SANTE</a:t>
            </a:r>
          </a:p>
          <a:p>
            <a:pPr marL="857250" indent="-857250" algn="l" fontAlgn="auto">
              <a:lnSpc>
                <a:spcPct val="200000"/>
              </a:lnSpc>
              <a:spcAft>
                <a:spcPts val="0"/>
              </a:spcAft>
              <a:buFont typeface="+mj-lt"/>
              <a:buAutoNum type="romanUcPeriod"/>
            </a:pPr>
            <a:r>
              <a:rPr lang="fr-FR" sz="2500" b="1" dirty="0">
                <a:latin typeface="Arial Narrow" panose="020B0606020202030204" pitchFamily="34" charset="0"/>
                <a:cs typeface="Times New Roman" panose="02020603050405020304" pitchFamily="18" charset="0"/>
              </a:rPr>
              <a:t>FINANCEMENT DE LA SANTE DU PRIVE</a:t>
            </a:r>
          </a:p>
          <a:p>
            <a:pPr marL="857250" indent="-857250" algn="l" fontAlgn="auto">
              <a:lnSpc>
                <a:spcPct val="200000"/>
              </a:lnSpc>
              <a:spcAft>
                <a:spcPts val="0"/>
              </a:spcAft>
              <a:buFont typeface="+mj-lt"/>
              <a:buAutoNum type="romanUcPeriod"/>
            </a:pPr>
            <a:r>
              <a:rPr lang="fr-FR" sz="2500" b="1" dirty="0">
                <a:latin typeface="Arial Narrow" panose="020B0606020202030204" pitchFamily="34" charset="0"/>
                <a:cs typeface="Times New Roman" panose="02020603050405020304" pitchFamily="18" charset="0"/>
              </a:rPr>
              <a:t>QUELQUES LIMITES ET PERSPECTIVES</a:t>
            </a:r>
          </a:p>
        </p:txBody>
      </p:sp>
    </p:spTree>
    <p:extLst>
      <p:ext uri="{BB962C8B-B14F-4D97-AF65-F5344CB8AC3E}">
        <p14:creationId xmlns:p14="http://schemas.microsoft.com/office/powerpoint/2010/main" val="4283848192"/>
      </p:ext>
    </p:extLst>
  </p:cSld>
  <p:clrMapOvr>
    <a:masterClrMapping/>
  </p:clrMapOvr>
  <p:transition spd="slow">
    <p:circl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Titre 1"/>
          <p:cNvSpPr txBox="1">
            <a:spLocks/>
          </p:cNvSpPr>
          <p:nvPr/>
        </p:nvSpPr>
        <p:spPr bwMode="auto">
          <a:xfrm>
            <a:off x="185001" y="144486"/>
            <a:ext cx="8799674" cy="548210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bIns="91440" anchor="b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r-FR" sz="3600" dirty="0">
                <a:latin typeface="Agency FB" pitchFamily="34" charset="0"/>
                <a:ea typeface="+mj-ea"/>
                <a:cs typeface="+mj-cs"/>
              </a:rPr>
              <a:t>Evolution de la DTS </a:t>
            </a:r>
            <a:r>
              <a:rPr lang="fr-FR" sz="2400" dirty="0">
                <a:latin typeface="Agency FB" panose="020B0503020202020204" pitchFamily="34" charset="0"/>
              </a:rPr>
              <a:t>(En milliards de FCFA)</a:t>
            </a:r>
            <a:endParaRPr lang="fr-FR" sz="4000" dirty="0">
              <a:latin typeface="Agency FB" pitchFamily="34" charset="0"/>
              <a:ea typeface="+mj-ea"/>
              <a:cs typeface="+mj-cs"/>
            </a:endParaRPr>
          </a:p>
        </p:txBody>
      </p:sp>
      <p:sp>
        <p:nvSpPr>
          <p:cNvPr id="6" name="ZoneTexte 4"/>
          <p:cNvSpPr txBox="1">
            <a:spLocks noChangeArrowheads="1"/>
          </p:cNvSpPr>
          <p:nvPr/>
        </p:nvSpPr>
        <p:spPr bwMode="auto">
          <a:xfrm>
            <a:off x="185002" y="4721028"/>
            <a:ext cx="8799675" cy="2000548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457200" indent="-457200" algn="just" eaLnBrk="1" hangingPunct="1">
              <a:buFont typeface="Wingdings" panose="05000000000000000000" pitchFamily="2" charset="2"/>
              <a:buChar char="§"/>
            </a:pPr>
            <a:r>
              <a:rPr lang="fr-FR" sz="2600" dirty="0">
                <a:latin typeface="Agency FB" panose="020B0503020202020204" pitchFamily="34" charset="0"/>
              </a:rPr>
              <a:t>DTS: 856,9 milliards en 2022 contre </a:t>
            </a:r>
            <a:r>
              <a:rPr lang="fr-BF" sz="2600" dirty="0">
                <a:latin typeface="Agency FB" panose="020B0503020202020204" pitchFamily="34" charset="0"/>
              </a:rPr>
              <a:t>72</a:t>
            </a:r>
            <a:r>
              <a:rPr lang="fr-FR" sz="2600" dirty="0">
                <a:latin typeface="Agency FB" panose="020B0503020202020204" pitchFamily="34" charset="0"/>
              </a:rPr>
              <a:t>8</a:t>
            </a:r>
            <a:r>
              <a:rPr lang="fr-BF" sz="2600" dirty="0">
                <a:latin typeface="Agency FB" panose="020B0503020202020204" pitchFamily="34" charset="0"/>
              </a:rPr>
              <a:t>,5</a:t>
            </a:r>
            <a:r>
              <a:rPr lang="fr-FR" sz="2600" dirty="0">
                <a:latin typeface="Agency FB" panose="020B0503020202020204" pitchFamily="34" charset="0"/>
              </a:rPr>
              <a:t> milliards en 2021, soit une hausse de 17,6% ; DCS représente 93,0% de la DTS, </a:t>
            </a:r>
          </a:p>
          <a:p>
            <a:pPr marL="457200" indent="-457200" algn="just" eaLnBrk="1" hangingPunct="1">
              <a:buFont typeface="Wingdings" panose="05000000000000000000" pitchFamily="2" charset="2"/>
              <a:buChar char="§"/>
            </a:pPr>
            <a:r>
              <a:rPr lang="fr-BE" sz="2400" dirty="0">
                <a:solidFill>
                  <a:srgbClr val="FFC000"/>
                </a:solidFill>
                <a:latin typeface="Agency FB" panose="020B0503020202020204" pitchFamily="34" charset="0"/>
              </a:rPr>
              <a:t>hausse du budget de l’Etat en 2022, Bonne exécution budgétaire (97,7%) hausse de la contribution des Bailleurs (Gratuité des soins, MILDA, COVID19, Vaccins,, CPS, MTN,,,,,; Hausse des dépenses HK</a:t>
            </a:r>
          </a:p>
        </p:txBody>
      </p:sp>
      <p:graphicFrame>
        <p:nvGraphicFramePr>
          <p:cNvPr id="4" name="Graphique 3">
            <a:extLst>
              <a:ext uri="{FF2B5EF4-FFF2-40B4-BE49-F238E27FC236}">
                <a16:creationId xmlns:a16="http://schemas.microsoft.com/office/drawing/2014/main" id="{BA7FDB47-CFB2-F745-11F8-D0AD2BEFC9B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01603609"/>
              </p:ext>
            </p:extLst>
          </p:nvPr>
        </p:nvGraphicFramePr>
        <p:xfrm>
          <a:off x="185000" y="852388"/>
          <a:ext cx="8799675" cy="35847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 spd="slow">
    <p:circl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8" name="Titre 1"/>
          <p:cNvSpPr txBox="1">
            <a:spLocks/>
          </p:cNvSpPr>
          <p:nvPr/>
        </p:nvSpPr>
        <p:spPr bwMode="auto">
          <a:xfrm>
            <a:off x="270796" y="116634"/>
            <a:ext cx="8674416" cy="576062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bIns="91440" anchor="b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auto" hangingPunct="1">
              <a:spcAft>
                <a:spcPts val="0"/>
              </a:spcAft>
              <a:defRPr/>
            </a:pPr>
            <a:r>
              <a:rPr lang="fr-FR" sz="3200" dirty="0">
                <a:latin typeface="Agency FB" pitchFamily="34" charset="0"/>
                <a:ea typeface="+mj-ea"/>
                <a:cs typeface="+mj-cs"/>
              </a:rPr>
              <a:t>Structure de la DCS par source de financement</a:t>
            </a:r>
          </a:p>
        </p:txBody>
      </p:sp>
      <p:sp>
        <p:nvSpPr>
          <p:cNvPr id="2" name="ZoneTexte 1"/>
          <p:cNvSpPr txBox="1"/>
          <p:nvPr/>
        </p:nvSpPr>
        <p:spPr>
          <a:xfrm>
            <a:off x="270796" y="4426257"/>
            <a:ext cx="8674416" cy="1938992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457200" indent="-457200" algn="just">
              <a:buFont typeface="Wingdings" panose="05000000000000000000" pitchFamily="2" charset="2"/>
              <a:buChar char="§"/>
            </a:pPr>
            <a:r>
              <a:rPr lang="fr-FR" sz="2400" dirty="0">
                <a:latin typeface="Agency FB" panose="020B0503020202020204" pitchFamily="34" charset="0"/>
              </a:rPr>
              <a:t>L'administration publique est la première source de financement avec une part 40,1% en 2021. cette part était 42,8% en 2021</a:t>
            </a:r>
          </a:p>
          <a:p>
            <a:pPr marL="457200" indent="-457200" algn="just">
              <a:buFont typeface="Wingdings" panose="05000000000000000000" pitchFamily="2" charset="2"/>
              <a:buChar char="§"/>
            </a:pPr>
            <a:r>
              <a:rPr lang="fr-FR" sz="2400" dirty="0">
                <a:latin typeface="Agency FB" panose="020B0503020202020204" pitchFamily="34" charset="0"/>
              </a:rPr>
              <a:t>Poursuite de la mise en œuvre de la politique de gratuité des soins au profit des enfants de moins de 5 ans et des femmes enceintes, </a:t>
            </a:r>
          </a:p>
          <a:p>
            <a:pPr marL="457200" indent="-457200" algn="just">
              <a:buFont typeface="Wingdings" panose="05000000000000000000" pitchFamily="2" charset="2"/>
              <a:buChar char="§"/>
            </a:pPr>
            <a:r>
              <a:rPr lang="fr-FR" sz="2400" dirty="0">
                <a:latin typeface="Agency FB" panose="020B0503020202020204" pitchFamily="34" charset="0"/>
              </a:rPr>
              <a:t>Paiements directs des ménages toujours élevés : 34,9%</a:t>
            </a:r>
            <a:endParaRPr lang="fr-FR" sz="2400" b="1" dirty="0">
              <a:solidFill>
                <a:schemeClr val="tx1"/>
              </a:solidFill>
              <a:latin typeface="Agency FB" panose="020B0503020202020204" pitchFamily="34" charset="0"/>
            </a:endParaRPr>
          </a:p>
        </p:txBody>
      </p:sp>
      <p:graphicFrame>
        <p:nvGraphicFramePr>
          <p:cNvPr id="4" name="Graphique 3">
            <a:extLst>
              <a:ext uri="{FF2B5EF4-FFF2-40B4-BE49-F238E27FC236}">
                <a16:creationId xmlns:a16="http://schemas.microsoft.com/office/drawing/2014/main" id="{42DB6052-0781-4E30-9C74-C0223D53538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238369"/>
              </p:ext>
            </p:extLst>
          </p:nvPr>
        </p:nvGraphicFramePr>
        <p:xfrm>
          <a:off x="270796" y="891058"/>
          <a:ext cx="8674416" cy="325802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 spd="slow">
    <p:circl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1">
            <a:extLst>
              <a:ext uri="{FF2B5EF4-FFF2-40B4-BE49-F238E27FC236}">
                <a16:creationId xmlns:a16="http://schemas.microsoft.com/office/drawing/2014/main" id="{099618CE-EF65-4D1C-8858-FF484374BE6D}"/>
              </a:ext>
            </a:extLst>
          </p:cNvPr>
          <p:cNvSpPr txBox="1">
            <a:spLocks/>
          </p:cNvSpPr>
          <p:nvPr/>
        </p:nvSpPr>
        <p:spPr bwMode="auto">
          <a:xfrm>
            <a:off x="161467" y="116633"/>
            <a:ext cx="8298965" cy="576063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bIns="91440" anchor="b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auto" hangingPunct="1">
              <a:spcAft>
                <a:spcPts val="0"/>
              </a:spcAft>
              <a:defRPr/>
            </a:pPr>
            <a:r>
              <a:rPr lang="fr-FR" sz="3200" dirty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Agency FB" pitchFamily="34" charset="0"/>
                <a:ea typeface="+mj-ea"/>
                <a:cs typeface="+mj-cs"/>
              </a:rPr>
              <a:t>Evolution de la DCS par source de financement</a:t>
            </a: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14EB61E7-BA61-96C1-33B0-6CDA6E2704B1}"/>
              </a:ext>
            </a:extLst>
          </p:cNvPr>
          <p:cNvSpPr txBox="1"/>
          <p:nvPr/>
        </p:nvSpPr>
        <p:spPr>
          <a:xfrm>
            <a:off x="6575223" y="851392"/>
            <a:ext cx="2528302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b="1" dirty="0">
                <a:latin typeface="Agency FB" panose="020B0503020202020204" pitchFamily="34" charset="0"/>
              </a:rPr>
              <a:t>De 2011 à 2016: </a:t>
            </a:r>
          </a:p>
          <a:p>
            <a:r>
              <a:rPr lang="fr-FR" sz="2000" dirty="0">
                <a:latin typeface="Agency FB" panose="020B0503020202020204" pitchFamily="34" charset="0"/>
              </a:rPr>
              <a:t>1</a:t>
            </a:r>
            <a:r>
              <a:rPr lang="fr-FR" sz="2000" baseline="30000" dirty="0">
                <a:latin typeface="Agency FB" panose="020B0503020202020204" pitchFamily="34" charset="0"/>
              </a:rPr>
              <a:t>ère</a:t>
            </a:r>
            <a:r>
              <a:rPr lang="fr-FR" sz="2000" dirty="0">
                <a:latin typeface="Agency FB" panose="020B0503020202020204" pitchFamily="34" charset="0"/>
              </a:rPr>
              <a:t> source de financement: Ménages </a:t>
            </a:r>
          </a:p>
          <a:p>
            <a:r>
              <a:rPr lang="fr-FR" sz="2000" b="1" dirty="0">
                <a:latin typeface="Agency FB" panose="020B0503020202020204" pitchFamily="34" charset="0"/>
              </a:rPr>
              <a:t>Après 2016: </a:t>
            </a:r>
          </a:p>
          <a:p>
            <a:r>
              <a:rPr lang="fr-FR" sz="2000" dirty="0">
                <a:latin typeface="Agency FB" panose="020B0503020202020204" pitchFamily="34" charset="0"/>
              </a:rPr>
              <a:t> 1</a:t>
            </a:r>
            <a:r>
              <a:rPr lang="fr-FR" sz="2000" baseline="30000" dirty="0">
                <a:latin typeface="Agency FB" panose="020B0503020202020204" pitchFamily="34" charset="0"/>
              </a:rPr>
              <a:t>ère</a:t>
            </a:r>
            <a:r>
              <a:rPr lang="fr-FR" sz="2000" dirty="0">
                <a:latin typeface="Agency FB" panose="020B0503020202020204" pitchFamily="34" charset="0"/>
              </a:rPr>
              <a:t> source de financement; Etat</a:t>
            </a:r>
          </a:p>
          <a:p>
            <a:r>
              <a:rPr lang="fr-FR" sz="2000" dirty="0">
                <a:latin typeface="Agency FB" panose="020B0503020202020204" pitchFamily="34" charset="0"/>
              </a:rPr>
              <a:t>Mise en œuvre de la politique de gratuité au profit des enfants de moins des 5 ans et des femmes</a:t>
            </a:r>
            <a:endParaRPr lang="fr-BF" sz="2000" dirty="0">
              <a:latin typeface="Agency FB" panose="020B0503020202020204" pitchFamily="34" charset="0"/>
            </a:endParaRPr>
          </a:p>
        </p:txBody>
      </p:sp>
      <p:graphicFrame>
        <p:nvGraphicFramePr>
          <p:cNvPr id="6" name="Graphique 5">
            <a:extLst>
              <a:ext uri="{FF2B5EF4-FFF2-40B4-BE49-F238E27FC236}">
                <a16:creationId xmlns:a16="http://schemas.microsoft.com/office/drawing/2014/main" id="{0BE81879-255E-1A5A-1AA0-DA1A6EC9248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48356201"/>
              </p:ext>
            </p:extLst>
          </p:nvPr>
        </p:nvGraphicFramePr>
        <p:xfrm>
          <a:off x="161467" y="847761"/>
          <a:ext cx="6413755" cy="29767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7" name="Graphique 6">
            <a:extLst>
              <a:ext uri="{FF2B5EF4-FFF2-40B4-BE49-F238E27FC236}">
                <a16:creationId xmlns:a16="http://schemas.microsoft.com/office/drawing/2014/main" id="{FF2C0B70-8906-E8F7-936A-CA117A8462E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1465155"/>
              </p:ext>
            </p:extLst>
          </p:nvPr>
        </p:nvGraphicFramePr>
        <p:xfrm>
          <a:off x="-30021" y="3860428"/>
          <a:ext cx="8706477" cy="28089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588385244"/>
      </p:ext>
    </p:extLst>
  </p:cSld>
  <p:clrMapOvr>
    <a:masterClrMapping/>
  </p:clrMapOvr>
  <p:transition spd="slow">
    <p:circl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>
            <a:extLst>
              <a:ext uri="{FF2B5EF4-FFF2-40B4-BE49-F238E27FC236}">
                <a16:creationId xmlns:a16="http://schemas.microsoft.com/office/drawing/2014/main" id="{1470C6C3-2218-4281-AE25-5E077A0A04A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71512" y="73373"/>
            <a:ext cx="8784976" cy="619323"/>
          </a:xfrm>
          <a:solidFill>
            <a:schemeClr val="bg1"/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l"/>
            <a:r>
              <a:rPr lang="fr-BE" sz="4000" dirty="0">
                <a:solidFill>
                  <a:schemeClr val="tx1"/>
                </a:solidFill>
                <a:latin typeface="Agency FB" panose="020B0503020202020204" pitchFamily="34" charset="0"/>
              </a:rPr>
              <a:t>Contribution du secteur privé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72BFE23D-6018-D78F-6E97-F69C8377498A}"/>
              </a:ext>
            </a:extLst>
          </p:cNvPr>
          <p:cNvSpPr txBox="1"/>
          <p:nvPr/>
        </p:nvSpPr>
        <p:spPr>
          <a:xfrm>
            <a:off x="323528" y="4848562"/>
            <a:ext cx="863296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2400" dirty="0">
                <a:latin typeface="Agency FB" panose="020B0503020202020204" pitchFamily="34" charset="0"/>
              </a:rPr>
              <a:t>La contribution du secteur privé : Ménages, ONG/Associations et entreprises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2400" dirty="0">
                <a:latin typeface="Agency FB" panose="020B0503020202020204" pitchFamily="34" charset="0"/>
              </a:rPr>
              <a:t>Variation de 36,5% à 43,6% de la DCS de 2015 à 2022 avec une moyenne de 39,3%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2400" dirty="0">
                <a:latin typeface="Agency FB" panose="020B0503020202020204" pitchFamily="34" charset="0"/>
              </a:rPr>
              <a:t> De 2016 à 2022, la contribution moyenne est de 38,7%</a:t>
            </a:r>
          </a:p>
        </p:txBody>
      </p:sp>
      <p:graphicFrame>
        <p:nvGraphicFramePr>
          <p:cNvPr id="4" name="Graphique 3">
            <a:extLst>
              <a:ext uri="{FF2B5EF4-FFF2-40B4-BE49-F238E27FC236}">
                <a16:creationId xmlns:a16="http://schemas.microsoft.com/office/drawing/2014/main" id="{7CE51A7D-340D-ADDB-45CF-912DC4E607F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53964705"/>
              </p:ext>
            </p:extLst>
          </p:nvPr>
        </p:nvGraphicFramePr>
        <p:xfrm>
          <a:off x="323528" y="980728"/>
          <a:ext cx="8632960" cy="3600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1480307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>
            <a:extLst>
              <a:ext uri="{FF2B5EF4-FFF2-40B4-BE49-F238E27FC236}">
                <a16:creationId xmlns:a16="http://schemas.microsoft.com/office/drawing/2014/main" id="{1470C6C3-2218-4281-AE25-5E077A0A04A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71512" y="73373"/>
            <a:ext cx="8784976" cy="619323"/>
          </a:xfrm>
          <a:solidFill>
            <a:schemeClr val="bg1"/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l"/>
            <a:r>
              <a:rPr lang="fr-BE" sz="3600" dirty="0">
                <a:solidFill>
                  <a:schemeClr val="tx1"/>
                </a:solidFill>
                <a:latin typeface="Agency FB" panose="020B0503020202020204" pitchFamily="34" charset="0"/>
              </a:rPr>
              <a:t>Contribution du secteur privé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843365E7-4931-6DCF-6CBF-8B60FBF223C7}"/>
              </a:ext>
            </a:extLst>
          </p:cNvPr>
          <p:cNvSpPr txBox="1"/>
          <p:nvPr/>
        </p:nvSpPr>
        <p:spPr>
          <a:xfrm>
            <a:off x="255520" y="4797152"/>
            <a:ext cx="863296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2400" dirty="0">
                <a:latin typeface="Agency FB" panose="020B0503020202020204" pitchFamily="34" charset="0"/>
              </a:rPr>
              <a:t>La contribution des ménages est la plus importante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2400" dirty="0">
                <a:latin typeface="Agency FB" panose="020B0503020202020204" pitchFamily="34" charset="0"/>
              </a:rPr>
              <a:t>Variation de 83,1% à 90,0% de la DCS de 2015 à 2022 avec une moyenne de 87,6%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2400" dirty="0">
                <a:latin typeface="Agency FB" panose="020B0503020202020204" pitchFamily="34" charset="0"/>
              </a:rPr>
              <a:t> De 2016 à 2022, la contribution moyenne est de 88,2%</a:t>
            </a:r>
          </a:p>
          <a:p>
            <a:endParaRPr lang="fr-FR" dirty="0"/>
          </a:p>
        </p:txBody>
      </p:sp>
      <p:graphicFrame>
        <p:nvGraphicFramePr>
          <p:cNvPr id="7" name="Graphique 6">
            <a:extLst>
              <a:ext uri="{FF2B5EF4-FFF2-40B4-BE49-F238E27FC236}">
                <a16:creationId xmlns:a16="http://schemas.microsoft.com/office/drawing/2014/main" id="{428173F7-E55C-C271-576A-4795AC5F5B9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07434141"/>
              </p:ext>
            </p:extLst>
          </p:nvPr>
        </p:nvGraphicFramePr>
        <p:xfrm>
          <a:off x="171512" y="949663"/>
          <a:ext cx="8784976" cy="35552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2244054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200B7A1-8210-AC1B-B8EA-3B24D091E3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756" y="150414"/>
            <a:ext cx="8229600" cy="523220"/>
          </a:xfr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l"/>
            <a:r>
              <a:rPr lang="fr-FR" sz="2800" dirty="0">
                <a:latin typeface="Agency FB" panose="020B0503020202020204" pitchFamily="34" charset="0"/>
              </a:rPr>
              <a:t>Distribution des dépenses suivant les Prestataires publics et privés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8436D854-8184-C5FF-2716-8E2683FE0971}"/>
              </a:ext>
            </a:extLst>
          </p:cNvPr>
          <p:cNvSpPr txBox="1"/>
          <p:nvPr/>
        </p:nvSpPr>
        <p:spPr>
          <a:xfrm>
            <a:off x="89756" y="6236036"/>
            <a:ext cx="89644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§"/>
            </a:pPr>
            <a:r>
              <a:rPr lang="fr-FR" sz="2800" dirty="0">
                <a:latin typeface="Agency FB" panose="020B0503020202020204" pitchFamily="34" charset="0"/>
              </a:rPr>
              <a:t>Distribution de l’offre des soins selon les prestataires</a:t>
            </a:r>
          </a:p>
        </p:txBody>
      </p:sp>
      <p:graphicFrame>
        <p:nvGraphicFramePr>
          <p:cNvPr id="3" name="Graphique 2">
            <a:extLst>
              <a:ext uri="{FF2B5EF4-FFF2-40B4-BE49-F238E27FC236}">
                <a16:creationId xmlns:a16="http://schemas.microsoft.com/office/drawing/2014/main" id="{4F4D47CA-F602-269B-FABE-D050791BA66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10054592"/>
              </p:ext>
            </p:extLst>
          </p:nvPr>
        </p:nvGraphicFramePr>
        <p:xfrm>
          <a:off x="89756" y="880839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Graphique 5">
            <a:extLst>
              <a:ext uri="{FF2B5EF4-FFF2-40B4-BE49-F238E27FC236}">
                <a16:creationId xmlns:a16="http://schemas.microsoft.com/office/drawing/2014/main" id="{E39CEE3C-D26E-71F9-F28C-A550874B035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27107499"/>
              </p:ext>
            </p:extLst>
          </p:nvPr>
        </p:nvGraphicFramePr>
        <p:xfrm>
          <a:off x="3207370" y="3375361"/>
          <a:ext cx="5813425" cy="28606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ZoneTexte 7">
            <a:extLst>
              <a:ext uri="{FF2B5EF4-FFF2-40B4-BE49-F238E27FC236}">
                <a16:creationId xmlns:a16="http://schemas.microsoft.com/office/drawing/2014/main" id="{71012D9B-01A3-3169-ACFA-D9E7705F791F}"/>
              </a:ext>
            </a:extLst>
          </p:cNvPr>
          <p:cNvSpPr txBox="1"/>
          <p:nvPr/>
        </p:nvSpPr>
        <p:spPr>
          <a:xfrm>
            <a:off x="4798368" y="1052736"/>
            <a:ext cx="388843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Ø"/>
            </a:pPr>
            <a:r>
              <a:rPr lang="fr-FR" sz="2800" dirty="0">
                <a:latin typeface="Agency FB" panose="020B0503020202020204" pitchFamily="34" charset="0"/>
              </a:rPr>
              <a:t>L’offre est fournie par les prestataires privés à hauteur de 14% en moyenne</a:t>
            </a:r>
          </a:p>
        </p:txBody>
      </p:sp>
    </p:spTree>
    <p:extLst>
      <p:ext uri="{BB962C8B-B14F-4D97-AF65-F5344CB8AC3E}">
        <p14:creationId xmlns:p14="http://schemas.microsoft.com/office/powerpoint/2010/main" val="1818166444"/>
      </p:ext>
    </p:extLst>
  </p:cSld>
  <p:clrMapOvr>
    <a:masterClrMapping/>
  </p:clrMapOvr>
  <p:transition spd="slow">
    <p:circl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0243F87-E8FA-762F-A860-234D078FFC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6799" y="181725"/>
            <a:ext cx="8412188" cy="523220"/>
          </a:xfr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l"/>
            <a:br>
              <a:rPr lang="fr-FR" sz="3600" dirty="0"/>
            </a:br>
            <a:r>
              <a:rPr lang="fr-FR" sz="3600" dirty="0">
                <a:latin typeface="Agency FB" panose="020B0503020202020204" pitchFamily="34" charset="0"/>
              </a:rPr>
              <a:t>Evolution des dépenses des Détaillants de biens médicaux</a:t>
            </a:r>
            <a:br>
              <a:rPr lang="fr-FR" dirty="0"/>
            </a:br>
            <a:endParaRPr lang="fr-FR" dirty="0"/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FDA9F8C8-0565-42CC-A837-3233056899EE}"/>
              </a:ext>
            </a:extLst>
          </p:cNvPr>
          <p:cNvSpPr txBox="1"/>
          <p:nvPr/>
        </p:nvSpPr>
        <p:spPr>
          <a:xfrm>
            <a:off x="274611" y="5154295"/>
            <a:ext cx="8229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ü"/>
            </a:pPr>
            <a:r>
              <a:rPr lang="fr-FR" sz="2800" dirty="0">
                <a:latin typeface="Agency FB" panose="020B0503020202020204" pitchFamily="34" charset="0"/>
              </a:rPr>
              <a:t>Tendance à la hausse avec un TAAM de 12,5% </a:t>
            </a:r>
          </a:p>
        </p:txBody>
      </p:sp>
      <p:graphicFrame>
        <p:nvGraphicFramePr>
          <p:cNvPr id="10" name="Graphique 9">
            <a:extLst>
              <a:ext uri="{FF2B5EF4-FFF2-40B4-BE49-F238E27FC236}">
                <a16:creationId xmlns:a16="http://schemas.microsoft.com/office/drawing/2014/main" id="{9FEFC68A-FFF4-79F8-8D6D-91D3AADFD6B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90260164"/>
              </p:ext>
            </p:extLst>
          </p:nvPr>
        </p:nvGraphicFramePr>
        <p:xfrm>
          <a:off x="274611" y="908721"/>
          <a:ext cx="8412187" cy="40324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06527755"/>
      </p:ext>
    </p:extLst>
  </p:cSld>
  <p:clrMapOvr>
    <a:masterClrMapping/>
  </p:clrMapOvr>
  <p:transition spd="slow">
    <p:circle/>
  </p:transition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webextensions/_rels/taskpanes.xml.rels><?xml version="1.0" encoding="UTF-8" standalone="yes"?>
<Relationships xmlns="http://schemas.openxmlformats.org/package/2006/relationships"><Relationship Id="rId1" Type="http://schemas.microsoft.com/office/2011/relationships/webextension" Target="webextension1.xml"/></Relationships>
</file>

<file path=ppt/webextensions/taskpanes.xml><?xml version="1.0" encoding="utf-8"?>
<wetp:taskpanes xmlns:wetp="http://schemas.microsoft.com/office/webextensions/taskpanes/2010/11">
  <wetp:taskpane dockstate="right" visibility="0" width="525" row="1">
    <wetp:webextensionref xmlns:r="http://schemas.openxmlformats.org/officeDocument/2006/relationships" r:id="rId1"/>
  </wetp:taskpane>
</wetp:taskpanes>
</file>

<file path=ppt/webextensions/webextension1.xml><?xml version="1.0" encoding="utf-8"?>
<we:webextension xmlns:we="http://schemas.microsoft.com/office/webextensions/webextension/2010/11" id="{4CF52451-439B-4FD2-9028-796BA0D65386}">
  <we:reference id="wa200005566" version="3.0.0.0" store="fr-FR" storeType="OMEX"/>
  <we:alternateReferences>
    <we:reference id="wa200005566" version="3.0.0.0" store="wa200005566" storeType="OMEX"/>
  </we:alternateReferences>
  <we:properties/>
  <we:bindings/>
  <we:snapshot xmlns:r="http://schemas.openxmlformats.org/officeDocument/2006/relationships"/>
</we:webextension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53374</TotalTime>
  <Words>622</Words>
  <Application>Microsoft Office PowerPoint</Application>
  <PresentationFormat>Affichage à l'écran (4:3)</PresentationFormat>
  <Paragraphs>74</Paragraphs>
  <Slides>11</Slides>
  <Notes>3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11</vt:i4>
      </vt:variant>
    </vt:vector>
  </HeadingPairs>
  <TitlesOfParts>
    <vt:vector size="18" baseType="lpstr">
      <vt:lpstr>Agency FB</vt:lpstr>
      <vt:lpstr>Arial</vt:lpstr>
      <vt:lpstr>Arial Black</vt:lpstr>
      <vt:lpstr>Arial Narrow</vt:lpstr>
      <vt:lpstr>Calibri</vt:lpstr>
      <vt:lpstr>Wingdings</vt:lpstr>
      <vt:lpstr>Thème Office</vt:lpstr>
      <vt:lpstr> CONTRIBUTION DU SECTEUR PRIVÉ DANS LE FINANCEMENT DU SYSTÈME DE SANTÉ AU BURKINA FASO </vt:lpstr>
      <vt:lpstr>PLAN</vt:lpstr>
      <vt:lpstr>Présentation PowerPoint</vt:lpstr>
      <vt:lpstr>Présentation PowerPoint</vt:lpstr>
      <vt:lpstr>Présentation PowerPoint</vt:lpstr>
      <vt:lpstr>Contribution du secteur privé</vt:lpstr>
      <vt:lpstr>Contribution du secteur privé</vt:lpstr>
      <vt:lpstr>Distribution des dépenses suivant les Prestataires publics et privés</vt:lpstr>
      <vt:lpstr> Evolution des dépenses des Détaillants de biens médicaux </vt:lpstr>
      <vt:lpstr> DEFIS 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TOSHIBA</dc:creator>
  <cp:lastModifiedBy>Simon Nassa</cp:lastModifiedBy>
  <cp:revision>1305</cp:revision>
  <dcterms:created xsi:type="dcterms:W3CDTF">2008-05-15T23:43:06Z</dcterms:created>
  <dcterms:modified xsi:type="dcterms:W3CDTF">2024-03-21T08:10:20Z</dcterms:modified>
</cp:coreProperties>
</file>