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2.xml" ContentType="application/vnd.ms-office.chartex+xml"/>
  <Override PartName="/ppt/charts/style8.xml" ContentType="application/vnd.ms-office.chartstyle+xml"/>
  <Override PartName="/ppt/charts/colors8.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rts/chartEx3.xml" ContentType="application/vnd.ms-office.chartex+xml"/>
  <Override PartName="/ppt/charts/style13.xml" ContentType="application/vnd.ms-office.chartstyle+xml"/>
  <Override PartName="/ppt/charts/colors13.xml" ContentType="application/vnd.ms-office.chartcolorstyle+xml"/>
  <Override PartName="/ppt/charts/chartEx4.xml" ContentType="application/vnd.ms-office.chartex+xml"/>
  <Override PartName="/ppt/charts/style14.xml" ContentType="application/vnd.ms-office.chartstyle+xml"/>
  <Override PartName="/ppt/charts/colors14.xml" ContentType="application/vnd.ms-office.chartcolorstyle+xml"/>
  <Override PartName="/ppt/charts/chart1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5.xml" ContentType="application/vnd.ms-office.chartex+xml"/>
  <Override PartName="/ppt/charts/style16.xml" ContentType="application/vnd.ms-office.chartstyle+xml"/>
  <Override PartName="/ppt/charts/colors16.xml" ContentType="application/vnd.ms-office.chartcolorstyle+xml"/>
  <Override PartName="/ppt/charts/chartEx6.xml" ContentType="application/vnd.ms-office.chartex+xml"/>
  <Override PartName="/ppt/charts/style17.xml" ContentType="application/vnd.ms-office.chartstyle+xml"/>
  <Override PartName="/ppt/charts/colors17.xml" ContentType="application/vnd.ms-office.chartcolorstyle+xml"/>
  <Override PartName="/ppt/charts/chart1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4.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rts/chart15.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4.xml" ContentType="application/vnd.openxmlformats-officedocument.drawingml.chartshapes+xml"/>
  <Override PartName="/ppt/charts/chart1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7.xml" ContentType="application/vnd.openxmlformats-officedocument.drawingml.char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rts/chart1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9.xml" ContentType="application/vnd.openxmlformats-officedocument.drawingml.chart+xml"/>
  <Override PartName="/ppt/charts/style23.xml" ContentType="application/vnd.ms-office.chartstyle+xml"/>
  <Override PartName="/ppt/charts/colors23.xml" ContentType="application/vnd.ms-office.chartcolorstyl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rts/chart2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2.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5.xml" ContentType="application/vnd.openxmlformats-officedocument.drawingml.chartshapes+xml"/>
  <Override PartName="/ppt/charts/chart2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4.xml" ContentType="application/vnd.openxmlformats-officedocument.drawingml.chart+xml"/>
  <Override PartName="/ppt/charts/style28.xml" ContentType="application/vnd.ms-office.chartstyle+xml"/>
  <Override PartName="/ppt/charts/colors28.xml" ContentType="application/vnd.ms-office.chartcolorstyl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Ex7.xml" ContentType="application/vnd.ms-office.chartex+xml"/>
  <Override PartName="/ppt/charts/style29.xml" ContentType="application/vnd.ms-office.chartstyle+xml"/>
  <Override PartName="/ppt/charts/colors29.xml" ContentType="application/vnd.ms-office.chartcolorstyle+xml"/>
  <Override PartName="/ppt/theme/themeOverride1.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Ex8.xml" ContentType="application/vnd.ms-office.chartex+xml"/>
  <Override PartName="/ppt/charts/style30.xml" ContentType="application/vnd.ms-office.chartstyle+xml"/>
  <Override PartName="/ppt/charts/colors30.xml" ContentType="application/vnd.ms-office.chartcolorstyle+xml"/>
  <Override PartName="/ppt/charts/chartEx9.xml" ContentType="application/vnd.ms-office.chartex+xml"/>
  <Override PartName="/ppt/charts/style31.xml" ContentType="application/vnd.ms-office.chartstyle+xml"/>
  <Override PartName="/ppt/charts/colors31.xml" ContentType="application/vnd.ms-office.chartcolorstyle+xml"/>
  <Override PartName="/ppt/charts/chartEx10.xml" ContentType="application/vnd.ms-office.chartex+xml"/>
  <Override PartName="/ppt/charts/style32.xml" ContentType="application/vnd.ms-office.chartstyle+xml"/>
  <Override PartName="/ppt/charts/colors32.xml" ContentType="application/vnd.ms-office.chartcolorstyle+xml"/>
  <Override PartName="/ppt/charts/chartEx11.xml" ContentType="application/vnd.ms-office.chartex+xml"/>
  <Override PartName="/ppt/charts/style33.xml" ContentType="application/vnd.ms-office.chartstyle+xml"/>
  <Override PartName="/ppt/charts/colors33.xml" ContentType="application/vnd.ms-office.chartcolorstyle+xml"/>
  <Override PartName="/ppt/charts/chart2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2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2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28.xml" ContentType="application/vnd.openxmlformats-officedocument.drawingml.chart+xml"/>
  <Override PartName="/ppt/charts/style37.xml" ContentType="application/vnd.ms-office.chartstyle+xml"/>
  <Override PartName="/ppt/charts/colors3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1"/>
  </p:notesMasterIdLst>
  <p:handoutMasterIdLst>
    <p:handoutMasterId r:id="rId32"/>
  </p:handoutMasterIdLst>
  <p:sldIdLst>
    <p:sldId id="2147378817" r:id="rId3"/>
    <p:sldId id="2147378823" r:id="rId4"/>
    <p:sldId id="2147378839" r:id="rId5"/>
    <p:sldId id="2147378829" r:id="rId6"/>
    <p:sldId id="2147378840" r:id="rId7"/>
    <p:sldId id="2147378831" r:id="rId8"/>
    <p:sldId id="2147378816" r:id="rId9"/>
    <p:sldId id="2147378773" r:id="rId10"/>
    <p:sldId id="2147378777" r:id="rId11"/>
    <p:sldId id="2147378792" r:id="rId12"/>
    <p:sldId id="2147378794" r:id="rId13"/>
    <p:sldId id="2147378795" r:id="rId14"/>
    <p:sldId id="2147378802" r:id="rId15"/>
    <p:sldId id="2147378809" r:id="rId16"/>
    <p:sldId id="2147378844" r:id="rId17"/>
    <p:sldId id="2147378837" r:id="rId18"/>
    <p:sldId id="2147378843" r:id="rId19"/>
    <p:sldId id="2147378828" r:id="rId20"/>
    <p:sldId id="2147378833" r:id="rId21"/>
    <p:sldId id="2147378834" r:id="rId22"/>
    <p:sldId id="2147378848" r:id="rId23"/>
    <p:sldId id="2147378849" r:id="rId24"/>
    <p:sldId id="2147378836" r:id="rId25"/>
    <p:sldId id="2147378793" r:id="rId26"/>
    <p:sldId id="2147378806" r:id="rId27"/>
    <p:sldId id="2147378820" r:id="rId28"/>
    <p:sldId id="2147378830" r:id="rId29"/>
    <p:sldId id="2147378804" r:id="rId30"/>
  </p:sldIdLst>
  <p:sldSz cx="12192000" cy="6858000"/>
  <p:notesSz cx="6858000" cy="9144000"/>
  <p:defaultText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DE835A0-ACA8-4FE9-9BBD-E5BF341CA397}">
          <p14:sldIdLst>
            <p14:sldId id="2147378817"/>
            <p14:sldId id="2147378823"/>
            <p14:sldId id="2147378839"/>
            <p14:sldId id="2147378829"/>
            <p14:sldId id="2147378840"/>
            <p14:sldId id="2147378831"/>
            <p14:sldId id="2147378816"/>
            <p14:sldId id="2147378773"/>
            <p14:sldId id="2147378777"/>
            <p14:sldId id="2147378792"/>
            <p14:sldId id="2147378794"/>
            <p14:sldId id="2147378795"/>
            <p14:sldId id="2147378802"/>
            <p14:sldId id="2147378809"/>
            <p14:sldId id="2147378844"/>
            <p14:sldId id="2147378837"/>
            <p14:sldId id="2147378843"/>
            <p14:sldId id="2147378828"/>
            <p14:sldId id="2147378833"/>
            <p14:sldId id="2147378834"/>
            <p14:sldId id="2147378848"/>
          </p14:sldIdLst>
        </p14:section>
        <p14:section name="Annexe" id="{6E3368B9-E230-4F7F-9A55-F51EC47B1FAD}">
          <p14:sldIdLst>
            <p14:sldId id="2147378849"/>
            <p14:sldId id="2147378836"/>
            <p14:sldId id="2147378793"/>
            <p14:sldId id="2147378806"/>
            <p14:sldId id="2147378820"/>
            <p14:sldId id="2147378830"/>
            <p14:sldId id="2147378804"/>
          </p14:sldIdLst>
        </p14:section>
      </p14:sectionLst>
    </p:ext>
    <p:ext uri="{EFAFB233-063F-42B5-8137-9DF3F51BA10A}">
      <p15:sldGuideLst xmlns:p15="http://schemas.microsoft.com/office/powerpoint/2012/main">
        <p15:guide id="1" orient="horz" pos="4042" userDrawn="1">
          <p15:clr>
            <a:srgbClr val="A4A3A4"/>
          </p15:clr>
        </p15:guide>
        <p15:guide id="2" pos="3840" userDrawn="1">
          <p15:clr>
            <a:srgbClr val="A4A3A4"/>
          </p15:clr>
        </p15:guide>
        <p15:guide id="3" pos="98" userDrawn="1">
          <p15:clr>
            <a:srgbClr val="A4A3A4"/>
          </p15:clr>
        </p15:guide>
        <p15:guide id="4" pos="7582" userDrawn="1">
          <p15:clr>
            <a:srgbClr val="A4A3A4"/>
          </p15:clr>
        </p15:guide>
        <p15:guide id="5" orient="horz" pos="935" userDrawn="1">
          <p15:clr>
            <a:srgbClr val="A4A3A4"/>
          </p15:clr>
        </p15:guide>
        <p15:guide id="6" orient="horz" pos="7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4F81BD"/>
    <a:srgbClr val="6EA92D"/>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87" d="100"/>
          <a:sy n="87" d="100"/>
        </p:scale>
        <p:origin x="355" y="72"/>
      </p:cViewPr>
      <p:guideLst>
        <p:guide orient="horz" pos="4042"/>
        <p:guide pos="3840"/>
        <p:guide pos="98"/>
        <p:guide pos="7582"/>
        <p:guide orient="horz" pos="935"/>
        <p:guide orient="horz" pos="799"/>
      </p:guideLst>
    </p:cSldViewPr>
  </p:slideViewPr>
  <p:notesTextViewPr>
    <p:cViewPr>
      <p:scale>
        <a:sx n="1" d="1"/>
        <a:sy n="1" d="1"/>
      </p:scale>
      <p:origin x="0" y="0"/>
    </p:cViewPr>
  </p:notesTextViewPr>
  <p:sorterViewPr>
    <p:cViewPr>
      <p:scale>
        <a:sx n="100" d="100"/>
        <a:sy n="100" d="100"/>
      </p:scale>
      <p:origin x="0" y="-8648"/>
    </p:cViewPr>
  </p:sorterViewPr>
  <p:notesViewPr>
    <p:cSldViewPr snapToGrid="0" showGuides="1">
      <p:cViewPr varScale="1">
        <p:scale>
          <a:sx n="49" d="100"/>
          <a:sy n="49" d="100"/>
        </p:scale>
        <p:origin x="266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handoutMaster" Target="handoutMasters/handoutMaster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theme" Target="theme/theme1.xml" /></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binaire_Microsoft_Excel.xlsb" /></Relationships>
</file>

<file path=ppt/charts/_rels/chart10.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Deliverables\1.%20Rapport%20RMET%202023\RMET_Analyses%20consolid&#233;es_V0124.xlsx" TargetMode="External" /><Relationship Id="rId2" Type="http://schemas.microsoft.com/office/2011/relationships/chartColorStyle" Target="colors11.xml" /><Relationship Id="rId1" Type="http://schemas.microsoft.com/office/2011/relationships/chartStyle" Target="style11.xml" /><Relationship Id="rId4" Type="http://schemas.openxmlformats.org/officeDocument/2006/relationships/chartUserShapes" Target="../drawings/drawing2.xml" /></Relationships>
</file>

<file path=ppt/charts/_rels/chart11.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Deliverables\1.%20Rapport%20RMET%202023\RMET_Analyses%20consolid&#233;es_V0124.xlsx" TargetMode="External" /><Relationship Id="rId2" Type="http://schemas.microsoft.com/office/2011/relationships/chartColorStyle" Target="colors12.xml" /><Relationship Id="rId1" Type="http://schemas.microsoft.com/office/2011/relationships/chartStyle" Target="style12.xml" /></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0.bin" /><Relationship Id="rId2" Type="http://schemas.microsoft.com/office/2011/relationships/chartColorStyle" Target="colors15.xml" /><Relationship Id="rId1" Type="http://schemas.microsoft.com/office/2011/relationships/chartStyle" Target="style15.xml" /></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1.bin" /><Relationship Id="rId2" Type="http://schemas.microsoft.com/office/2011/relationships/chartColorStyle" Target="colors18.xml" /><Relationship Id="rId1" Type="http://schemas.microsoft.com/office/2011/relationships/chartStyle" Target="style18.xml" /></Relationships>
</file>

<file path=ppt/charts/_rels/chart14.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Deliverables\1.%20Rapport%20RMET%202023\RMET_Analyses%20consolid&#233;es_V0124.xlsx" TargetMode="External" /><Relationship Id="rId2" Type="http://schemas.microsoft.com/office/2011/relationships/chartColorStyle" Target="colors19.xml" /><Relationship Id="rId1" Type="http://schemas.microsoft.com/office/2011/relationships/chartStyle" Target="style19.xml" /><Relationship Id="rId4" Type="http://schemas.openxmlformats.org/officeDocument/2006/relationships/chartUserShapes" Target="../drawings/drawing3.xml" /></Relationships>
</file>

<file path=ppt/charts/_rels/chart15.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1.xlsx" TargetMode="External" /><Relationship Id="rId2" Type="http://schemas.microsoft.com/office/2011/relationships/chartColorStyle" Target="colors20.xml" /><Relationship Id="rId1" Type="http://schemas.microsoft.com/office/2011/relationships/chartStyle" Target="style20.xml" /><Relationship Id="rId4" Type="http://schemas.openxmlformats.org/officeDocument/2006/relationships/chartUserShapes" Target="../drawings/drawing4.xml" /></Relationships>
</file>

<file path=ppt/charts/_rels/chart16.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3.xlsx" TargetMode="External" /><Relationship Id="rId2" Type="http://schemas.microsoft.com/office/2011/relationships/chartColorStyle" Target="colors21.xml" /><Relationship Id="rId1" Type="http://schemas.microsoft.com/office/2011/relationships/chartStyle" Target="style21.xml" /></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binaire_Microsoft_Excel3.xlsb" /></Relationships>
</file>

<file path=ppt/charts/_rels/chart18.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3.xlsx" TargetMode="External" /><Relationship Id="rId2" Type="http://schemas.microsoft.com/office/2011/relationships/chartColorStyle" Target="colors22.xml" /><Relationship Id="rId1" Type="http://schemas.microsoft.com/office/2011/relationships/chartStyle" Target="style22.xml" /></Relationships>
</file>

<file path=ppt/charts/_rels/chart19.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3.xlsx" TargetMode="External" /><Relationship Id="rId2" Type="http://schemas.microsoft.com/office/2011/relationships/chartColorStyle" Target="colors23.xml" /><Relationship Id="rId1" Type="http://schemas.microsoft.com/office/2011/relationships/chartStyle" Target="style23.xml" /></Relationships>
</file>

<file path=ppt/charts/_rels/chart2.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1.xlsx" TargetMode="External"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chartUserShapes" Target="../drawings/drawing1.xml" /></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6.bin" /><Relationship Id="rId2" Type="http://schemas.microsoft.com/office/2011/relationships/chartColorStyle" Target="colors24.xml" /><Relationship Id="rId1" Type="http://schemas.microsoft.com/office/2011/relationships/chartStyle" Target="style24.xml" /></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7.bin" /><Relationship Id="rId2" Type="http://schemas.microsoft.com/office/2011/relationships/chartColorStyle" Target="colors25.xml" /><Relationship Id="rId1" Type="http://schemas.microsoft.com/office/2011/relationships/chartStyle" Target="style25.xml" /></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8.bin" /><Relationship Id="rId2" Type="http://schemas.microsoft.com/office/2011/relationships/chartColorStyle" Target="colors26.xml" /><Relationship Id="rId1" Type="http://schemas.microsoft.com/office/2011/relationships/chartStyle" Target="style26.xml" /><Relationship Id="rId4" Type="http://schemas.openxmlformats.org/officeDocument/2006/relationships/chartUserShapes" Target="../drawings/drawing5.xml" /></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9.bin" /><Relationship Id="rId2" Type="http://schemas.microsoft.com/office/2011/relationships/chartColorStyle" Target="colors27.xml" /><Relationship Id="rId1" Type="http://schemas.microsoft.com/office/2011/relationships/chartStyle" Target="style27.xml" /></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20.bin" /><Relationship Id="rId2" Type="http://schemas.microsoft.com/office/2011/relationships/chartColorStyle" Target="colors28.xml" /><Relationship Id="rId1" Type="http://schemas.microsoft.com/office/2011/relationships/chartStyle" Target="style28.xml" /></Relationships>
</file>

<file path=ppt/charts/_rels/chart25.xml.rels><?xml version="1.0" encoding="UTF-8" standalone="yes"?>
<Relationships xmlns="http://schemas.openxmlformats.org/package/2006/relationships"><Relationship Id="rId3" Type="http://schemas.openxmlformats.org/officeDocument/2006/relationships/oleObject" Target="https://clintonhealthaccessorg.sharepoint.com/sites/RMET/Shared%20Documents/General/RMET%202023%20report/RMET_Analyses%20consolid&#233;es_V0124.xlsx" TargetMode="External" /><Relationship Id="rId2" Type="http://schemas.microsoft.com/office/2011/relationships/chartColorStyle" Target="colors34.xml" /><Relationship Id="rId1" Type="http://schemas.microsoft.com/office/2011/relationships/chartStyle" Target="style34.xml" /></Relationships>
</file>

<file path=ppt/charts/_rels/chart26.xml.rels><?xml version="1.0" encoding="UTF-8" standalone="yes"?>
<Relationships xmlns="http://schemas.openxmlformats.org/package/2006/relationships"><Relationship Id="rId3" Type="http://schemas.openxmlformats.org/officeDocument/2006/relationships/oleObject" Target="https://clintonhealthaccessorg.sharepoint.com/sites/RMET/Shared%20Documents/General/RMET%202023%20report/RMET_Analyses%20consolid&#233;es_V0124.xlsx" TargetMode="External" /><Relationship Id="rId2" Type="http://schemas.microsoft.com/office/2011/relationships/chartColorStyle" Target="colors35.xml" /><Relationship Id="rId1" Type="http://schemas.microsoft.com/office/2011/relationships/chartStyle" Target="style35.xml" /></Relationships>
</file>

<file path=ppt/charts/_rels/chart27.xml.rels><?xml version="1.0" encoding="UTF-8" standalone="yes"?>
<Relationships xmlns="http://schemas.openxmlformats.org/package/2006/relationships"><Relationship Id="rId3" Type="http://schemas.openxmlformats.org/officeDocument/2006/relationships/oleObject" Target="https://clintonhealthaccessorg.sharepoint.com/sites/RMET/Shared%20Documents/General/RMET%202023%20report/RMET_Analyses%20consolid&#233;es_V0124.xlsx" TargetMode="External" /><Relationship Id="rId2" Type="http://schemas.microsoft.com/office/2011/relationships/chartColorStyle" Target="colors36.xml" /><Relationship Id="rId1" Type="http://schemas.microsoft.com/office/2011/relationships/chartStyle" Target="style36.xml" /></Relationships>
</file>

<file path=ppt/charts/_rels/chart28.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Deliverables\1.%20Rapport%20RMET%202023\RMET_Analyses%20consolid&#233;es_V0124F.xlsx" TargetMode="External" /><Relationship Id="rId2" Type="http://schemas.microsoft.com/office/2011/relationships/chartColorStyle" Target="colors37.xml" /><Relationship Id="rId1" Type="http://schemas.microsoft.com/office/2011/relationships/chartStyle" Target="style37.xml" /></Relationships>
</file>

<file path=ppt/charts/_rels/chart3.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3.xlsx" TargetMode="External" /><Relationship Id="rId2" Type="http://schemas.microsoft.com/office/2011/relationships/chartColorStyle" Target="colors2.xml" /><Relationship Id="rId1" Type="http://schemas.microsoft.com/office/2011/relationships/chartStyle" Target="style2.xml" /></Relationships>
</file>

<file path=ppt/charts/_rels/chart4.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3.xlsx" TargetMode="External" /><Relationship Id="rId2" Type="http://schemas.microsoft.com/office/2011/relationships/chartColorStyle" Target="colors3.xml" /><Relationship Id="rId1" Type="http://schemas.microsoft.com/office/2011/relationships/chartStyle" Target="style3.xml" /></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xlsx"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1.xlsx"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2.xlsx"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oleObject" Target="file:///C:\Users\btandamba\Box\Boukary\RMET_Eng%20presentation.xlsx" TargetMode="External" /><Relationship Id="rId2" Type="http://schemas.microsoft.com/office/2011/relationships/chartColorStyle" Target="colors9.xml" /><Relationship Id="rId1" Type="http://schemas.microsoft.com/office/2011/relationships/chartStyle" Target="style9.xml" /></Relationships>
</file>

<file path=ppt/charts/_rels/chart9.xml.rels><?xml version="1.0" encoding="UTF-8" standalone="yes"?>
<Relationships xmlns="http://schemas.openxmlformats.org/package/2006/relationships"><Relationship Id="rId3" Type="http://schemas.openxmlformats.org/officeDocument/2006/relationships/oleObject" Target="file:///C:\Users\btandamba\Box\Burkina%20Faso%20-%20All%20Staff\Programs\Health%20Financing%20_%20Burkina\6.%20Cartographie%20des%20ressources\PNDS\5%20Data%20analysis\1.%20Current%20round%20RMET%202023\0.%20Consolidated%20data%20analysis\RMET_Analyses%20consolid&#233;es_V2011_V23.xlsx" TargetMode="External" /><Relationship Id="rId2" Type="http://schemas.microsoft.com/office/2011/relationships/chartColorStyle" Target="colors10.xml" /><Relationship Id="rId1" Type="http://schemas.microsoft.com/office/2011/relationships/chartStyle" Target="style10.xml" /></Relationships>
</file>

<file path=ppt/charts/_rels/chartEx1.xml.rels><?xml version="1.0" encoding="UTF-8" standalone="yes"?>
<Relationships xmlns="http://schemas.openxmlformats.org/package/2006/relationships"><Relationship Id="rId2" Type="http://schemas.microsoft.com/office/2011/relationships/chartColorStyle" Target="colors4.xml" /><Relationship Id="rId1" Type="http://schemas.microsoft.com/office/2011/relationships/chartStyle" Target="style4.xml" /></Relationships>
</file>

<file path=ppt/charts/_rels/chartEx10.xml.rels><?xml version="1.0" encoding="UTF-8" standalone="yes"?>
<Relationships xmlns="http://schemas.openxmlformats.org/package/2006/relationships"><Relationship Id="rId2" Type="http://schemas.microsoft.com/office/2011/relationships/chartColorStyle" Target="colors32.xml" /><Relationship Id="rId1" Type="http://schemas.microsoft.com/office/2011/relationships/chartStyle" Target="style32.xml" /></Relationships>
</file>

<file path=ppt/charts/_rels/chartEx11.xml.rels><?xml version="1.0" encoding="UTF-8" standalone="yes"?>
<Relationships xmlns="http://schemas.openxmlformats.org/package/2006/relationships"><Relationship Id="rId2" Type="http://schemas.microsoft.com/office/2011/relationships/chartColorStyle" Target="colors33.xml" /><Relationship Id="rId1" Type="http://schemas.microsoft.com/office/2011/relationships/chartStyle" Target="style33.xml" /></Relationships>
</file>

<file path=ppt/charts/_rels/chartEx2.xml.rels><?xml version="1.0" encoding="UTF-8" standalone="yes"?>
<Relationships xmlns="http://schemas.openxmlformats.org/package/2006/relationships"><Relationship Id="rId2" Type="http://schemas.microsoft.com/office/2011/relationships/chartColorStyle" Target="colors8.xml" /><Relationship Id="rId1" Type="http://schemas.microsoft.com/office/2011/relationships/chartStyle" Target="style8.xml" /></Relationships>
</file>

<file path=ppt/charts/_rels/chartEx3.xml.rels><?xml version="1.0" encoding="UTF-8" standalone="yes"?>
<Relationships xmlns="http://schemas.openxmlformats.org/package/2006/relationships"><Relationship Id="rId2" Type="http://schemas.microsoft.com/office/2011/relationships/chartColorStyle" Target="colors13.xml" /><Relationship Id="rId1" Type="http://schemas.microsoft.com/office/2011/relationships/chartStyle" Target="style13.xml" /></Relationships>
</file>

<file path=ppt/charts/_rels/chartEx4.xml.rels><?xml version="1.0" encoding="UTF-8" standalone="yes"?>
<Relationships xmlns="http://schemas.openxmlformats.org/package/2006/relationships"><Relationship Id="rId2" Type="http://schemas.microsoft.com/office/2011/relationships/chartColorStyle" Target="colors14.xml" /><Relationship Id="rId1" Type="http://schemas.microsoft.com/office/2011/relationships/chartStyle" Target="style14.xml" /></Relationships>
</file>

<file path=ppt/charts/_rels/chartEx5.xml.rels><?xml version="1.0" encoding="UTF-8" standalone="yes"?>
<Relationships xmlns="http://schemas.openxmlformats.org/package/2006/relationships"><Relationship Id="rId2" Type="http://schemas.microsoft.com/office/2011/relationships/chartColorStyle" Target="colors16.xml" /><Relationship Id="rId1" Type="http://schemas.microsoft.com/office/2011/relationships/chartStyle" Target="style16.xml" /></Relationships>
</file>

<file path=ppt/charts/_rels/chartEx6.xml.rels><?xml version="1.0" encoding="UTF-8" standalone="yes"?>
<Relationships xmlns="http://schemas.openxmlformats.org/package/2006/relationships"><Relationship Id="rId2" Type="http://schemas.microsoft.com/office/2011/relationships/chartColorStyle" Target="colors17.xml" /><Relationship Id="rId1" Type="http://schemas.microsoft.com/office/2011/relationships/chartStyle" Target="style17.xml" /></Relationships>
</file>

<file path=ppt/charts/_rels/chartEx7.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29.xml" /><Relationship Id="rId1" Type="http://schemas.microsoft.com/office/2011/relationships/chartStyle" Target="style29.xml" /></Relationships>
</file>

<file path=ppt/charts/_rels/chartEx8.xml.rels><?xml version="1.0" encoding="UTF-8" standalone="yes"?>
<Relationships xmlns="http://schemas.openxmlformats.org/package/2006/relationships"><Relationship Id="rId2" Type="http://schemas.microsoft.com/office/2011/relationships/chartColorStyle" Target="colors30.xml" /><Relationship Id="rId1" Type="http://schemas.microsoft.com/office/2011/relationships/chartStyle" Target="style30.xml" /></Relationships>
</file>

<file path=ppt/charts/_rels/chartEx9.xml.rels><?xml version="1.0" encoding="UTF-8" standalone="yes"?>
<Relationships xmlns="http://schemas.openxmlformats.org/package/2006/relationships"><Relationship Id="rId2" Type="http://schemas.microsoft.com/office/2011/relationships/chartColorStyle" Target="colors31.xml" /><Relationship Id="rId1" Type="http://schemas.microsoft.com/office/2011/relationships/chartStyle" Target="style3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683511082780315"/>
          <c:y val="4.2826776194362294E-2"/>
          <c:w val="0.65316783974892745"/>
          <c:h val="0.87987626400056396"/>
        </c:manualLayout>
      </c:layout>
      <c:doughnutChart>
        <c:varyColors val="0"/>
        <c:ser>
          <c:idx val="0"/>
          <c:order val="0"/>
          <c:dPt>
            <c:idx val="0"/>
            <c:bubble3D val="0"/>
            <c:spPr>
              <a:solidFill>
                <a:schemeClr val="accent2"/>
              </a:solidFill>
              <a:ln>
                <a:noFill/>
              </a:ln>
            </c:spPr>
            <c:extLst>
              <c:ext xmlns:c16="http://schemas.microsoft.com/office/drawing/2014/chart" uri="{C3380CC4-5D6E-409C-BE32-E72D297353CC}">
                <c16:uniqueId val="{00000001-6667-4158-A7E9-6E97E8796D31}"/>
              </c:ext>
            </c:extLst>
          </c:dPt>
          <c:dPt>
            <c:idx val="1"/>
            <c:bubble3D val="0"/>
            <c:spPr>
              <a:solidFill>
                <a:schemeClr val="accent6">
                  <a:lumMod val="75000"/>
                </a:schemeClr>
              </a:solidFill>
              <a:ln>
                <a:noFill/>
              </a:ln>
            </c:spPr>
            <c:extLst>
              <c:ext xmlns:c16="http://schemas.microsoft.com/office/drawing/2014/chart" uri="{C3380CC4-5D6E-409C-BE32-E72D297353CC}">
                <c16:uniqueId val="{00000003-6667-4158-A7E9-6E97E8796D31}"/>
              </c:ext>
            </c:extLst>
          </c:dPt>
          <c:dPt>
            <c:idx val="2"/>
            <c:bubble3D val="0"/>
            <c:spPr>
              <a:solidFill>
                <a:schemeClr val="bg1">
                  <a:lumMod val="65000"/>
                </a:schemeClr>
              </a:solidFill>
              <a:ln>
                <a:noFill/>
              </a:ln>
            </c:spPr>
            <c:extLst>
              <c:ext xmlns:c16="http://schemas.microsoft.com/office/drawing/2014/chart" uri="{C3380CC4-5D6E-409C-BE32-E72D297353CC}">
                <c16:uniqueId val="{00000005-6667-4158-A7E9-6E97E8796D31}"/>
              </c:ext>
            </c:extLst>
          </c:dPt>
          <c:dPt>
            <c:idx val="3"/>
            <c:bubble3D val="0"/>
            <c:spPr>
              <a:solidFill>
                <a:schemeClr val="accent4"/>
              </a:solidFill>
              <a:ln>
                <a:noFill/>
              </a:ln>
            </c:spPr>
            <c:extLst>
              <c:ext xmlns:c16="http://schemas.microsoft.com/office/drawing/2014/chart" uri="{C3380CC4-5D6E-409C-BE32-E72D297353CC}">
                <c16:uniqueId val="{00000007-6667-4158-A7E9-6E97E8796D31}"/>
              </c:ext>
            </c:extLst>
          </c:dPt>
          <c:dLbls>
            <c:dLbl>
              <c:idx val="0"/>
              <c:tx>
                <c:rich>
                  <a:bodyPr/>
                  <a:lstStyle/>
                  <a:p>
                    <a:fld id="{F6ADEAEA-7D64-49CB-9849-CE8C9586EC3F}" type="CELLRANGE">
                      <a:rPr lang="en-US"/>
                      <a:pPr/>
                      <a:t>[PLAGECELL]</a:t>
                    </a:fld>
                    <a:endParaRPr lang="en-US" baseline="0"/>
                  </a:p>
                  <a:p>
                    <a:fld id="{74D35ECB-682D-4A9E-B632-CB3EE5FAAD00}"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6667-4158-A7E9-6E97E8796D31}"/>
                </c:ext>
              </c:extLst>
            </c:dLbl>
            <c:dLbl>
              <c:idx val="1"/>
              <c:tx>
                <c:rich>
                  <a:bodyPr/>
                  <a:lstStyle/>
                  <a:p>
                    <a:fld id="{243626B8-1B7D-4685-B259-A43AE8B7E52E}" type="CELLRANGE">
                      <a:rPr lang="en-US"/>
                      <a:pPr/>
                      <a:t>[PLAGECELL]</a:t>
                    </a:fld>
                    <a:endParaRPr lang="en-US" baseline="0"/>
                  </a:p>
                  <a:p>
                    <a:fld id="{D8DC961A-C6EC-4057-A0DA-C6EB1B600992}"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6667-4158-A7E9-6E97E8796D31}"/>
                </c:ext>
              </c:extLst>
            </c:dLbl>
            <c:dLbl>
              <c:idx val="2"/>
              <c:tx>
                <c:rich>
                  <a:bodyPr/>
                  <a:lstStyle/>
                  <a:p>
                    <a:fld id="{D0DA6D3A-01C9-4F39-9FD9-A575D2B38A00}" type="CELLRANGE">
                      <a:rPr lang="en-US"/>
                      <a:pPr/>
                      <a:t>[PLAGECELL]</a:t>
                    </a:fld>
                    <a:endParaRPr lang="en-US" baseline="0"/>
                  </a:p>
                  <a:p>
                    <a:fld id="{50CCFA32-0069-4BBC-8F61-C00900C2B161}"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6667-4158-A7E9-6E97E8796D31}"/>
                </c:ext>
              </c:extLst>
            </c:dLbl>
            <c:dLbl>
              <c:idx val="3"/>
              <c:tx>
                <c:rich>
                  <a:bodyPr/>
                  <a:lstStyle/>
                  <a:p>
                    <a:fld id="{EFB64D39-2B63-4493-99B9-A2B143AEE775}" type="CELLRANGE">
                      <a:rPr lang="en-US"/>
                      <a:pPr/>
                      <a:t>[PLAGECELL]</a:t>
                    </a:fld>
                    <a:endParaRPr lang="en-US" baseline="0"/>
                  </a:p>
                  <a:p>
                    <a:fld id="{AE72C13B-25D3-4D31-9AE3-9D131AB4D690}"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6667-4158-A7E9-6E97E8796D31}"/>
                </c:ext>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eparator>
</c:separator>
            <c:showLeaderLines val="1"/>
            <c:extLst>
              <c:ext xmlns:c15="http://schemas.microsoft.com/office/drawing/2012/chart" uri="{CE6537A1-D6FC-4f65-9D91-7224C49458BB}">
                <c15:showDataLabelsRange val="1"/>
              </c:ext>
            </c:extLst>
          </c:dLbls>
          <c:cat>
            <c:strRef>
              <c:f>Sheet1!$A$1:$A$4</c:f>
              <c:strCache>
                <c:ptCount val="4"/>
                <c:pt idx="0">
                  <c:v>Etat</c:v>
                </c:pt>
                <c:pt idx="1">
                  <c:v>PTF</c:v>
                </c:pt>
                <c:pt idx="2">
                  <c:v>Ménages</c:v>
                </c:pt>
                <c:pt idx="3">
                  <c:v>Secteur privé</c:v>
                </c:pt>
              </c:strCache>
            </c:strRef>
          </c:cat>
          <c:val>
            <c:numRef>
              <c:f>Sheet1!$B$1:$B$4</c:f>
              <c:numCache>
                <c:formatCode>0" Md"</c:formatCode>
                <c:ptCount val="4"/>
                <c:pt idx="0">
                  <c:v>895.43273323874303</c:v>
                </c:pt>
                <c:pt idx="1">
                  <c:v>698.11111626399372</c:v>
                </c:pt>
                <c:pt idx="2">
                  <c:v>525.09835288122053</c:v>
                </c:pt>
                <c:pt idx="3">
                  <c:v>83.190800390799865</c:v>
                </c:pt>
              </c:numCache>
            </c:numRef>
          </c:val>
          <c:extLst>
            <c:ext xmlns:c15="http://schemas.microsoft.com/office/drawing/2012/chart" uri="{02D57815-91ED-43cb-92C2-25804820EDAC}">
              <c15:datalabelsRange>
                <c15:f>Sheet1!$C$1:$C$4</c15:f>
                <c15:dlblRangeCache>
                  <c:ptCount val="4"/>
                  <c:pt idx="0">
                    <c:v>41%</c:v>
                  </c:pt>
                  <c:pt idx="1">
                    <c:v>32%</c:v>
                  </c:pt>
                  <c:pt idx="2">
                    <c:v>24%</c:v>
                  </c:pt>
                  <c:pt idx="3">
                    <c:v>4%</c:v>
                  </c:pt>
                </c15:dlblRangeCache>
              </c15:datalabelsRange>
            </c:ext>
            <c:ext xmlns:c16="http://schemas.microsoft.com/office/drawing/2014/chart" uri="{C3380CC4-5D6E-409C-BE32-E72D297353CC}">
              <c16:uniqueId val="{00000008-6667-4158-A7E9-6E97E8796D31}"/>
            </c:ext>
          </c:extLst>
        </c:ser>
        <c:dLbls>
          <c:showLegendKey val="0"/>
          <c:showVal val="1"/>
          <c:showCatName val="0"/>
          <c:showSerName val="0"/>
          <c:showPercent val="0"/>
          <c:showBubbleSize val="0"/>
          <c:showLeaderLines val="1"/>
        </c:dLbls>
        <c:firstSliceAng val="0"/>
        <c:holeSize val="50"/>
      </c:doughnutChart>
    </c:plotArea>
    <c:legend>
      <c:legendPos val="l"/>
      <c:layout>
        <c:manualLayout>
          <c:xMode val="edge"/>
          <c:yMode val="edge"/>
          <c:x val="1.408734002919518E-2"/>
          <c:y val="0.25898850344525987"/>
          <c:w val="0.20649766542086762"/>
          <c:h val="0.42464809555724531"/>
        </c:manualLayout>
      </c:layout>
      <c:overlay val="0"/>
      <c:txPr>
        <a:bodyPr/>
        <a:lstStyle/>
        <a:p>
          <a:pPr rtl="0">
            <a:defRPr b="1"/>
          </a:pPr>
          <a:endParaRPr lang="fr-FR"/>
        </a:p>
      </c:txPr>
    </c:legend>
    <c:plotVisOnly val="0"/>
    <c:dispBlanksAs val="gap"/>
    <c:showDLblsOverMax val="1"/>
  </c:chart>
  <c:spPr>
    <a:ln>
      <a:solidFill>
        <a:schemeClr val="bg1">
          <a:lumMod val="95000"/>
        </a:schemeClr>
      </a:solidFill>
    </a:ln>
  </c:spPr>
  <c:txPr>
    <a:bodyPr/>
    <a:lstStyle/>
    <a:p>
      <a:pPr>
        <a:defRPr sz="12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Analyses SRMNEA-N (calculs)'!$L$553:$L$565</c:f>
              <c:strCache>
                <c:ptCount val="13"/>
                <c:pt idx="0">
                  <c:v>Centre Nord</c:v>
                </c:pt>
                <c:pt idx="1">
                  <c:v>Boucle du Mouhoun</c:v>
                </c:pt>
                <c:pt idx="2">
                  <c:v>Centre Est</c:v>
                </c:pt>
                <c:pt idx="3">
                  <c:v>Sud Ouest </c:v>
                </c:pt>
                <c:pt idx="4">
                  <c:v>Nord</c:v>
                </c:pt>
                <c:pt idx="5">
                  <c:v>Centre Ouest </c:v>
                </c:pt>
                <c:pt idx="6">
                  <c:v>Sahel </c:v>
                </c:pt>
                <c:pt idx="7">
                  <c:v>Centre Sud</c:v>
                </c:pt>
                <c:pt idx="8">
                  <c:v>Est</c:v>
                </c:pt>
                <c:pt idx="9">
                  <c:v>Hauts Bassins</c:v>
                </c:pt>
                <c:pt idx="10">
                  <c:v>Centre</c:v>
                </c:pt>
                <c:pt idx="11">
                  <c:v>Cascades</c:v>
                </c:pt>
                <c:pt idx="12">
                  <c:v>Plateau Central </c:v>
                </c:pt>
              </c:strCache>
            </c:strRef>
          </c:cat>
          <c:val>
            <c:numRef>
              <c:f>'4. Analyses SRMNEA-N (calculs)'!$M$553:$M$565</c:f>
              <c:numCache>
                <c:formatCode>_(* #,##0_);_(* \(#,##0\);_(* "-"_);_(@_)</c:formatCode>
                <c:ptCount val="13"/>
                <c:pt idx="0">
                  <c:v>18156.266460577364</c:v>
                </c:pt>
                <c:pt idx="1">
                  <c:v>12798.763643975566</c:v>
                </c:pt>
                <c:pt idx="2">
                  <c:v>12131.268176528645</c:v>
                </c:pt>
                <c:pt idx="3">
                  <c:v>11673.492372767105</c:v>
                </c:pt>
                <c:pt idx="4">
                  <c:v>11590.455050879513</c:v>
                </c:pt>
                <c:pt idx="5">
                  <c:v>10628.149282445467</c:v>
                </c:pt>
                <c:pt idx="6">
                  <c:v>10560.323656567696</c:v>
                </c:pt>
                <c:pt idx="7">
                  <c:v>9942.9056651854444</c:v>
                </c:pt>
                <c:pt idx="8">
                  <c:v>9189.6577402652201</c:v>
                </c:pt>
                <c:pt idx="9">
                  <c:v>9127.8655871556475</c:v>
                </c:pt>
                <c:pt idx="10">
                  <c:v>8336.3057505749366</c:v>
                </c:pt>
                <c:pt idx="11">
                  <c:v>5505.5399122861518</c:v>
                </c:pt>
                <c:pt idx="12">
                  <c:v>4978.3411299748686</c:v>
                </c:pt>
              </c:numCache>
            </c:numRef>
          </c:val>
          <c:extLst>
            <c:ext xmlns:c16="http://schemas.microsoft.com/office/drawing/2014/chart" uri="{C3380CC4-5D6E-409C-BE32-E72D297353CC}">
              <c16:uniqueId val="{00000000-B094-4044-822C-C7BC899FC978}"/>
            </c:ext>
          </c:extLst>
        </c:ser>
        <c:dLbls>
          <c:dLblPos val="outEnd"/>
          <c:showLegendKey val="0"/>
          <c:showVal val="1"/>
          <c:showCatName val="0"/>
          <c:showSerName val="0"/>
          <c:showPercent val="0"/>
          <c:showBubbleSize val="0"/>
        </c:dLbls>
        <c:gapWidth val="55"/>
        <c:overlap val="-1"/>
        <c:axId val="1105999919"/>
        <c:axId val="1102987119"/>
      </c:barChart>
      <c:catAx>
        <c:axId val="110599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102987119"/>
        <c:crosses val="autoZero"/>
        <c:auto val="1"/>
        <c:lblAlgn val="ctr"/>
        <c:lblOffset val="100"/>
        <c:noMultiLvlLbl val="0"/>
      </c:catAx>
      <c:valAx>
        <c:axId val="1102987119"/>
        <c:scaling>
          <c:orientation val="minMax"/>
        </c:scaling>
        <c:delete val="1"/>
        <c:axPos val="l"/>
        <c:numFmt formatCode="_(* #,##0_);_(* \(#,##0\);_(* &quot;-&quot;_);_(@_)" sourceLinked="1"/>
        <c:majorTickMark val="none"/>
        <c:minorTickMark val="none"/>
        <c:tickLblPos val="nextTo"/>
        <c:crossAx val="110599991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sz="900">
          <a:latin typeface="Times New Roman" panose="02020603050405020304" pitchFamily="18" charset="0"/>
          <a:cs typeface="Times New Roman" panose="02020603050405020304" pitchFamily="18" charset="0"/>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Analyses SRMNEA-N (calculs)'!$R$509:$R$521</c:f>
              <c:strCache>
                <c:ptCount val="13"/>
                <c:pt idx="0">
                  <c:v>Centre-Nord</c:v>
                </c:pt>
                <c:pt idx="1">
                  <c:v>Est</c:v>
                </c:pt>
                <c:pt idx="2">
                  <c:v>Sahel</c:v>
                </c:pt>
                <c:pt idx="3">
                  <c:v>Boucle du Mouhoun</c:v>
                </c:pt>
                <c:pt idx="4">
                  <c:v>Centre-Est</c:v>
                </c:pt>
                <c:pt idx="5">
                  <c:v>Centre-Sud</c:v>
                </c:pt>
                <c:pt idx="6">
                  <c:v>Sud-Ouest</c:v>
                </c:pt>
                <c:pt idx="7">
                  <c:v>Centre-Ouest</c:v>
                </c:pt>
                <c:pt idx="8">
                  <c:v>Nord</c:v>
                </c:pt>
                <c:pt idx="9">
                  <c:v>Centre</c:v>
                </c:pt>
                <c:pt idx="10">
                  <c:v>Hauts-Bassins</c:v>
                </c:pt>
                <c:pt idx="11">
                  <c:v>Cascades</c:v>
                </c:pt>
                <c:pt idx="12">
                  <c:v>Plateau-Central</c:v>
                </c:pt>
              </c:strCache>
            </c:strRef>
          </c:cat>
          <c:val>
            <c:numRef>
              <c:f>'4. Analyses SRMNEA-N (calculs)'!$U$509:$U$521</c:f>
              <c:numCache>
                <c:formatCode>_(* #,##0_);_(* \(#,##0\);_(* "-"_);_(@_)</c:formatCode>
                <c:ptCount val="13"/>
                <c:pt idx="0">
                  <c:v>31163.456115187917</c:v>
                </c:pt>
                <c:pt idx="1">
                  <c:v>28334.347619435604</c:v>
                </c:pt>
                <c:pt idx="2">
                  <c:v>27202.783322610401</c:v>
                </c:pt>
                <c:pt idx="3">
                  <c:v>23146.100227688774</c:v>
                </c:pt>
                <c:pt idx="4">
                  <c:v>21019.144194055545</c:v>
                </c:pt>
                <c:pt idx="5">
                  <c:v>20180.092262149843</c:v>
                </c:pt>
                <c:pt idx="6">
                  <c:v>19300.457739924437</c:v>
                </c:pt>
                <c:pt idx="7">
                  <c:v>18973.185005372645</c:v>
                </c:pt>
                <c:pt idx="8">
                  <c:v>18956.344435027211</c:v>
                </c:pt>
                <c:pt idx="9">
                  <c:v>18524.304487909016</c:v>
                </c:pt>
                <c:pt idx="10">
                  <c:v>17248.733606405975</c:v>
                </c:pt>
                <c:pt idx="11">
                  <c:v>14052.794128817657</c:v>
                </c:pt>
                <c:pt idx="12">
                  <c:v>13698.718358386132</c:v>
                </c:pt>
              </c:numCache>
            </c:numRef>
          </c:val>
          <c:extLst>
            <c:ext xmlns:c16="http://schemas.microsoft.com/office/drawing/2014/chart" uri="{C3380CC4-5D6E-409C-BE32-E72D297353CC}">
              <c16:uniqueId val="{00000000-4FC3-4131-BD2E-BC81EA2C99F2}"/>
            </c:ext>
          </c:extLst>
        </c:ser>
        <c:dLbls>
          <c:showLegendKey val="0"/>
          <c:showVal val="0"/>
          <c:showCatName val="0"/>
          <c:showSerName val="0"/>
          <c:showPercent val="0"/>
          <c:showBubbleSize val="0"/>
        </c:dLbls>
        <c:gapWidth val="35"/>
        <c:overlap val="-27"/>
        <c:axId val="1007808431"/>
        <c:axId val="979060303"/>
      </c:barChart>
      <c:catAx>
        <c:axId val="100780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979060303"/>
        <c:crosses val="autoZero"/>
        <c:auto val="1"/>
        <c:lblAlgn val="ctr"/>
        <c:lblOffset val="100"/>
        <c:noMultiLvlLbl val="0"/>
      </c:catAx>
      <c:valAx>
        <c:axId val="979060303"/>
        <c:scaling>
          <c:orientation val="minMax"/>
        </c:scaling>
        <c:delete val="1"/>
        <c:axPos val="l"/>
        <c:numFmt formatCode="_(* #,##0_);_(* \(#,##0\);_(* &quot;-&quot;_);_(@_)" sourceLinked="1"/>
        <c:majorTickMark val="none"/>
        <c:minorTickMark val="none"/>
        <c:tickLblPos val="nextTo"/>
        <c:crossAx val="100780843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lineMarker"/>
        <c:varyColors val="0"/>
        <c:ser>
          <c:idx val="0"/>
          <c:order val="0"/>
          <c:tx>
            <c:strRef>
              <c:f>'[RMET_Analyses consolidées_V0124.xlsx]4. Analyses SRMNEA-N (calculs)'!$E$798</c:f>
              <c:strCache>
                <c:ptCount val="1"/>
                <c:pt idx="0">
                  <c:v>Dépenses 21-22 (en Md)</c:v>
                </c:pt>
              </c:strCache>
            </c:strRef>
          </c:tx>
          <c:spPr>
            <a:ln w="1905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1"/>
            <c:dispEq val="0"/>
            <c:trendlineLbl>
              <c:layout>
                <c:manualLayout>
                  <c:x val="-3.0209715367027819E-3"/>
                  <c:y val="-0.55860648569673643"/>
                </c:manualLayout>
              </c:layout>
              <c:numFmt formatCode="General" sourceLinked="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rendlineLbl>
          </c:trendline>
          <c:xVal>
            <c:numRef>
              <c:f>'[RMET_Analyses consolidées_V0124.xlsx]4. Analyses SRMNEA-N (calculs)'!$D$799:$D$811</c:f>
              <c:numCache>
                <c:formatCode>#,##0</c:formatCode>
                <c:ptCount val="13"/>
                <c:pt idx="0">
                  <c:v>76362</c:v>
                </c:pt>
                <c:pt idx="1">
                  <c:v>18119</c:v>
                </c:pt>
                <c:pt idx="2">
                  <c:v>84304</c:v>
                </c:pt>
                <c:pt idx="3">
                  <c:v>58787</c:v>
                </c:pt>
                <c:pt idx="4">
                  <c:v>74531</c:v>
                </c:pt>
                <c:pt idx="5">
                  <c:v>51337</c:v>
                </c:pt>
                <c:pt idx="6">
                  <c:v>15772</c:v>
                </c:pt>
                <c:pt idx="7">
                  <c:v>89681</c:v>
                </c:pt>
                <c:pt idx="8">
                  <c:v>32857</c:v>
                </c:pt>
                <c:pt idx="9">
                  <c:v>80347</c:v>
                </c:pt>
                <c:pt idx="10">
                  <c:v>31227</c:v>
                </c:pt>
                <c:pt idx="11">
                  <c:v>67017</c:v>
                </c:pt>
                <c:pt idx="12">
                  <c:v>18683</c:v>
                </c:pt>
              </c:numCache>
            </c:numRef>
          </c:xVal>
          <c:yVal>
            <c:numRef>
              <c:f>'[RMET_Analyses consolidées_V0124.xlsx]4. Analyses SRMNEA-N (calculs)'!$E$799:$E$811</c:f>
              <c:numCache>
                <c:formatCode>0" Md"</c:formatCode>
                <c:ptCount val="13"/>
                <c:pt idx="0">
                  <c:v>31.5286901963978</c:v>
                </c:pt>
                <c:pt idx="1">
                  <c:v>1.0261155691993318</c:v>
                </c:pt>
                <c:pt idx="2">
                  <c:v>5.3207054477370175</c:v>
                </c:pt>
                <c:pt idx="3">
                  <c:v>5.1280644305113388</c:v>
                </c:pt>
                <c:pt idx="4">
                  <c:v>5.1854057965691478</c:v>
                </c:pt>
                <c:pt idx="5">
                  <c:v>1.8122167720726128</c:v>
                </c:pt>
                <c:pt idx="6">
                  <c:v>1.2460913260846624</c:v>
                </c:pt>
                <c:pt idx="7">
                  <c:v>8.1153115419707529</c:v>
                </c:pt>
                <c:pt idx="8">
                  <c:v>2.5318948635007352</c:v>
                </c:pt>
                <c:pt idx="9">
                  <c:v>4.1828281743536033</c:v>
                </c:pt>
                <c:pt idx="10">
                  <c:v>0.83344510468708377</c:v>
                </c:pt>
                <c:pt idx="11">
                  <c:v>5.7014584391909597</c:v>
                </c:pt>
                <c:pt idx="12">
                  <c:v>1.406123570074636</c:v>
                </c:pt>
              </c:numCache>
            </c:numRef>
          </c:yVal>
          <c:smooth val="0"/>
          <c:extLst>
            <c:ext xmlns:c16="http://schemas.microsoft.com/office/drawing/2014/chart" uri="{C3380CC4-5D6E-409C-BE32-E72D297353CC}">
              <c16:uniqueId val="{00000001-2D81-4C7A-B705-46A3A541DF31}"/>
            </c:ext>
          </c:extLst>
        </c:ser>
        <c:dLbls>
          <c:showLegendKey val="0"/>
          <c:showVal val="0"/>
          <c:showCatName val="0"/>
          <c:showSerName val="0"/>
          <c:showPercent val="0"/>
          <c:showBubbleSize val="0"/>
        </c:dLbls>
        <c:axId val="1010246927"/>
        <c:axId val="945530560"/>
      </c:scatterChart>
      <c:valAx>
        <c:axId val="1010246927"/>
        <c:scaling>
          <c:orientation val="minMax"/>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945530560"/>
        <c:crosses val="autoZero"/>
        <c:crossBetween val="midCat"/>
      </c:valAx>
      <c:valAx>
        <c:axId val="945530560"/>
        <c:scaling>
          <c:orientation val="minMax"/>
        </c:scaling>
        <c:delete val="0"/>
        <c:axPos val="l"/>
        <c:numFmt formatCode="0&quot; Md&quot;"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0102469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95000"/>
        </a:schemeClr>
      </a:solidFill>
      <a:round/>
    </a:ln>
    <a:effectLst/>
  </c:spPr>
  <c:txPr>
    <a:bodyPr/>
    <a:lstStyle/>
    <a:p>
      <a:pPr>
        <a:defRPr sz="700" b="0">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lineMarker"/>
        <c:varyColors val="0"/>
        <c:ser>
          <c:idx val="0"/>
          <c:order val="0"/>
          <c:tx>
            <c:strRef>
              <c:f>'[RMET_Analyses consolidées_V0124.xlsx]4. Analyses SRMNEA-N (calculs)'!$E$813</c:f>
              <c:strCache>
                <c:ptCount val="1"/>
                <c:pt idx="0">
                  <c:v>Budget 2024 (Md)</c:v>
                </c:pt>
              </c:strCache>
            </c:strRef>
          </c:tx>
          <c:spPr>
            <a:ln w="1905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1"/>
            <c:dispEq val="0"/>
            <c:trendlineLbl>
              <c:layout>
                <c:manualLayout>
                  <c:x val="-8.3231011590020117E-4"/>
                  <c:y val="-0.13554249611245958"/>
                </c:manualLayout>
              </c:layout>
              <c:numFmt formatCode="General" sourceLinked="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rendlineLbl>
          </c:trendline>
          <c:xVal>
            <c:numRef>
              <c:f>'[RMET_Analyses consolidées_V0124.xlsx]4. Analyses SRMNEA-N (calculs)'!$D$814:$D$826</c:f>
              <c:numCache>
                <c:formatCode>#,##0</c:formatCode>
                <c:ptCount val="13"/>
                <c:pt idx="0">
                  <c:v>60836</c:v>
                </c:pt>
                <c:pt idx="1">
                  <c:v>60958</c:v>
                </c:pt>
                <c:pt idx="2">
                  <c:v>78581</c:v>
                </c:pt>
                <c:pt idx="3">
                  <c:v>32264</c:v>
                </c:pt>
                <c:pt idx="4">
                  <c:v>74844</c:v>
                </c:pt>
                <c:pt idx="5">
                  <c:v>67855</c:v>
                </c:pt>
                <c:pt idx="6">
                  <c:v>35813</c:v>
                </c:pt>
                <c:pt idx="7">
                  <c:v>12990</c:v>
                </c:pt>
                <c:pt idx="8" formatCode="General">
                  <c:v>66750</c:v>
                </c:pt>
                <c:pt idx="9">
                  <c:v>18120</c:v>
                </c:pt>
                <c:pt idx="10">
                  <c:v>37166</c:v>
                </c:pt>
                <c:pt idx="11">
                  <c:v>19066</c:v>
                </c:pt>
                <c:pt idx="12">
                  <c:v>10572</c:v>
                </c:pt>
              </c:numCache>
            </c:numRef>
          </c:xVal>
          <c:yVal>
            <c:numRef>
              <c:f>'[RMET_Analyses consolidées_V0124.xlsx]4. Analyses SRMNEA-N (calculs)'!$E$814:$E$826</c:f>
              <c:numCache>
                <c:formatCode>0.0" Md"</c:formatCode>
                <c:ptCount val="13"/>
                <c:pt idx="0">
                  <c:v>2.091923297550395</c:v>
                </c:pt>
                <c:pt idx="1">
                  <c:v>1.9820699297883477</c:v>
                </c:pt>
                <c:pt idx="2">
                  <c:v>1.9670426210219256</c:v>
                </c:pt>
                <c:pt idx="3">
                  <c:v>1.9540957185029779</c:v>
                </c:pt>
                <c:pt idx="4">
                  <c:v>1.9434007121525987</c:v>
                </c:pt>
                <c:pt idx="5">
                  <c:v>1.9396530339925417</c:v>
                </c:pt>
                <c:pt idx="6">
                  <c:v>0.62979048677678029</c:v>
                </c:pt>
                <c:pt idx="7">
                  <c:v>0.55409295957585447</c:v>
                </c:pt>
                <c:pt idx="8">
                  <c:v>0.52971520957858165</c:v>
                </c:pt>
                <c:pt idx="9">
                  <c:v>0.497996822486583</c:v>
                </c:pt>
                <c:pt idx="10">
                  <c:v>0.39741115675382094</c:v>
                </c:pt>
                <c:pt idx="11">
                  <c:v>0.35803723040910246</c:v>
                </c:pt>
                <c:pt idx="12">
                  <c:v>0.35734202792955905</c:v>
                </c:pt>
              </c:numCache>
            </c:numRef>
          </c:yVal>
          <c:smooth val="0"/>
          <c:extLst>
            <c:ext xmlns:c16="http://schemas.microsoft.com/office/drawing/2014/chart" uri="{C3380CC4-5D6E-409C-BE32-E72D297353CC}">
              <c16:uniqueId val="{00000001-D8C6-4EF3-8113-ECE4FEBDB34E}"/>
            </c:ext>
          </c:extLst>
        </c:ser>
        <c:dLbls>
          <c:showLegendKey val="0"/>
          <c:showVal val="0"/>
          <c:showCatName val="0"/>
          <c:showSerName val="0"/>
          <c:showPercent val="0"/>
          <c:showBubbleSize val="0"/>
        </c:dLbls>
        <c:axId val="924304047"/>
        <c:axId val="949361328"/>
      </c:scatterChart>
      <c:valAx>
        <c:axId val="924304047"/>
        <c:scaling>
          <c:orientation val="minMax"/>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949361328"/>
        <c:crosses val="autoZero"/>
        <c:crossBetween val="midCat"/>
      </c:valAx>
      <c:valAx>
        <c:axId val="949361328"/>
        <c:scaling>
          <c:orientation val="minMax"/>
        </c:scaling>
        <c:delete val="0"/>
        <c:axPos val="l"/>
        <c:numFmt formatCode="0.0&quot; Md&quot;"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9243040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95000"/>
        </a:schemeClr>
      </a:solidFill>
      <a:round/>
    </a:ln>
    <a:effectLst/>
  </c:spPr>
  <c:txPr>
    <a:bodyPr/>
    <a:lstStyle/>
    <a:p>
      <a:pPr>
        <a:defRPr sz="700">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86679329136586E-2"/>
          <c:y val="4.7210300429184553E-2"/>
          <c:w val="0.98836542766898694"/>
          <c:h val="0.7467353617834806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Analyses SRMNEA-N (calculs)'!$G$585:$G$597</c:f>
              <c:strCache>
                <c:ptCount val="13"/>
                <c:pt idx="0">
                  <c:v>Boucle du Mouhoun</c:v>
                </c:pt>
                <c:pt idx="1">
                  <c:v>Sahel</c:v>
                </c:pt>
                <c:pt idx="2">
                  <c:v>Centre Est</c:v>
                </c:pt>
                <c:pt idx="3">
                  <c:v>Sud Ouest</c:v>
                </c:pt>
                <c:pt idx="4">
                  <c:v>Centre Ouest</c:v>
                </c:pt>
                <c:pt idx="5">
                  <c:v>Centre Nord</c:v>
                </c:pt>
                <c:pt idx="6">
                  <c:v>Nord</c:v>
                </c:pt>
                <c:pt idx="7">
                  <c:v>Centre Sud</c:v>
                </c:pt>
                <c:pt idx="8">
                  <c:v>Est</c:v>
                </c:pt>
                <c:pt idx="9">
                  <c:v>Centre</c:v>
                </c:pt>
                <c:pt idx="10">
                  <c:v>Hauts Bassins</c:v>
                </c:pt>
                <c:pt idx="11">
                  <c:v>Cascades</c:v>
                </c:pt>
                <c:pt idx="12">
                  <c:v>Plateau Central</c:v>
                </c:pt>
              </c:strCache>
            </c:strRef>
          </c:cat>
          <c:val>
            <c:numRef>
              <c:f>'4. Analyses SRMNEA-N (calculs)'!$J$585:$J$597</c:f>
              <c:numCache>
                <c:formatCode>_-* #\ ##0_-;\-* #\ ##0_-;_-* "-"??_-;_-@_-</c:formatCode>
                <c:ptCount val="13"/>
                <c:pt idx="0">
                  <c:v>80530.827181628774</c:v>
                </c:pt>
                <c:pt idx="1">
                  <c:v>71683.662555954943</c:v>
                </c:pt>
                <c:pt idx="2">
                  <c:v>68579.633210569766</c:v>
                </c:pt>
                <c:pt idx="3">
                  <c:v>65211.541378152346</c:v>
                </c:pt>
                <c:pt idx="4">
                  <c:v>60200.544411425115</c:v>
                </c:pt>
                <c:pt idx="5">
                  <c:v>54766.728518565775</c:v>
                </c:pt>
                <c:pt idx="6">
                  <c:v>54252.812678293696</c:v>
                </c:pt>
                <c:pt idx="7">
                  <c:v>49185.237222838317</c:v>
                </c:pt>
                <c:pt idx="8">
                  <c:v>47817.9766285199</c:v>
                </c:pt>
                <c:pt idx="9">
                  <c:v>47163.536074412164</c:v>
                </c:pt>
                <c:pt idx="10">
                  <c:v>44962.462223667753</c:v>
                </c:pt>
                <c:pt idx="11">
                  <c:v>41492.058532015886</c:v>
                </c:pt>
                <c:pt idx="12">
                  <c:v>34348.011002729836</c:v>
                </c:pt>
              </c:numCache>
            </c:numRef>
          </c:val>
          <c:extLst>
            <c:ext xmlns:c16="http://schemas.microsoft.com/office/drawing/2014/chart" uri="{C3380CC4-5D6E-409C-BE32-E72D297353CC}">
              <c16:uniqueId val="{00000000-2DE2-4BA9-B7EF-AA860B2545F9}"/>
            </c:ext>
          </c:extLst>
        </c:ser>
        <c:dLbls>
          <c:showLegendKey val="0"/>
          <c:showVal val="0"/>
          <c:showCatName val="0"/>
          <c:showSerName val="0"/>
          <c:showPercent val="0"/>
          <c:showBubbleSize val="0"/>
        </c:dLbls>
        <c:gapWidth val="35"/>
        <c:overlap val="-27"/>
        <c:axId val="884038079"/>
        <c:axId val="1108877743"/>
      </c:barChart>
      <c:catAx>
        <c:axId val="88403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108877743"/>
        <c:crosses val="autoZero"/>
        <c:auto val="1"/>
        <c:lblAlgn val="ctr"/>
        <c:lblOffset val="100"/>
        <c:noMultiLvlLbl val="0"/>
      </c:catAx>
      <c:valAx>
        <c:axId val="1108877743"/>
        <c:scaling>
          <c:orientation val="minMax"/>
        </c:scaling>
        <c:delete val="1"/>
        <c:axPos val="l"/>
        <c:numFmt formatCode="_-* #\ ##0_-;\-* #\ ##0_-;_-* &quot;-&quot;??_-;_-@_-" sourceLinked="1"/>
        <c:majorTickMark val="none"/>
        <c:minorTickMark val="none"/>
        <c:tickLblPos val="nextTo"/>
        <c:crossAx val="88403807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sz="1000">
          <a:latin typeface="Times New Roman" panose="02020603050405020304" pitchFamily="18" charset="0"/>
          <a:cs typeface="Times New Roman" panose="02020603050405020304" pitchFamily="18" charset="0"/>
        </a:defRPr>
      </a:pPr>
      <a:endParaRPr lang="fr-F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23096473794502"/>
          <c:y val="2.5589227217427433E-2"/>
          <c:w val="0.61510291192052846"/>
          <c:h val="0.95807306317028895"/>
        </c:manualLayout>
      </c:layout>
      <c:barChart>
        <c:barDir val="bar"/>
        <c:grouping val="clustered"/>
        <c:varyColors val="0"/>
        <c:ser>
          <c:idx val="0"/>
          <c:order val="0"/>
          <c:tx>
            <c:strRef>
              <c:f>'1.0 Tableau prep. RESSOURCES'!$G$45</c:f>
              <c:strCache>
                <c:ptCount val="1"/>
                <c:pt idx="0">
                  <c:v>%</c:v>
                </c:pt>
              </c:strCache>
            </c:strRef>
          </c:tx>
          <c:spPr>
            <a:solidFill>
              <a:srgbClr val="0070C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2D01-4329-BCF7-A07CA652E1D6}"/>
              </c:ext>
            </c:extLst>
          </c:dPt>
          <c:dLbls>
            <c:dLbl>
              <c:idx val="0"/>
              <c:tx>
                <c:rich>
                  <a:bodyPr/>
                  <a:lstStyle/>
                  <a:p>
                    <a:fld id="{9AD56129-6D0F-4F43-9770-1AE68F377DB6}" type="CELLRANGE">
                      <a:rPr lang="en-US" baseline="0"/>
                      <a:pPr/>
                      <a:t>[PLAGECELL]</a:t>
                    </a:fld>
                    <a:r>
                      <a:rPr lang="en-US" baseline="0"/>
                      <a:t>; </a:t>
                    </a:r>
                    <a:fld id="{939A18B9-ECCF-A948-B0FD-A3F5D5CEA2F4}" type="VALUE">
                      <a:rPr lang="en-US" baseline="0"/>
                      <a:pPr/>
                      <a:t>[VALEUR]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D01-4329-BCF7-A07CA652E1D6}"/>
                </c:ext>
              </c:extLst>
            </c:dLbl>
            <c:dLbl>
              <c:idx val="1"/>
              <c:tx>
                <c:rich>
                  <a:bodyPr/>
                  <a:lstStyle/>
                  <a:p>
                    <a:fld id="{F1470A5C-93A3-8D48-BF93-53FA6974E2E1}" type="CELLRANGE">
                      <a:rPr lang="fr-FR"/>
                      <a:pPr/>
                      <a:t>[PLAGECELL]</a:t>
                    </a:fld>
                    <a:r>
                      <a:rPr lang="fr-FR" baseline="0"/>
                      <a:t>; </a:t>
                    </a:r>
                    <a:fld id="{5977C0C6-0C9A-684D-A280-BC0F6D45E69D}"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01-4329-BCF7-A07CA652E1D6}"/>
                </c:ext>
              </c:extLst>
            </c:dLbl>
            <c:dLbl>
              <c:idx val="2"/>
              <c:tx>
                <c:rich>
                  <a:bodyPr/>
                  <a:lstStyle/>
                  <a:p>
                    <a:fld id="{5C5608EE-5BE3-9A42-9F87-133EB7D6F7C5}" type="CELLRANGE">
                      <a:rPr lang="fr-FR"/>
                      <a:pPr/>
                      <a:t>[PLAGECELL]</a:t>
                    </a:fld>
                    <a:r>
                      <a:rPr lang="fr-FR" baseline="0"/>
                      <a:t>; </a:t>
                    </a:r>
                    <a:fld id="{511491D8-4BBD-4C40-98B9-733169B93012}"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01-4329-BCF7-A07CA652E1D6}"/>
                </c:ext>
              </c:extLst>
            </c:dLbl>
            <c:dLbl>
              <c:idx val="3"/>
              <c:tx>
                <c:rich>
                  <a:bodyPr/>
                  <a:lstStyle/>
                  <a:p>
                    <a:fld id="{10B938FA-BEB3-2544-A2D1-4DB92642122E}" type="CELLRANGE">
                      <a:rPr lang="fr-FR"/>
                      <a:pPr/>
                      <a:t>[PLAGECELL]</a:t>
                    </a:fld>
                    <a:r>
                      <a:rPr lang="fr-FR" baseline="0"/>
                      <a:t>; </a:t>
                    </a:r>
                    <a:fld id="{1B72BC59-3D9E-344C-B59E-38D07EC780CC}"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01-4329-BCF7-A07CA652E1D6}"/>
                </c:ext>
              </c:extLst>
            </c:dLbl>
            <c:dLbl>
              <c:idx val="4"/>
              <c:tx>
                <c:rich>
                  <a:bodyPr/>
                  <a:lstStyle/>
                  <a:p>
                    <a:fld id="{CD70C364-2AB8-4949-BCC5-92E770C46630}" type="CELLRANGE">
                      <a:rPr lang="fr-FR"/>
                      <a:pPr/>
                      <a:t>[PLAGECELL]</a:t>
                    </a:fld>
                    <a:r>
                      <a:rPr lang="fr-FR" baseline="0"/>
                      <a:t>; </a:t>
                    </a:r>
                    <a:fld id="{94141B2D-71C5-514F-97A2-D8990E018BBB}"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01-4329-BCF7-A07CA652E1D6}"/>
                </c:ext>
              </c:extLst>
            </c:dLbl>
            <c:dLbl>
              <c:idx val="5"/>
              <c:tx>
                <c:rich>
                  <a:bodyPr/>
                  <a:lstStyle/>
                  <a:p>
                    <a:fld id="{0501FB55-7BC9-CB49-9C7E-A8D4C86557FE}" type="CELLRANGE">
                      <a:rPr lang="fr-FR"/>
                      <a:pPr/>
                      <a:t>[PLAGECELL]</a:t>
                    </a:fld>
                    <a:r>
                      <a:rPr lang="fr-FR" baseline="0"/>
                      <a:t>; </a:t>
                    </a:r>
                    <a:fld id="{944E232B-43CC-4A49-BC26-1BF2FB9BCF9B}"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01-4329-BCF7-A07CA652E1D6}"/>
                </c:ext>
              </c:extLst>
            </c:dLbl>
            <c:dLbl>
              <c:idx val="6"/>
              <c:tx>
                <c:rich>
                  <a:bodyPr/>
                  <a:lstStyle/>
                  <a:p>
                    <a:fld id="{23D0963A-E987-8A48-BF6A-A67452A18111}" type="CELLRANGE">
                      <a:rPr lang="fr-FR"/>
                      <a:pPr/>
                      <a:t>[PLAGECELL]</a:t>
                    </a:fld>
                    <a:r>
                      <a:rPr lang="fr-FR" baseline="0"/>
                      <a:t>; </a:t>
                    </a:r>
                    <a:fld id="{34A33F47-BD7E-424C-89FD-A3010ACEDDAB}"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01-4329-BCF7-A07CA652E1D6}"/>
                </c:ext>
              </c:extLst>
            </c:dLbl>
            <c:dLbl>
              <c:idx val="7"/>
              <c:tx>
                <c:rich>
                  <a:bodyPr/>
                  <a:lstStyle/>
                  <a:p>
                    <a:fld id="{BD51CA1F-ED39-C349-B064-0A067F0D86B1}" type="CELLRANGE">
                      <a:rPr lang="fr-FR"/>
                      <a:pPr/>
                      <a:t>[PLAGECELL]</a:t>
                    </a:fld>
                    <a:r>
                      <a:rPr lang="fr-FR" baseline="0"/>
                      <a:t>; </a:t>
                    </a:r>
                    <a:fld id="{0CA1078B-18A7-6F4C-AC10-A600902E9E0D}"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01-4329-BCF7-A07CA652E1D6}"/>
                </c:ext>
              </c:extLst>
            </c:dLbl>
            <c:dLbl>
              <c:idx val="8"/>
              <c:tx>
                <c:rich>
                  <a:bodyPr/>
                  <a:lstStyle/>
                  <a:p>
                    <a:fld id="{EBC72A1F-C829-5748-88B3-7980C66C1AE6}" type="CELLRANGE">
                      <a:rPr lang="fr-FR"/>
                      <a:pPr/>
                      <a:t>[PLAGECELL]</a:t>
                    </a:fld>
                    <a:r>
                      <a:rPr lang="fr-FR" baseline="0"/>
                      <a:t>; </a:t>
                    </a:r>
                    <a:fld id="{BA38A6C0-67EF-9943-8A61-F5FD5725249B}"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01-4329-BCF7-A07CA652E1D6}"/>
                </c:ext>
              </c:extLst>
            </c:dLbl>
            <c:dLbl>
              <c:idx val="9"/>
              <c:tx>
                <c:rich>
                  <a:bodyPr/>
                  <a:lstStyle/>
                  <a:p>
                    <a:fld id="{25EE66D0-264F-E14F-A03A-E57B27B055DC}" type="CELLRANGE">
                      <a:rPr lang="fr-FR"/>
                      <a:pPr/>
                      <a:t>[PLAGECELL]</a:t>
                    </a:fld>
                    <a:r>
                      <a:rPr lang="fr-FR" baseline="0"/>
                      <a:t>; </a:t>
                    </a:r>
                    <a:fld id="{4458EF5F-0C5D-2B42-A4E8-058A0F096D97}"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01-4329-BCF7-A07CA652E1D6}"/>
                </c:ext>
              </c:extLst>
            </c:dLbl>
            <c:dLbl>
              <c:idx val="10"/>
              <c:tx>
                <c:rich>
                  <a:bodyPr/>
                  <a:lstStyle/>
                  <a:p>
                    <a:fld id="{8FFEF6C7-23AB-F44C-AA9F-AE4534FDD171}" type="CELLRANGE">
                      <a:rPr lang="fr-FR"/>
                      <a:pPr/>
                      <a:t>[PLAGECELL]</a:t>
                    </a:fld>
                    <a:r>
                      <a:rPr lang="fr-FR" baseline="0"/>
                      <a:t>; </a:t>
                    </a:r>
                    <a:fld id="{99607A48-7299-D44C-804F-501F583FF66A}"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D01-4329-BCF7-A07CA652E1D6}"/>
                </c:ext>
              </c:extLst>
            </c:dLbl>
            <c:dLbl>
              <c:idx val="11"/>
              <c:tx>
                <c:rich>
                  <a:bodyPr/>
                  <a:lstStyle/>
                  <a:p>
                    <a:fld id="{7609E117-7919-8E46-9D43-5740334F49F6}" type="CELLRANGE">
                      <a:rPr lang="fr-FR"/>
                      <a:pPr/>
                      <a:t>[PLAGECELL]</a:t>
                    </a:fld>
                    <a:r>
                      <a:rPr lang="fr-FR" baseline="0"/>
                      <a:t>; </a:t>
                    </a:r>
                    <a:fld id="{84C72ED1-E197-FE4A-9EFC-29388FC0C4C2}"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01-4329-BCF7-A07CA652E1D6}"/>
                </c:ext>
              </c:extLst>
            </c:dLbl>
            <c:dLbl>
              <c:idx val="12"/>
              <c:tx>
                <c:rich>
                  <a:bodyPr/>
                  <a:lstStyle/>
                  <a:p>
                    <a:fld id="{9CCDB26D-CEDA-3B40-B11B-11CECA5A3B67}" type="CELLRANGE">
                      <a:rPr lang="fr-FR"/>
                      <a:pPr/>
                      <a:t>[PLAGECELL]</a:t>
                    </a:fld>
                    <a:r>
                      <a:rPr lang="fr-FR" baseline="0"/>
                      <a:t>; </a:t>
                    </a:r>
                    <a:fld id="{9EC4E7E3-22BB-6049-9E77-F263B3212972}"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D01-4329-BCF7-A07CA652E1D6}"/>
                </c:ext>
              </c:extLst>
            </c:dLbl>
            <c:dLbl>
              <c:idx val="13"/>
              <c:tx>
                <c:rich>
                  <a:bodyPr/>
                  <a:lstStyle/>
                  <a:p>
                    <a:fld id="{08C248A0-EB68-8640-9D8D-8C4E0A82AAF9}" type="CELLRANGE">
                      <a:rPr lang="fr-FR"/>
                      <a:pPr/>
                      <a:t>[PLAGECELL]</a:t>
                    </a:fld>
                    <a:r>
                      <a:rPr lang="fr-FR" baseline="0"/>
                      <a:t>; </a:t>
                    </a:r>
                    <a:fld id="{FA109738-E924-3448-A973-10B60E6BA6F5}"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D01-4329-BCF7-A07CA652E1D6}"/>
                </c:ext>
              </c:extLst>
            </c:dLbl>
            <c:dLbl>
              <c:idx val="14"/>
              <c:tx>
                <c:rich>
                  <a:bodyPr/>
                  <a:lstStyle/>
                  <a:p>
                    <a:fld id="{1BD79F6E-F316-C245-A19B-2BBBB7BB85B4}" type="CELLRANGE">
                      <a:rPr lang="fr-FR"/>
                      <a:pPr/>
                      <a:t>[PLAGECELL]</a:t>
                    </a:fld>
                    <a:r>
                      <a:rPr lang="fr-FR" baseline="0"/>
                      <a:t>; </a:t>
                    </a:r>
                    <a:fld id="{BBF700ED-78A0-7543-B310-6F0FB4731E67}"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01-4329-BCF7-A07CA652E1D6}"/>
                </c:ext>
              </c:extLst>
            </c:dLbl>
            <c:dLbl>
              <c:idx val="15"/>
              <c:tx>
                <c:rich>
                  <a:bodyPr/>
                  <a:lstStyle/>
                  <a:p>
                    <a:fld id="{60B2C33C-232C-C743-B692-EEAC457F2A2E}" type="CELLRANGE">
                      <a:rPr lang="fr-FR"/>
                      <a:pPr/>
                      <a:t>[PLAGECELL]</a:t>
                    </a:fld>
                    <a:r>
                      <a:rPr lang="fr-FR" baseline="0"/>
                      <a:t>; </a:t>
                    </a:r>
                    <a:fld id="{0348764E-9A75-DB44-A1FF-FD50754ACA9A}"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D01-4329-BCF7-A07CA652E1D6}"/>
                </c:ext>
              </c:extLst>
            </c:dLbl>
            <c:dLbl>
              <c:idx val="16"/>
              <c:tx>
                <c:rich>
                  <a:bodyPr/>
                  <a:lstStyle/>
                  <a:p>
                    <a:fld id="{F2B7F0C4-FEA8-8F4D-884E-BA2D0DE25B40}" type="CELLRANGE">
                      <a:rPr lang="fr-FR"/>
                      <a:pPr/>
                      <a:t>[PLAGECELL]</a:t>
                    </a:fld>
                    <a:r>
                      <a:rPr lang="fr-FR" baseline="0"/>
                      <a:t>; </a:t>
                    </a:r>
                    <a:fld id="{138B7CE1-7827-1547-8FF9-9A1AE8BFACB8}"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01-4329-BCF7-A07CA652E1D6}"/>
                </c:ext>
              </c:extLst>
            </c:dLbl>
            <c:dLbl>
              <c:idx val="17"/>
              <c:tx>
                <c:rich>
                  <a:bodyPr/>
                  <a:lstStyle/>
                  <a:p>
                    <a:fld id="{1916F255-EDFC-E345-8011-DA1324A07F48}" type="CELLRANGE">
                      <a:rPr lang="fr-FR"/>
                      <a:pPr/>
                      <a:t>[PLAGECELL]</a:t>
                    </a:fld>
                    <a:r>
                      <a:rPr lang="fr-FR" baseline="0"/>
                      <a:t>; </a:t>
                    </a:r>
                    <a:fld id="{AA3A7DB2-5051-6844-A17E-9243ED0DA41F}"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D01-4329-BCF7-A07CA652E1D6}"/>
                </c:ext>
              </c:extLst>
            </c:dLbl>
            <c:dLbl>
              <c:idx val="18"/>
              <c:tx>
                <c:rich>
                  <a:bodyPr/>
                  <a:lstStyle/>
                  <a:p>
                    <a:fld id="{4C560C55-C86D-CA42-BC24-AE8F2CD88CBE}" type="CELLRANGE">
                      <a:rPr lang="fr-FR"/>
                      <a:pPr/>
                      <a:t>[PLAGECELL]</a:t>
                    </a:fld>
                    <a:r>
                      <a:rPr lang="fr-FR" baseline="0"/>
                      <a:t>; </a:t>
                    </a:r>
                    <a:fld id="{6349CC65-D40B-F34A-9E98-562FE40FBEB1}"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01-4329-BCF7-A07CA652E1D6}"/>
                </c:ext>
              </c:extLst>
            </c:dLbl>
            <c:dLbl>
              <c:idx val="19"/>
              <c:tx>
                <c:rich>
                  <a:bodyPr/>
                  <a:lstStyle/>
                  <a:p>
                    <a:fld id="{9C18A16C-6BE7-D143-BD9B-CBEF0A72497B}" type="CELLRANGE">
                      <a:rPr lang="fr-FR"/>
                      <a:pPr/>
                      <a:t>[PLAGECELL]</a:t>
                    </a:fld>
                    <a:r>
                      <a:rPr lang="fr-FR" baseline="0"/>
                      <a:t>; </a:t>
                    </a:r>
                    <a:fld id="{4CAB0B00-B8A4-0E46-9808-9FCE870944C2}"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D01-4329-BCF7-A07CA652E1D6}"/>
                </c:ext>
              </c:extLst>
            </c:dLbl>
            <c:dLbl>
              <c:idx val="20"/>
              <c:tx>
                <c:rich>
                  <a:bodyPr/>
                  <a:lstStyle/>
                  <a:p>
                    <a:fld id="{83C93889-41A2-B343-9919-3982A8A693CD}" type="CELLRANGE">
                      <a:rPr lang="fr-FR"/>
                      <a:pPr/>
                      <a:t>[PLAGECELL]</a:t>
                    </a:fld>
                    <a:r>
                      <a:rPr lang="fr-FR" baseline="0"/>
                      <a:t>; </a:t>
                    </a:r>
                    <a:fld id="{4E37D482-AD06-AE4E-8CB4-33B609081A1D}"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01-4329-BCF7-A07CA652E1D6}"/>
                </c:ext>
              </c:extLst>
            </c:dLbl>
            <c:dLbl>
              <c:idx val="21"/>
              <c:tx>
                <c:rich>
                  <a:bodyPr/>
                  <a:lstStyle/>
                  <a:p>
                    <a:fld id="{026167FD-603D-574C-9B56-008E251234F9}" type="CELLRANGE">
                      <a:rPr lang="fr-FR"/>
                      <a:pPr/>
                      <a:t>[PLAGECELL]</a:t>
                    </a:fld>
                    <a:r>
                      <a:rPr lang="fr-FR" baseline="0"/>
                      <a:t>; </a:t>
                    </a:r>
                    <a:fld id="{D54EE98E-5A39-E94E-BDDD-C85ADB8FF5AC}"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01-4329-BCF7-A07CA652E1D6}"/>
                </c:ext>
              </c:extLst>
            </c:dLbl>
            <c:dLbl>
              <c:idx val="22"/>
              <c:tx>
                <c:rich>
                  <a:bodyPr/>
                  <a:lstStyle/>
                  <a:p>
                    <a:fld id="{305063BE-B66E-C44B-B06C-195798D8BC5A}" type="CELLRANGE">
                      <a:rPr lang="fr-FR"/>
                      <a:pPr/>
                      <a:t>[PLAGECELL]</a:t>
                    </a:fld>
                    <a:r>
                      <a:rPr lang="fr-FR" baseline="0"/>
                      <a:t>; </a:t>
                    </a:r>
                    <a:fld id="{71173313-A8CF-A84F-AF2F-D49354AB1184}"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01-4329-BCF7-A07CA652E1D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'1.0 Tableau prep. RESSOURCES'!$E$46:$E$68</c:f>
              <c:strCache>
                <c:ptCount val="23"/>
                <c:pt idx="0">
                  <c:v>Suède</c:v>
                </c:pt>
                <c:pt idx="1">
                  <c:v>BADEA</c:v>
                </c:pt>
                <c:pt idx="2">
                  <c:v>Autres*</c:v>
                </c:pt>
                <c:pt idx="3">
                  <c:v>Japon</c:v>
                </c:pt>
                <c:pt idx="4">
                  <c:v>Italie</c:v>
                </c:pt>
                <c:pt idx="5">
                  <c:v>BAD</c:v>
                </c:pt>
                <c:pt idx="6">
                  <c:v>France</c:v>
                </c:pt>
                <c:pt idx="7">
                  <c:v>UNFPA</c:v>
                </c:pt>
                <c:pt idx="8">
                  <c:v>Autriche</c:v>
                </c:pt>
                <c:pt idx="9">
                  <c:v>Canada</c:v>
                </c:pt>
                <c:pt idx="10">
                  <c:v>Pays-Bas</c:v>
                </c:pt>
                <c:pt idx="11">
                  <c:v>Famille Royale E.A.U</c:v>
                </c:pt>
                <c:pt idx="12">
                  <c:v>BID</c:v>
                </c:pt>
                <c:pt idx="13">
                  <c:v>L.A.D</c:v>
                </c:pt>
                <c:pt idx="14">
                  <c:v>PAM</c:v>
                </c:pt>
                <c:pt idx="15">
                  <c:v>UE</c:v>
                </c:pt>
                <c:pt idx="16">
                  <c:v>BMGF</c:v>
                </c:pt>
                <c:pt idx="17">
                  <c:v>Chine</c:v>
                </c:pt>
                <c:pt idx="18">
                  <c:v>Gavi</c:v>
                </c:pt>
                <c:pt idx="19">
                  <c:v>UNICEF</c:v>
                </c:pt>
                <c:pt idx="20">
                  <c:v>USAID</c:v>
                </c:pt>
                <c:pt idx="21">
                  <c:v>Banque mondiale</c:v>
                </c:pt>
                <c:pt idx="22">
                  <c:v>Fonds mondial</c:v>
                </c:pt>
              </c:strCache>
            </c:strRef>
          </c:cat>
          <c:val>
            <c:numRef>
              <c:f>'1.0 Tableau prep. RESSOURCES'!$G$46:$G$68</c:f>
              <c:numCache>
                <c:formatCode>0.00%</c:formatCode>
                <c:ptCount val="23"/>
                <c:pt idx="0">
                  <c:v>6.0558814350720781E-3</c:v>
                </c:pt>
                <c:pt idx="1">
                  <c:v>6.2689987998208732E-3</c:v>
                </c:pt>
                <c:pt idx="2">
                  <c:v>6.4546241408031434E-3</c:v>
                </c:pt>
                <c:pt idx="3">
                  <c:v>7.2467552072148639E-3</c:v>
                </c:pt>
                <c:pt idx="4">
                  <c:v>8.7366100236891328E-3</c:v>
                </c:pt>
                <c:pt idx="5">
                  <c:v>8.8015720577313619E-3</c:v>
                </c:pt>
                <c:pt idx="6">
                  <c:v>9.1427661747578055E-3</c:v>
                </c:pt>
                <c:pt idx="7">
                  <c:v>1.0679739165300231E-2</c:v>
                </c:pt>
                <c:pt idx="8">
                  <c:v>1.1121666296769712E-2</c:v>
                </c:pt>
                <c:pt idx="9">
                  <c:v>1.2277171944529389E-2</c:v>
                </c:pt>
                <c:pt idx="10">
                  <c:v>1.7602967036918767E-2</c:v>
                </c:pt>
                <c:pt idx="11">
                  <c:v>1.7758757468794496E-2</c:v>
                </c:pt>
                <c:pt idx="12">
                  <c:v>1.9129243651739514E-2</c:v>
                </c:pt>
                <c:pt idx="13">
                  <c:v>2.3287687214986832E-2</c:v>
                </c:pt>
                <c:pt idx="14">
                  <c:v>2.350235398743844E-2</c:v>
                </c:pt>
                <c:pt idx="15">
                  <c:v>2.9548538130945084E-2</c:v>
                </c:pt>
                <c:pt idx="16">
                  <c:v>2.9755218231858952E-2</c:v>
                </c:pt>
                <c:pt idx="17">
                  <c:v>6.6653816800719801E-2</c:v>
                </c:pt>
                <c:pt idx="18">
                  <c:v>9.0769986285457793E-2</c:v>
                </c:pt>
                <c:pt idx="19">
                  <c:v>0.1146140205615252</c:v>
                </c:pt>
                <c:pt idx="20">
                  <c:v>0.12604499158365595</c:v>
                </c:pt>
                <c:pt idx="21">
                  <c:v>0.13502277479043501</c:v>
                </c:pt>
                <c:pt idx="22">
                  <c:v>0.21952385900983579</c:v>
                </c:pt>
              </c:numCache>
            </c:numRef>
          </c:val>
          <c:extLst>
            <c:ext xmlns:c15="http://schemas.microsoft.com/office/drawing/2012/chart" uri="{02D57815-91ED-43cb-92C2-25804820EDAC}">
              <c15:datalabelsRange>
                <c15:f>'1.0 Tableau prep. RESSOURCES'!$F$46:$F$68</c15:f>
                <c15:dlblRangeCache>
                  <c:ptCount val="23"/>
                  <c:pt idx="0">
                    <c:v>4,2 Md</c:v>
                  </c:pt>
                  <c:pt idx="1">
                    <c:v>4,4 Md</c:v>
                  </c:pt>
                  <c:pt idx="2">
                    <c:v>4,5 Md</c:v>
                  </c:pt>
                  <c:pt idx="3">
                    <c:v>5,1 Md</c:v>
                  </c:pt>
                  <c:pt idx="4">
                    <c:v>6,1 Md</c:v>
                  </c:pt>
                  <c:pt idx="5">
                    <c:v>6,1 Md</c:v>
                  </c:pt>
                  <c:pt idx="6">
                    <c:v>6,4 Md</c:v>
                  </c:pt>
                  <c:pt idx="7">
                    <c:v>7,5 Md</c:v>
                  </c:pt>
                  <c:pt idx="8">
                    <c:v>7,8 Md</c:v>
                  </c:pt>
                  <c:pt idx="9">
                    <c:v>8,6 Md</c:v>
                  </c:pt>
                  <c:pt idx="10">
                    <c:v>12,3 Md</c:v>
                  </c:pt>
                  <c:pt idx="11">
                    <c:v>12,4 Md</c:v>
                  </c:pt>
                  <c:pt idx="12">
                    <c:v>13,4 Md</c:v>
                  </c:pt>
                  <c:pt idx="13">
                    <c:v>16,3 Md</c:v>
                  </c:pt>
                  <c:pt idx="14">
                    <c:v>16,4 Md</c:v>
                  </c:pt>
                  <c:pt idx="15">
                    <c:v>20,6 Md</c:v>
                  </c:pt>
                  <c:pt idx="16">
                    <c:v>20,8 Md</c:v>
                  </c:pt>
                  <c:pt idx="17">
                    <c:v>46,5 Md</c:v>
                  </c:pt>
                  <c:pt idx="18">
                    <c:v>63,4 Md</c:v>
                  </c:pt>
                  <c:pt idx="19">
                    <c:v>80,0 Md</c:v>
                  </c:pt>
                  <c:pt idx="20">
                    <c:v>88,0 Md</c:v>
                  </c:pt>
                  <c:pt idx="21">
                    <c:v>94,3 Md</c:v>
                  </c:pt>
                  <c:pt idx="22">
                    <c:v>153,3 Md</c:v>
                  </c:pt>
                </c15:dlblRangeCache>
              </c15:datalabelsRange>
            </c:ext>
            <c:ext xmlns:c16="http://schemas.microsoft.com/office/drawing/2014/chart" uri="{C3380CC4-5D6E-409C-BE32-E72D297353CC}">
              <c16:uniqueId val="{00000018-2D01-4329-BCF7-A07CA652E1D6}"/>
            </c:ext>
          </c:extLst>
        </c:ser>
        <c:dLbls>
          <c:dLblPos val="outEnd"/>
          <c:showLegendKey val="0"/>
          <c:showVal val="1"/>
          <c:showCatName val="0"/>
          <c:showSerName val="0"/>
          <c:showPercent val="0"/>
          <c:showBubbleSize val="0"/>
        </c:dLbls>
        <c:gapWidth val="40"/>
        <c:axId val="419928927"/>
        <c:axId val="566652079"/>
      </c:barChart>
      <c:catAx>
        <c:axId val="419928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566652079"/>
        <c:crosses val="autoZero"/>
        <c:auto val="1"/>
        <c:lblAlgn val="ctr"/>
        <c:lblOffset val="600"/>
        <c:noMultiLvlLbl val="0"/>
      </c:catAx>
      <c:valAx>
        <c:axId val="566652079"/>
        <c:scaling>
          <c:orientation val="minMax"/>
        </c:scaling>
        <c:delete val="1"/>
        <c:axPos val="b"/>
        <c:numFmt formatCode="0.00%" sourceLinked="1"/>
        <c:majorTickMark val="none"/>
        <c:minorTickMark val="none"/>
        <c:tickLblPos val="nextTo"/>
        <c:crossAx val="419928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9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fr-F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mn-lt"/>
                <a:ea typeface="+mn-ea"/>
                <a:cs typeface="Times New Roman" panose="02020603050405020304" pitchFamily="18" charset="0"/>
              </a:defRPr>
            </a:pPr>
            <a:r>
              <a:rPr lang="fr-FR" b="1" dirty="0">
                <a:solidFill>
                  <a:schemeClr val="tx1"/>
                </a:solidFill>
              </a:rPr>
              <a:t>Evolution des </a:t>
            </a:r>
          </a:p>
          <a:p>
            <a:pPr algn="l">
              <a:defRPr b="1"/>
            </a:pPr>
            <a:r>
              <a:rPr lang="fr-FR" b="1" dirty="0">
                <a:solidFill>
                  <a:schemeClr val="tx1"/>
                </a:solidFill>
              </a:rPr>
              <a:t>ressources en santé</a:t>
            </a:r>
          </a:p>
        </c:rich>
      </c:tx>
      <c:layout>
        <c:manualLayout>
          <c:xMode val="edge"/>
          <c:yMode val="edge"/>
          <c:x val="0"/>
          <c:y val="4.4436155915624484E-2"/>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mn-lt"/>
              <a:ea typeface="+mn-ea"/>
              <a:cs typeface="Times New Roman" panose="02020603050405020304" pitchFamily="18" charset="0"/>
            </a:defRPr>
          </a:pPr>
          <a:endParaRPr lang="fr-FR"/>
        </a:p>
      </c:txPr>
    </c:title>
    <c:autoTitleDeleted val="0"/>
    <c:plotArea>
      <c:layout>
        <c:manualLayout>
          <c:layoutTarget val="inner"/>
          <c:xMode val="edge"/>
          <c:yMode val="edge"/>
          <c:x val="0.27417329138292784"/>
          <c:y val="0.13419719086518597"/>
          <c:w val="0.70116003971386676"/>
          <c:h val="0.76888020537201618"/>
        </c:manualLayout>
      </c:layout>
      <c:barChart>
        <c:barDir val="col"/>
        <c:grouping val="stacked"/>
        <c:varyColors val="0"/>
        <c:ser>
          <c:idx val="0"/>
          <c:order val="0"/>
          <c:tx>
            <c:strRef>
              <c:f>'1.0 Tableau prep. RESSOURCES'!$I$23</c:f>
              <c:strCache>
                <c:ptCount val="1"/>
                <c:pt idx="0">
                  <c:v> Etat </c:v>
                </c:pt>
              </c:strCache>
            </c:strRef>
          </c:tx>
          <c:spPr>
            <a:solidFill>
              <a:schemeClr val="accent6">
                <a:lumMod val="75000"/>
              </a:schemeClr>
            </a:solidFill>
            <a:ln>
              <a:noFill/>
            </a:ln>
            <a:effectLst/>
          </c:spPr>
          <c:invertIfNegative val="0"/>
          <c:dLbls>
            <c:dLbl>
              <c:idx val="0"/>
              <c:tx>
                <c:rich>
                  <a:bodyPr/>
                  <a:lstStyle/>
                  <a:p>
                    <a:fld id="{334844C8-FF9D-4CD6-B0B7-9E55A69F41D7}"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{334844C8-FF9D-4CD6-B0B7-9E55A69F41D7}</c15:txfldGUID>
                      <c15:f>'[RMET_Analyses consolidées_V2011_V23.xlsx]1.0 Tableau prep. RESSOURCES'!$R$23</c15:f>
                      <c15:dlblFieldTableCache>
                        <c:ptCount val="1"/>
                        <c:pt idx="0">
                          <c:v>35%</c:v>
                        </c:pt>
                      </c15:dlblFieldTableCache>
                    </c15:dlblFTEntry>
                  </c15:dlblFieldTable>
                  <c15:showDataLabelsRange val="0"/>
                </c:ext>
                <c:ext xmlns:c16="http://schemas.microsoft.com/office/drawing/2014/chart" uri="{C3380CC4-5D6E-409C-BE32-E72D297353CC}">
                  <c16:uniqueId val="{00000000-72A1-46EC-A01F-825B43A24E7C}"/>
                </c:ext>
              </c:extLst>
            </c:dLbl>
            <c:dLbl>
              <c:idx val="1"/>
              <c:tx>
                <c:rich>
                  <a:bodyPr/>
                  <a:lstStyle/>
                  <a:p>
                    <a:fld id="{417D0D18-DF65-497A-9EE8-F5A1A8AC298D}"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{417D0D18-DF65-497A-9EE8-F5A1A8AC298D}</c15:txfldGUID>
                      <c15:f>'[RMET_Analyses consolidées_V2011_V23.xlsx]1.0 Tableau prep. RESSOURCES'!$S$23</c15:f>
                      <c15:dlblFieldTableCache>
                        <c:ptCount val="1"/>
                        <c:pt idx="0">
                          <c:v>40%</c:v>
                        </c:pt>
                      </c15:dlblFieldTableCache>
                    </c15:dlblFTEntry>
                  </c15:dlblFieldTable>
                  <c15:showDataLabelsRange val="0"/>
                </c:ext>
                <c:ext xmlns:c16="http://schemas.microsoft.com/office/drawing/2014/chart" uri="{C3380CC4-5D6E-409C-BE32-E72D297353CC}">
                  <c16:uniqueId val="{00000001-72A1-46EC-A01F-825B43A24E7C}"/>
                </c:ext>
              </c:extLst>
            </c:dLbl>
            <c:dLbl>
              <c:idx val="2"/>
              <c:tx>
                <c:rich>
                  <a:bodyPr/>
                  <a:lstStyle/>
                  <a:p>
                    <a:fld id="{B48F3BB2-9721-44F3-8849-E6F042BE9C3D}"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{B48F3BB2-9721-44F3-8849-E6F042BE9C3D}</c15:txfldGUID>
                      <c15:f>'[RMET_Analyses consolidées_V2011_V23.xlsx]1.0 Tableau prep. RESSOURCES'!$T$23</c15:f>
                      <c15:dlblFieldTableCache>
                        <c:ptCount val="1"/>
                        <c:pt idx="0">
                          <c:v>49%</c:v>
                        </c:pt>
                      </c15:dlblFieldTableCache>
                    </c15:dlblFTEntry>
                  </c15:dlblFieldTable>
                  <c15:showDataLabelsRange val="0"/>
                </c:ext>
                <c:ext xmlns:c16="http://schemas.microsoft.com/office/drawing/2014/chart" uri="{C3380CC4-5D6E-409C-BE32-E72D297353CC}">
                  <c16:uniqueId val="{00000002-72A1-46EC-A01F-825B43A24E7C}"/>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'1.0 Tableau prep. RESSOURCES'!$J$22:$L$22</c:f>
              <c:numCache>
                <c:formatCode>0</c:formatCode>
                <c:ptCount val="3"/>
                <c:pt idx="0">
                  <c:v>2023</c:v>
                </c:pt>
                <c:pt idx="1">
                  <c:v>2024</c:v>
                </c:pt>
                <c:pt idx="2">
                  <c:v>2025</c:v>
                </c:pt>
              </c:numCache>
            </c:numRef>
          </c:cat>
          <c:val>
            <c:numRef>
              <c:f>'1.0 Tableau prep. RESSOURCES'!$J$23:$L$23</c:f>
              <c:numCache>
                <c:formatCode>0.0" Md"</c:formatCode>
                <c:ptCount val="3"/>
                <c:pt idx="0">
                  <c:v>300.36977961003026</c:v>
                </c:pt>
                <c:pt idx="1">
                  <c:v>297.83170625192008</c:v>
                </c:pt>
                <c:pt idx="2">
                  <c:v>297.23124737679262</c:v>
                </c:pt>
              </c:numCache>
            </c:numRef>
          </c:val>
          <c:extLst>
            <c:ext xmlns:c16="http://schemas.microsoft.com/office/drawing/2014/chart" uri="{C3380CC4-5D6E-409C-BE32-E72D297353CC}">
              <c16:uniqueId val="{00000003-72A1-46EC-A01F-825B43A24E7C}"/>
            </c:ext>
          </c:extLst>
        </c:ser>
        <c:ser>
          <c:idx val="1"/>
          <c:order val="1"/>
          <c:tx>
            <c:strRef>
              <c:f>'1.0 Tableau prep. RESSOURCES'!$I$24</c:f>
              <c:strCache>
                <c:ptCount val="1"/>
                <c:pt idx="0">
                  <c:v> Ménages </c:v>
                </c:pt>
              </c:strCache>
            </c:strRef>
          </c:tx>
          <c:spPr>
            <a:solidFill>
              <a:schemeClr val="accent3"/>
            </a:solidFill>
            <a:ln>
              <a:noFill/>
            </a:ln>
            <a:effectLst/>
          </c:spPr>
          <c:invertIfNegative val="0"/>
          <c:dLbls>
            <c:dLbl>
              <c:idx val="0"/>
              <c:tx>
                <c:rich>
                  <a:bodyPr/>
                  <a:lstStyle/>
                  <a:p>
                    <a:fld id="{04D4D282-D83D-41CE-8CBC-8B3AC208093C}"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{04D4D282-D83D-41CE-8CBC-8B3AC208093C}</c15:txfldGUID>
                      <c15:f>'[RMET_Analyses consolidées_V2011_V23.xlsx]1.0 Tableau prep. RESSOURCES'!$R$24</c15:f>
                      <c15:dlblFieldTableCache>
                        <c:ptCount val="1"/>
                        <c:pt idx="0">
                          <c:v>24%</c:v>
                        </c:pt>
                      </c15:dlblFieldTableCache>
                    </c15:dlblFTEntry>
                  </c15:dlblFieldTable>
                  <c15:showDataLabelsRange val="0"/>
                </c:ext>
                <c:ext xmlns:c16="http://schemas.microsoft.com/office/drawing/2014/chart" uri="{C3380CC4-5D6E-409C-BE32-E72D297353CC}">
                  <c16:uniqueId val="{00000004-72A1-46EC-A01F-825B43A24E7C}"/>
                </c:ext>
              </c:extLst>
            </c:dLbl>
            <c:dLbl>
              <c:idx val="1"/>
              <c:tx>
                <c:rich>
                  <a:bodyPr/>
                  <a:lstStyle/>
                  <a:p>
                    <a:fld id="{3096C517-75B8-4954-8F4F-9330F6AFAAA1}"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{3096C517-75B8-4954-8F4F-9330F6AFAAA1}</c15:txfldGUID>
                      <c15:f>'[RMET_Analyses consolidées_V2011_V23.xlsx]1.0 Tableau prep. RESSOURCES'!$S$24</c15:f>
                      <c15:dlblFieldTableCache>
                        <c:ptCount val="1"/>
                        <c:pt idx="0">
                          <c:v>25%</c:v>
                        </c:pt>
                      </c15:dlblFieldTableCache>
                    </c15:dlblFTEntry>
                  </c15:dlblFieldTable>
                  <c15:showDataLabelsRange val="0"/>
                </c:ext>
                <c:ext xmlns:c16="http://schemas.microsoft.com/office/drawing/2014/chart" uri="{C3380CC4-5D6E-409C-BE32-E72D297353CC}">
                  <c16:uniqueId val="{00000005-72A1-46EC-A01F-825B43A24E7C}"/>
                </c:ext>
              </c:extLst>
            </c:dLbl>
            <c:dLbl>
              <c:idx val="2"/>
              <c:tx>
                <c:rich>
                  <a:bodyPr/>
                  <a:lstStyle/>
                  <a:p>
                    <a:fld id="{67CE5039-2270-4F9D-AFCB-3D1BF920A4D2}"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{67CE5039-2270-4F9D-AFCB-3D1BF920A4D2}</c15:txfldGUID>
                      <c15:f>'[RMET_Analyses consolidées_V2011_V23.xlsx]1.0 Tableau prep. RESSOURCES'!$T$24</c15:f>
                      <c15:dlblFieldTableCache>
                        <c:ptCount val="1"/>
                        <c:pt idx="0">
                          <c:v>22%</c:v>
                        </c:pt>
                      </c15:dlblFieldTableCache>
                    </c15:dlblFTEntry>
                  </c15:dlblFieldTable>
                  <c15:showDataLabelsRange val="0"/>
                </c:ext>
                <c:ext xmlns:c16="http://schemas.microsoft.com/office/drawing/2014/chart" uri="{C3380CC4-5D6E-409C-BE32-E72D297353CC}">
                  <c16:uniqueId val="{00000006-72A1-46EC-A01F-825B43A24E7C}"/>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'1.0 Tableau prep. RESSOURCES'!$J$22:$L$22</c:f>
              <c:numCache>
                <c:formatCode>0</c:formatCode>
                <c:ptCount val="3"/>
                <c:pt idx="0">
                  <c:v>2023</c:v>
                </c:pt>
                <c:pt idx="1">
                  <c:v>2024</c:v>
                </c:pt>
                <c:pt idx="2">
                  <c:v>2025</c:v>
                </c:pt>
              </c:numCache>
            </c:numRef>
          </c:cat>
          <c:val>
            <c:numRef>
              <c:f>'1.0 Tableau prep. RESSOURCES'!$J$24:$L$24</c:f>
              <c:numCache>
                <c:formatCode>0" Md"</c:formatCode>
                <c:ptCount val="3"/>
                <c:pt idx="0" formatCode="0.0&quot; Md&quot;">
                  <c:v>203.33655433968394</c:v>
                </c:pt>
                <c:pt idx="1">
                  <c:v>185.95429708887369</c:v>
                </c:pt>
                <c:pt idx="2" formatCode="0.0&quot; Md&quot;">
                  <c:v>135.80750145266293</c:v>
                </c:pt>
              </c:numCache>
            </c:numRef>
          </c:val>
          <c:extLst>
            <c:ext xmlns:c16="http://schemas.microsoft.com/office/drawing/2014/chart" uri="{C3380CC4-5D6E-409C-BE32-E72D297353CC}">
              <c16:uniqueId val="{00000007-72A1-46EC-A01F-825B43A24E7C}"/>
            </c:ext>
          </c:extLst>
        </c:ser>
        <c:ser>
          <c:idx val="2"/>
          <c:order val="2"/>
          <c:tx>
            <c:strRef>
              <c:f>'1.0 Tableau prep. RESSOURCES'!$I$25</c:f>
              <c:strCache>
                <c:ptCount val="1"/>
                <c:pt idx="0">
                  <c:v> PTF </c:v>
                </c:pt>
              </c:strCache>
            </c:strRef>
          </c:tx>
          <c:spPr>
            <a:solidFill>
              <a:schemeClr val="accent5">
                <a:lumMod val="75000"/>
              </a:schemeClr>
            </a:solidFill>
            <a:ln>
              <a:noFill/>
            </a:ln>
            <a:effectLst/>
          </c:spPr>
          <c:invertIfNegative val="0"/>
          <c:dLbls>
            <c:dLbl>
              <c:idx val="0"/>
              <c:tx>
                <c:rich>
                  <a:bodyPr/>
                  <a:lstStyle/>
                  <a:p>
                    <a:fld id="{9F13DD96-738E-438C-9CAD-1FA5BB5A38E0}"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{9F13DD96-738E-438C-9CAD-1FA5BB5A38E0}</c15:txfldGUID>
                      <c15:f>'[RMET_Analyses consolidées_V2011_V23.xlsx]1.0 Tableau prep. RESSOURCES'!$R$25</c15:f>
                      <c15:dlblFieldTableCache>
                        <c:ptCount val="1"/>
                        <c:pt idx="0">
                          <c:v>38%</c:v>
                        </c:pt>
                      </c15:dlblFieldTableCache>
                    </c15:dlblFTEntry>
                  </c15:dlblFieldTable>
                  <c15:showDataLabelsRange val="0"/>
                </c:ext>
                <c:ext xmlns:c16="http://schemas.microsoft.com/office/drawing/2014/chart" uri="{C3380CC4-5D6E-409C-BE32-E72D297353CC}">
                  <c16:uniqueId val="{00000008-72A1-46EC-A01F-825B43A24E7C}"/>
                </c:ext>
              </c:extLst>
            </c:dLbl>
            <c:dLbl>
              <c:idx val="1"/>
              <c:tx>
                <c:rich>
                  <a:bodyPr/>
                  <a:lstStyle/>
                  <a:p>
                    <a:fld id="{CB939DD8-17D4-4AA5-89B4-4B17CE037BDB}"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{CB939DD8-17D4-4AA5-89B4-4B17CE037BDB}</c15:txfldGUID>
                      <c15:f>'[RMET_Analyses consolidées_V2011_V23.xlsx]1.0 Tableau prep. RESSOURCES'!$S$25</c15:f>
                      <c15:dlblFieldTableCache>
                        <c:ptCount val="1"/>
                        <c:pt idx="0">
                          <c:v>31%</c:v>
                        </c:pt>
                      </c15:dlblFieldTableCache>
                    </c15:dlblFTEntry>
                  </c15:dlblFieldTable>
                  <c15:showDataLabelsRange val="0"/>
                </c:ext>
                <c:ext xmlns:c16="http://schemas.microsoft.com/office/drawing/2014/chart" uri="{C3380CC4-5D6E-409C-BE32-E72D297353CC}">
                  <c16:uniqueId val="{00000009-72A1-46EC-A01F-825B43A24E7C}"/>
                </c:ext>
              </c:extLst>
            </c:dLbl>
            <c:dLbl>
              <c:idx val="2"/>
              <c:tx>
                <c:rich>
                  <a:bodyPr/>
                  <a:lstStyle/>
                  <a:p>
                    <a:fld id="{06F0EE57-6DFF-4D9F-A017-235FE0E51922}"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{06F0EE57-6DFF-4D9F-A017-235FE0E51922}</c15:txfldGUID>
                      <c15:f>'[RMET_Analyses consolidées_V2011_V23.xlsx]1.0 Tableau prep. RESSOURCES'!$T$25</c15:f>
                      <c15:dlblFieldTableCache>
                        <c:ptCount val="1"/>
                        <c:pt idx="0">
                          <c:v>24%</c:v>
                        </c:pt>
                      </c15:dlblFieldTableCache>
                    </c15:dlblFTEntry>
                  </c15:dlblFieldTable>
                  <c15:showDataLabelsRange val="0"/>
                </c:ext>
                <c:ext xmlns:c16="http://schemas.microsoft.com/office/drawing/2014/chart" uri="{C3380CC4-5D6E-409C-BE32-E72D297353CC}">
                  <c16:uniqueId val="{0000000A-72A1-46EC-A01F-825B43A24E7C}"/>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'1.0 Tableau prep. RESSOURCES'!$J$22:$L$22</c:f>
              <c:numCache>
                <c:formatCode>0</c:formatCode>
                <c:ptCount val="3"/>
                <c:pt idx="0">
                  <c:v>2023</c:v>
                </c:pt>
                <c:pt idx="1">
                  <c:v>2024</c:v>
                </c:pt>
                <c:pt idx="2">
                  <c:v>2025</c:v>
                </c:pt>
              </c:numCache>
            </c:numRef>
          </c:cat>
          <c:val>
            <c:numRef>
              <c:f>'1.0 Tableau prep. RESSOURCES'!$J$25:$L$25</c:f>
              <c:numCache>
                <c:formatCode>0.0" Md"</c:formatCode>
                <c:ptCount val="3"/>
                <c:pt idx="0">
                  <c:v>322.12868265645471</c:v>
                </c:pt>
                <c:pt idx="1">
                  <c:v>232.75781990808304</c:v>
                </c:pt>
                <c:pt idx="2">
                  <c:v>143.22461369945543</c:v>
                </c:pt>
              </c:numCache>
            </c:numRef>
          </c:val>
          <c:extLst>
            <c:ext xmlns:c16="http://schemas.microsoft.com/office/drawing/2014/chart" uri="{C3380CC4-5D6E-409C-BE32-E72D297353CC}">
              <c16:uniqueId val="{0000000B-72A1-46EC-A01F-825B43A24E7C}"/>
            </c:ext>
          </c:extLst>
        </c:ser>
        <c:ser>
          <c:idx val="3"/>
          <c:order val="3"/>
          <c:tx>
            <c:strRef>
              <c:f>'1.0 Tableau prep. RESSOURCES'!$I$26</c:f>
              <c:strCache>
                <c:ptCount val="1"/>
                <c:pt idx="0">
                  <c:v> Secteur privé </c:v>
                </c:pt>
              </c:strCache>
            </c:strRef>
          </c:tx>
          <c:spPr>
            <a:solidFill>
              <a:schemeClr val="accent4"/>
            </a:solidFill>
            <a:ln>
              <a:noFill/>
            </a:ln>
            <a:effectLst/>
          </c:spPr>
          <c:invertIfNegative val="0"/>
          <c:dLbls>
            <c:dLbl>
              <c:idx val="0"/>
              <c:tx>
                <c:rich>
                  <a:bodyPr/>
                  <a:lstStyle/>
                  <a:p>
                    <a:fld id="{807D2F45-7865-49BA-9046-F2FA907EF50A}"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{807D2F45-7865-49BA-9046-F2FA907EF50A}</c15:txfldGUID>
                      <c15:f>'[RMET_Analyses consolidées_V2011_V23.xlsx]1.0 Tableau prep. RESSOURCES'!$R$26</c15:f>
                      <c15:dlblFieldTableCache>
                        <c:ptCount val="1"/>
                        <c:pt idx="0">
                          <c:v>3%</c:v>
                        </c:pt>
                      </c15:dlblFieldTableCache>
                    </c15:dlblFTEntry>
                  </c15:dlblFieldTable>
                  <c15:showDataLabelsRange val="0"/>
                </c:ext>
                <c:ext xmlns:c16="http://schemas.microsoft.com/office/drawing/2014/chart" uri="{C3380CC4-5D6E-409C-BE32-E72D297353CC}">
                  <c16:uniqueId val="{0000000C-72A1-46EC-A01F-825B43A24E7C}"/>
                </c:ext>
              </c:extLst>
            </c:dLbl>
            <c:dLbl>
              <c:idx val="1"/>
              <c:tx>
                <c:rich>
                  <a:bodyPr/>
                  <a:lstStyle/>
                  <a:p>
                    <a:fld id="{0813A02B-DBFD-4B06-BB6E-2B37C6C3C9C0}"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{0813A02B-DBFD-4B06-BB6E-2B37C6C3C9C0}</c15:txfldGUID>
                      <c15:f>'[RMET_Analyses consolidées_V2011_V23.xlsx]1.0 Tableau prep. RESSOURCES'!$S$26</c15:f>
                      <c15:dlblFieldTableCache>
                        <c:ptCount val="1"/>
                        <c:pt idx="0">
                          <c:v>4%</c:v>
                        </c:pt>
                      </c15:dlblFieldTableCache>
                    </c15:dlblFTEntry>
                  </c15:dlblFieldTable>
                  <c15:showDataLabelsRange val="0"/>
                </c:ext>
                <c:ext xmlns:c16="http://schemas.microsoft.com/office/drawing/2014/chart" uri="{C3380CC4-5D6E-409C-BE32-E72D297353CC}">
                  <c16:uniqueId val="{0000000D-72A1-46EC-A01F-825B43A24E7C}"/>
                </c:ext>
              </c:extLst>
            </c:dLbl>
            <c:dLbl>
              <c:idx val="2"/>
              <c:tx>
                <c:rich>
                  <a:bodyPr/>
                  <a:lstStyle/>
                  <a:p>
                    <a:fld id="{192E6A3C-477A-4201-ACA4-288716E52CAA}"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{192E6A3C-477A-4201-ACA4-288716E52CAA}</c15:txfldGUID>
                      <c15:f>'[RMET_Analyses consolidées_V2011_V23.xlsx]1.0 Tableau prep. RESSOURCES'!$T$26</c15:f>
                      <c15:dlblFieldTableCache>
                        <c:ptCount val="1"/>
                        <c:pt idx="0">
                          <c:v>5%</c:v>
                        </c:pt>
                      </c15:dlblFieldTableCache>
                    </c15:dlblFTEntry>
                  </c15:dlblFieldTable>
                  <c15:showDataLabelsRange val="0"/>
                </c:ext>
                <c:ext xmlns:c16="http://schemas.microsoft.com/office/drawing/2014/chart" uri="{C3380CC4-5D6E-409C-BE32-E72D297353CC}">
                  <c16:uniqueId val="{0000000E-72A1-46EC-A01F-825B43A24E7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'1.0 Tableau prep. RESSOURCES'!$J$22:$L$22</c:f>
              <c:numCache>
                <c:formatCode>0</c:formatCode>
                <c:ptCount val="3"/>
                <c:pt idx="0">
                  <c:v>2023</c:v>
                </c:pt>
                <c:pt idx="1">
                  <c:v>2024</c:v>
                </c:pt>
                <c:pt idx="2">
                  <c:v>2025</c:v>
                </c:pt>
              </c:numCache>
            </c:numRef>
          </c:cat>
          <c:val>
            <c:numRef>
              <c:f>'1.0 Tableau prep. RESSOURCES'!$J$26:$L$26</c:f>
              <c:numCache>
                <c:formatCode>0.0" Md"</c:formatCode>
                <c:ptCount val="3"/>
                <c:pt idx="0">
                  <c:v>27.52336076552114</c:v>
                </c:pt>
                <c:pt idx="1">
                  <c:v>27.729750909214289</c:v>
                </c:pt>
                <c:pt idx="2">
                  <c:v>27.937688716064443</c:v>
                </c:pt>
              </c:numCache>
            </c:numRef>
          </c:val>
          <c:extLst>
            <c:ext xmlns:c16="http://schemas.microsoft.com/office/drawing/2014/chart" uri="{C3380CC4-5D6E-409C-BE32-E72D297353CC}">
              <c16:uniqueId val="{0000000F-72A1-46EC-A01F-825B43A24E7C}"/>
            </c:ext>
          </c:extLst>
        </c:ser>
        <c:dLbls>
          <c:showLegendKey val="0"/>
          <c:showVal val="1"/>
          <c:showCatName val="0"/>
          <c:showSerName val="0"/>
          <c:showPercent val="0"/>
          <c:showBubbleSize val="0"/>
        </c:dLbls>
        <c:gapWidth val="90"/>
        <c:overlap val="100"/>
        <c:serLines>
          <c:spPr>
            <a:ln w="9525" cap="flat" cmpd="sng" algn="ctr">
              <a:solidFill>
                <a:schemeClr val="tx1">
                  <a:lumMod val="35000"/>
                  <a:lumOff val="65000"/>
                </a:schemeClr>
              </a:solidFill>
              <a:prstDash val="dash"/>
              <a:round/>
            </a:ln>
            <a:effectLst/>
          </c:spPr>
        </c:serLines>
        <c:axId val="305468079"/>
        <c:axId val="305603759"/>
      </c:barChart>
      <c:lineChart>
        <c:grouping val="standard"/>
        <c:varyColors val="0"/>
        <c:ser>
          <c:idx val="4"/>
          <c:order val="4"/>
          <c:tx>
            <c:v>Total</c:v>
          </c:tx>
          <c:spPr>
            <a:ln w="28575" cap="rnd">
              <a:solidFill>
                <a:schemeClr val="bg1">
                  <a:alpha val="0"/>
                </a:schemeClr>
              </a:solidFill>
              <a:round/>
            </a:ln>
            <a:effectLst/>
          </c:spPr>
          <c:marker>
            <c:symbol val="none"/>
          </c:marker>
          <c:dLbls>
            <c:dLbl>
              <c:idx val="0"/>
              <c:layout>
                <c:manualLayout>
                  <c:x val="-5.1228790060326442E-2"/>
                  <c:y val="-6.090075294612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A1-46EC-A01F-825B43A24E7C}"/>
                </c:ext>
              </c:extLst>
            </c:dLbl>
            <c:dLbl>
              <c:idx val="1"/>
              <c:layout>
                <c:manualLayout>
                  <c:x val="-6.2157674980103814E-2"/>
                  <c:y val="-4.1058419370584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2A1-46EC-A01F-825B43A24E7C}"/>
                </c:ext>
              </c:extLst>
            </c:dLbl>
            <c:dLbl>
              <c:idx val="2"/>
              <c:layout>
                <c:manualLayout>
                  <c:x val="-5.7842047297807474E-2"/>
                  <c:y val="-4.7214613155931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2A1-46EC-A01F-825B43A24E7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'1.0 Tableau prep. RESSOURCES'!$J$27:$L$27</c:f>
              <c:numCache>
                <c:formatCode>0" Md"</c:formatCode>
                <c:ptCount val="3"/>
                <c:pt idx="0">
                  <c:v>853.35837737169004</c:v>
                </c:pt>
                <c:pt idx="1">
                  <c:v>744.27357415809115</c:v>
                </c:pt>
                <c:pt idx="2">
                  <c:v>604.20105124497547</c:v>
                </c:pt>
              </c:numCache>
            </c:numRef>
          </c:val>
          <c:smooth val="0"/>
          <c:extLst>
            <c:ext xmlns:c16="http://schemas.microsoft.com/office/drawing/2014/chart" uri="{C3380CC4-5D6E-409C-BE32-E72D297353CC}">
              <c16:uniqueId val="{00000013-72A1-46EC-A01F-825B43A24E7C}"/>
            </c:ext>
          </c:extLst>
        </c:ser>
        <c:dLbls>
          <c:showLegendKey val="0"/>
          <c:showVal val="1"/>
          <c:showCatName val="0"/>
          <c:showSerName val="0"/>
          <c:showPercent val="0"/>
          <c:showBubbleSize val="0"/>
        </c:dLbls>
        <c:marker val="1"/>
        <c:smooth val="0"/>
        <c:axId val="305468079"/>
        <c:axId val="305603759"/>
      </c:lineChart>
      <c:catAx>
        <c:axId val="305468079"/>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Times New Roman" panose="02020603050405020304" pitchFamily="18" charset="0"/>
              </a:defRPr>
            </a:pPr>
            <a:endParaRPr lang="fr-FR"/>
          </a:p>
        </c:txPr>
        <c:crossAx val="305603759"/>
        <c:crosses val="autoZero"/>
        <c:auto val="1"/>
        <c:lblAlgn val="ctr"/>
        <c:lblOffset val="100"/>
        <c:noMultiLvlLbl val="0"/>
      </c:catAx>
      <c:valAx>
        <c:axId val="305603759"/>
        <c:scaling>
          <c:orientation val="minMax"/>
        </c:scaling>
        <c:delete val="1"/>
        <c:axPos val="l"/>
        <c:numFmt formatCode="0.0&quot; Md&quot;" sourceLinked="1"/>
        <c:majorTickMark val="none"/>
        <c:minorTickMark val="none"/>
        <c:tickLblPos val="nextTo"/>
        <c:crossAx val="305468079"/>
        <c:crosses val="autoZero"/>
        <c:crossBetween val="between"/>
      </c:valAx>
      <c:spPr>
        <a:noFill/>
        <a:ln>
          <a:noFill/>
        </a:ln>
        <a:effectLst/>
      </c:spPr>
    </c:plotArea>
    <c:legend>
      <c:legendPos val="l"/>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a:latin typeface="+mn-lt"/>
          <a:cs typeface="Times New Roman" panose="02020603050405020304" pitchFamily="18" charset="0"/>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fr-CA"/>
              <a:t>Structure des </a:t>
            </a:r>
          </a:p>
          <a:p>
            <a:pPr algn="l">
              <a:defRPr/>
            </a:pPr>
            <a:r>
              <a:rPr lang="fr-CA"/>
              <a:t>ressources en santé</a:t>
            </a:r>
          </a:p>
        </c:rich>
      </c:tx>
      <c:layout>
        <c:manualLayout>
          <c:xMode val="edge"/>
          <c:yMode val="edge"/>
          <c:x val="7.1991354976795614E-3"/>
          <c:y val="2.2641526252805119E-2"/>
        </c:manualLayout>
      </c:layout>
      <c:overlay val="0"/>
    </c:title>
    <c:autoTitleDeleted val="0"/>
    <c:plotArea>
      <c:layout>
        <c:manualLayout>
          <c:layoutTarget val="inner"/>
          <c:xMode val="edge"/>
          <c:yMode val="edge"/>
          <c:x val="0.48850008811329149"/>
          <c:y val="7.678909284585711E-2"/>
          <c:w val="0.65316783974892745"/>
          <c:h val="0.87987626400056396"/>
        </c:manualLayout>
      </c:layout>
      <c:doughnutChart>
        <c:varyColors val="0"/>
        <c:ser>
          <c:idx val="0"/>
          <c:order val="0"/>
          <c:dPt>
            <c:idx val="0"/>
            <c:bubble3D val="0"/>
            <c:spPr>
              <a:solidFill>
                <a:schemeClr val="accent6">
                  <a:lumMod val="75000"/>
                </a:schemeClr>
              </a:solidFill>
              <a:ln>
                <a:noFill/>
              </a:ln>
            </c:spPr>
            <c:extLst>
              <c:ext xmlns:c16="http://schemas.microsoft.com/office/drawing/2014/chart" uri="{C3380CC4-5D6E-409C-BE32-E72D297353CC}">
                <c16:uniqueId val="{00000001-6F50-456D-9D6B-54BD5CC1AB98}"/>
              </c:ext>
            </c:extLst>
          </c:dPt>
          <c:dPt>
            <c:idx val="1"/>
            <c:bubble3D val="0"/>
            <c:spPr>
              <a:solidFill>
                <a:schemeClr val="accent5">
                  <a:lumMod val="75000"/>
                </a:schemeClr>
              </a:solidFill>
              <a:ln>
                <a:noFill/>
              </a:ln>
            </c:spPr>
            <c:extLst>
              <c:ext xmlns:c16="http://schemas.microsoft.com/office/drawing/2014/chart" uri="{C3380CC4-5D6E-409C-BE32-E72D297353CC}">
                <c16:uniqueId val="{00000003-6F50-456D-9D6B-54BD5CC1AB98}"/>
              </c:ext>
            </c:extLst>
          </c:dPt>
          <c:dPt>
            <c:idx val="2"/>
            <c:bubble3D val="0"/>
            <c:spPr>
              <a:solidFill>
                <a:schemeClr val="bg1">
                  <a:lumMod val="65000"/>
                </a:schemeClr>
              </a:solidFill>
              <a:ln>
                <a:noFill/>
              </a:ln>
            </c:spPr>
            <c:extLst>
              <c:ext xmlns:c16="http://schemas.microsoft.com/office/drawing/2014/chart" uri="{C3380CC4-5D6E-409C-BE32-E72D297353CC}">
                <c16:uniqueId val="{00000005-6F50-456D-9D6B-54BD5CC1AB98}"/>
              </c:ext>
            </c:extLst>
          </c:dPt>
          <c:dPt>
            <c:idx val="3"/>
            <c:bubble3D val="0"/>
            <c:spPr>
              <a:solidFill>
                <a:schemeClr val="accent4"/>
              </a:solidFill>
              <a:ln>
                <a:noFill/>
              </a:ln>
            </c:spPr>
            <c:extLst>
              <c:ext xmlns:c16="http://schemas.microsoft.com/office/drawing/2014/chart" uri="{C3380CC4-5D6E-409C-BE32-E72D297353CC}">
                <c16:uniqueId val="{00000007-6F50-456D-9D6B-54BD5CC1AB98}"/>
              </c:ext>
            </c:extLst>
          </c:dPt>
          <c:dLbls>
            <c:dLbl>
              <c:idx val="0"/>
              <c:tx>
                <c:rich>
                  <a:bodyPr/>
                  <a:lstStyle/>
                  <a:p>
                    <a:fld id="{F6ADEAEA-7D64-49CB-9849-CE8C9586EC3F}" type="CELLRANGE">
                      <a:rPr lang="en-US"/>
                      <a:pPr/>
                      <a:t>[PLAGECELL]</a:t>
                    </a:fld>
                    <a:endParaRPr lang="en-US" baseline="0"/>
                  </a:p>
                  <a:p>
                    <a:fld id="{74D35ECB-682D-4A9E-B632-CB3EE5FAAD00}"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6F50-456D-9D6B-54BD5CC1AB98}"/>
                </c:ext>
              </c:extLst>
            </c:dLbl>
            <c:dLbl>
              <c:idx val="1"/>
              <c:tx>
                <c:rich>
                  <a:bodyPr/>
                  <a:lstStyle/>
                  <a:p>
                    <a:fld id="{243626B8-1B7D-4685-B259-A43AE8B7E52E}" type="CELLRANGE">
                      <a:rPr lang="en-US"/>
                      <a:pPr/>
                      <a:t>[PLAGECELL]</a:t>
                    </a:fld>
                    <a:endParaRPr lang="en-US" baseline="0"/>
                  </a:p>
                  <a:p>
                    <a:fld id="{D8DC961A-C6EC-4057-A0DA-C6EB1B600992}"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6F50-456D-9D6B-54BD5CC1AB98}"/>
                </c:ext>
              </c:extLst>
            </c:dLbl>
            <c:dLbl>
              <c:idx val="2"/>
              <c:tx>
                <c:rich>
                  <a:bodyPr/>
                  <a:lstStyle/>
                  <a:p>
                    <a:fld id="{D0DA6D3A-01C9-4F39-9FD9-A575D2B38A00}" type="CELLRANGE">
                      <a:rPr lang="en-US"/>
                      <a:pPr/>
                      <a:t>[PLAGECELL]</a:t>
                    </a:fld>
                    <a:endParaRPr lang="en-US" baseline="0"/>
                  </a:p>
                  <a:p>
                    <a:fld id="{50CCFA32-0069-4BBC-8F61-C00900C2B161}"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6F50-456D-9D6B-54BD5CC1AB98}"/>
                </c:ext>
              </c:extLst>
            </c:dLbl>
            <c:dLbl>
              <c:idx val="3"/>
              <c:tx>
                <c:rich>
                  <a:bodyPr/>
                  <a:lstStyle/>
                  <a:p>
                    <a:fld id="{EFB64D39-2B63-4493-99B9-A2B143AEE775}" type="CELLRANGE">
                      <a:rPr lang="en-US"/>
                      <a:pPr/>
                      <a:t>[PLAGECELL]</a:t>
                    </a:fld>
                    <a:endParaRPr lang="en-US" baseline="0"/>
                  </a:p>
                  <a:p>
                    <a:fld id="{AE72C13B-25D3-4D31-9AE3-9D131AB4D690}" type="VALUE">
                      <a:rPr lang="en-US"/>
                      <a:pPr/>
                      <a:t>[VALEUR]</a:t>
                    </a:fld>
                    <a:endParaRPr lang="fr-F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6F50-456D-9D6B-54BD5CC1AB98}"/>
                </c:ext>
              </c:extLst>
            </c:dLbl>
            <c:spPr>
              <a:noFill/>
              <a:ln>
                <a:noFill/>
              </a:ln>
              <a:effectLst/>
            </c:spPr>
            <c:txPr>
              <a:bodyPr/>
              <a:lstStyle/>
              <a:p>
                <a:pPr>
                  <a:defRPr sz="900">
                    <a:solidFill>
                      <a:schemeClr val="bg1"/>
                    </a:solidFill>
                  </a:defRPr>
                </a:pPr>
                <a:endParaRPr lang="fr-FR"/>
              </a:p>
            </c:txPr>
            <c:showLegendKey val="0"/>
            <c:showVal val="1"/>
            <c:showCatName val="0"/>
            <c:showSerName val="0"/>
            <c:showPercent val="0"/>
            <c:showBubbleSize val="0"/>
            <c:separator>
</c:separator>
            <c:showLeaderLines val="1"/>
            <c:extLst>
              <c:ext xmlns:c15="http://schemas.microsoft.com/office/drawing/2012/chart" uri="{CE6537A1-D6FC-4f65-9D91-7224C49458BB}">
                <c15:showDataLabelsRange val="1"/>
              </c:ext>
            </c:extLst>
          </c:dLbls>
          <c:cat>
            <c:strRef>
              <c:f>Sheet1!$A$1:$A$4</c:f>
              <c:strCache>
                <c:ptCount val="4"/>
                <c:pt idx="0">
                  <c:v>Etat</c:v>
                </c:pt>
                <c:pt idx="1">
                  <c:v>PTF</c:v>
                </c:pt>
                <c:pt idx="2">
                  <c:v>Ménages</c:v>
                </c:pt>
                <c:pt idx="3">
                  <c:v>Secteur privé</c:v>
                </c:pt>
              </c:strCache>
            </c:strRef>
          </c:cat>
          <c:val>
            <c:numRef>
              <c:f>Sheet1!$B$1:$B$4</c:f>
              <c:numCache>
                <c:formatCode>0" Md"</c:formatCode>
                <c:ptCount val="4"/>
                <c:pt idx="0">
                  <c:v>895.43273323874303</c:v>
                </c:pt>
                <c:pt idx="1">
                  <c:v>698.11111626399372</c:v>
                </c:pt>
                <c:pt idx="2">
                  <c:v>525.09835288122053</c:v>
                </c:pt>
                <c:pt idx="3">
                  <c:v>83.190800390799865</c:v>
                </c:pt>
              </c:numCache>
            </c:numRef>
          </c:val>
          <c:extLst>
            <c:ext xmlns:c15="http://schemas.microsoft.com/office/drawing/2012/chart" uri="{02D57815-91ED-43cb-92C2-25804820EDAC}">
              <c15:datalabelsRange>
                <c15:f>Sheet1!$C$1:$C$4</c15:f>
                <c15:dlblRangeCache>
                  <c:ptCount val="4"/>
                  <c:pt idx="0">
                    <c:v>41%</c:v>
                  </c:pt>
                  <c:pt idx="1">
                    <c:v>32%</c:v>
                  </c:pt>
                  <c:pt idx="2">
                    <c:v>24%</c:v>
                  </c:pt>
                  <c:pt idx="3">
                    <c:v>4%</c:v>
                  </c:pt>
                </c15:dlblRangeCache>
              </c15:datalabelsRange>
            </c:ext>
            <c:ext xmlns:c16="http://schemas.microsoft.com/office/drawing/2014/chart" uri="{C3380CC4-5D6E-409C-BE32-E72D297353CC}">
              <c16:uniqueId val="{00000008-6F50-456D-9D6B-54BD5CC1AB98}"/>
            </c:ext>
          </c:extLst>
        </c:ser>
        <c:dLbls>
          <c:showLegendKey val="0"/>
          <c:showVal val="1"/>
          <c:showCatName val="0"/>
          <c:showSerName val="0"/>
          <c:showPercent val="0"/>
          <c:showBubbleSize val="0"/>
          <c:showLeaderLines val="1"/>
        </c:dLbls>
        <c:firstSliceAng val="0"/>
        <c:holeSize val="50"/>
      </c:doughnutChart>
    </c:plotArea>
    <c:legend>
      <c:legendPos val="l"/>
      <c:layout>
        <c:manualLayout>
          <c:xMode val="edge"/>
          <c:yMode val="edge"/>
          <c:x val="1.408734002919518E-2"/>
          <c:y val="0.25898850344525987"/>
          <c:w val="0.20649766542086762"/>
          <c:h val="0.42464809555724531"/>
        </c:manualLayout>
      </c:layout>
      <c:overlay val="0"/>
      <c:txPr>
        <a:bodyPr/>
        <a:lstStyle/>
        <a:p>
          <a:pPr rtl="0">
            <a:defRPr/>
          </a:pPr>
          <a:endParaRPr lang="fr-FR"/>
        </a:p>
      </c:txPr>
    </c:legend>
    <c:plotVisOnly val="0"/>
    <c:dispBlanksAs val="gap"/>
    <c:showDLblsOverMax val="1"/>
  </c:chart>
  <c:spPr>
    <a:ln>
      <a:solidFill>
        <a:schemeClr val="bg1">
          <a:lumMod val="95000"/>
        </a:schemeClr>
      </a:solidFill>
    </a:ln>
  </c:spPr>
  <c:txPr>
    <a:bodyPr/>
    <a:lstStyle/>
    <a:p>
      <a:pPr>
        <a:defRPr sz="11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FR" sz="1200" b="1" i="0" u="none" strike="noStrike" kern="1200" spc="0" baseline="0" noProof="0">
                <a:solidFill>
                  <a:schemeClr val="tx1"/>
                </a:solidFill>
                <a:latin typeface="+mj-lt"/>
                <a:ea typeface="+mn-ea"/>
                <a:cs typeface="Times New Roman" panose="02020603050405020304" pitchFamily="18" charset="0"/>
              </a:defRPr>
            </a:pPr>
            <a:r>
              <a:rPr lang="fr-FR" b="1" noProof="0" dirty="0">
                <a:solidFill>
                  <a:schemeClr val="accent6">
                    <a:lumMod val="75000"/>
                  </a:schemeClr>
                </a:solidFill>
              </a:rPr>
              <a:t>Distribution régionale des ressources en santé</a:t>
            </a:r>
            <a:r>
              <a:rPr lang="fr-FR" b="1" baseline="0" noProof="0" dirty="0">
                <a:solidFill>
                  <a:schemeClr val="accent6">
                    <a:lumMod val="75000"/>
                  </a:schemeClr>
                </a:solidFill>
              </a:rPr>
              <a:t> par habitant </a:t>
            </a:r>
            <a:r>
              <a:rPr lang="fr-FR" b="1" noProof="0" dirty="0">
                <a:solidFill>
                  <a:schemeClr val="accent6">
                    <a:lumMod val="75000"/>
                  </a:schemeClr>
                </a:solidFill>
              </a:rPr>
              <a:t>(2023-2025)</a:t>
            </a:r>
          </a:p>
        </c:rich>
      </c:tx>
      <c:overlay val="0"/>
      <c:spPr>
        <a:noFill/>
        <a:ln>
          <a:noFill/>
        </a:ln>
        <a:effectLst/>
      </c:spPr>
      <c:txPr>
        <a:bodyPr rot="0" spcFirstLastPara="1" vertOverflow="ellipsis" vert="horz" wrap="square" anchor="ctr" anchorCtr="1"/>
        <a:lstStyle/>
        <a:p>
          <a:pPr>
            <a:defRPr lang="fr-FR" sz="1200" b="1" i="0" u="none" strike="noStrike" kern="1200" spc="0" baseline="0" noProof="0">
              <a:solidFill>
                <a:schemeClr val="tx1"/>
              </a:solidFill>
              <a:latin typeface="+mj-lt"/>
              <a:ea typeface="+mn-ea"/>
              <a:cs typeface="Times New Roman" panose="02020603050405020304" pitchFamily="18" charset="0"/>
            </a:defRPr>
          </a:pPr>
          <a:endParaRPr lang="fr-FR"/>
        </a:p>
      </c:txPr>
    </c:title>
    <c:autoTitleDeleted val="0"/>
    <c:plotArea>
      <c:layout/>
      <c:barChart>
        <c:barDir val="col"/>
        <c:grouping val="clustered"/>
        <c:varyColors val="0"/>
        <c:ser>
          <c:idx val="0"/>
          <c:order val="0"/>
          <c:tx>
            <c:strRef>
              <c:f>'1.0 Tableau prep. RESSOURCES'!$N$366</c:f>
              <c:strCache>
                <c:ptCount val="1"/>
                <c:pt idx="0">
                  <c:v>Ressources par habitant</c:v>
                </c:pt>
              </c:strCache>
            </c:strRef>
          </c:tx>
          <c:spPr>
            <a:solidFill>
              <a:schemeClr val="accent6"/>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014-4761-BD3B-BB06EC93683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F014-4761-BD3B-BB06EC93683C}"/>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5-F014-4761-BD3B-BB06EC93683C}"/>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j-lt"/>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 Tableau prep. RESSOURCES'!$N$367:$N$381</c:f>
              <c:strCache>
                <c:ptCount val="15"/>
                <c:pt idx="0">
                  <c:v>Standard</c:v>
                </c:pt>
                <c:pt idx="1">
                  <c:v>Sud_Ouest</c:v>
                </c:pt>
                <c:pt idx="2">
                  <c:v>Hauts_Bassins</c:v>
                </c:pt>
                <c:pt idx="3">
                  <c:v>Centre</c:v>
                </c:pt>
                <c:pt idx="4">
                  <c:v>Boucle_du_Mouhoun</c:v>
                </c:pt>
                <c:pt idx="5">
                  <c:v>Moyenne nationale</c:v>
                </c:pt>
                <c:pt idx="6">
                  <c:v>Sahel</c:v>
                </c:pt>
                <c:pt idx="7">
                  <c:v>Centre_Est</c:v>
                </c:pt>
                <c:pt idx="8">
                  <c:v>Centre_Ouest</c:v>
                </c:pt>
                <c:pt idx="9">
                  <c:v>Centre_Nord</c:v>
                </c:pt>
                <c:pt idx="10">
                  <c:v>Nord</c:v>
                </c:pt>
                <c:pt idx="11">
                  <c:v>Est</c:v>
                </c:pt>
                <c:pt idx="12">
                  <c:v>Centre_Sud</c:v>
                </c:pt>
                <c:pt idx="13">
                  <c:v>Cascades</c:v>
                </c:pt>
                <c:pt idx="14">
                  <c:v>Plateau_Central</c:v>
                </c:pt>
              </c:strCache>
            </c:strRef>
          </c:cat>
          <c:val>
            <c:numRef>
              <c:f>'1.0 Tableau prep. RESSOURCES'!$O$367:$O$381</c:f>
              <c:numCache>
                <c:formatCode>_-* #\ ##0.0_-;\-* #\ ##0.0_-;_-* "-"??_-;_-@_-</c:formatCode>
                <c:ptCount val="15"/>
                <c:pt idx="0">
                  <c:v>51.506</c:v>
                </c:pt>
                <c:pt idx="1">
                  <c:v>44.673216272305531</c:v>
                </c:pt>
                <c:pt idx="2">
                  <c:v>32.486095010144538</c:v>
                </c:pt>
                <c:pt idx="3">
                  <c:v>30.489064280724673</c:v>
                </c:pt>
                <c:pt idx="4">
                  <c:v>27.701165311369031</c:v>
                </c:pt>
                <c:pt idx="5">
                  <c:v>27.642895557597924</c:v>
                </c:pt>
                <c:pt idx="6">
                  <c:v>26.644227769217107</c:v>
                </c:pt>
                <c:pt idx="7">
                  <c:v>25.966934464247696</c:v>
                </c:pt>
                <c:pt idx="8">
                  <c:v>25.891768999970623</c:v>
                </c:pt>
                <c:pt idx="9">
                  <c:v>25.295984767122484</c:v>
                </c:pt>
                <c:pt idx="10">
                  <c:v>24.753642337158684</c:v>
                </c:pt>
                <c:pt idx="11">
                  <c:v>24.719230128467927</c:v>
                </c:pt>
                <c:pt idx="12">
                  <c:v>23.080627236367839</c:v>
                </c:pt>
                <c:pt idx="13">
                  <c:v>22.725783251441243</c:v>
                </c:pt>
                <c:pt idx="14">
                  <c:v>21.841100736604879</c:v>
                </c:pt>
              </c:numCache>
            </c:numRef>
          </c:val>
          <c:extLst>
            <c:ext xmlns:c16="http://schemas.microsoft.com/office/drawing/2014/chart" uri="{C3380CC4-5D6E-409C-BE32-E72D297353CC}">
              <c16:uniqueId val="{00000006-F014-4761-BD3B-BB06EC93683C}"/>
            </c:ext>
          </c:extLst>
        </c:ser>
        <c:dLbls>
          <c:dLblPos val="outEnd"/>
          <c:showLegendKey val="0"/>
          <c:showVal val="1"/>
          <c:showCatName val="0"/>
          <c:showSerName val="0"/>
          <c:showPercent val="0"/>
          <c:showBubbleSize val="0"/>
        </c:dLbls>
        <c:gapWidth val="65"/>
        <c:overlap val="-27"/>
        <c:axId val="568902544"/>
        <c:axId val="569525536"/>
      </c:barChart>
      <c:catAx>
        <c:axId val="5689025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Times New Roman" panose="02020603050405020304" pitchFamily="18" charset="0"/>
              </a:defRPr>
            </a:pPr>
            <a:endParaRPr lang="fr-FR"/>
          </a:p>
        </c:txPr>
        <c:crossAx val="569525536"/>
        <c:crosses val="autoZero"/>
        <c:auto val="1"/>
        <c:lblAlgn val="ctr"/>
        <c:lblOffset val="100"/>
        <c:noMultiLvlLbl val="0"/>
      </c:catAx>
      <c:valAx>
        <c:axId val="569525536"/>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solidFill>
                    <a:latin typeface="+mj-lt"/>
                    <a:ea typeface="+mn-ea"/>
                    <a:cs typeface="Times New Roman" panose="02020603050405020304" pitchFamily="18" charset="0"/>
                  </a:defRPr>
                </a:pPr>
                <a:r>
                  <a:rPr lang="en-GB" b="1" dirty="0"/>
                  <a:t>0.000 FCFA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j-lt"/>
                  <a:ea typeface="+mn-ea"/>
                  <a:cs typeface="Times New Roman" panose="02020603050405020304" pitchFamily="18" charset="0"/>
                </a:defRPr>
              </a:pPr>
              <a:endParaRPr lang="fr-FR"/>
            </a:p>
          </c:txPr>
        </c:title>
        <c:numFmt formatCode="_-* #\ ##0.0_-;\-* #\ ##0.0_-;_-* &quot;-&quot;??_-;_-@_-" sourceLinked="1"/>
        <c:majorTickMark val="none"/>
        <c:minorTickMark val="none"/>
        <c:tickLblPos val="nextTo"/>
        <c:crossAx val="5689025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95000"/>
        </a:schemeClr>
      </a:solidFill>
      <a:round/>
    </a:ln>
    <a:effectLst/>
  </c:spPr>
  <c:txPr>
    <a:bodyPr/>
    <a:lstStyle/>
    <a:p>
      <a:pPr algn="just">
        <a:defRPr sz="1000" b="0">
          <a:solidFill>
            <a:schemeClr val="tx1"/>
          </a:solidFill>
          <a:latin typeface="+mj-lt"/>
          <a:cs typeface="Times New Roman" panose="02020603050405020304" pitchFamily="18" charset="0"/>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FR" sz="1200" b="1" i="0" u="none" strike="noStrike" kern="1200" spc="0" baseline="0" noProof="0">
                <a:solidFill>
                  <a:prstClr val="black"/>
                </a:solidFill>
                <a:latin typeface="+mj-lt"/>
                <a:ea typeface="+mn-ea"/>
                <a:cs typeface="Times New Roman" panose="02020603050405020304" pitchFamily="18" charset="0"/>
              </a:defRPr>
            </a:pPr>
            <a:r>
              <a:rPr lang="fr-FR" sz="1200" b="1" i="0" u="none" strike="noStrike" kern="1200" spc="0" baseline="0" noProof="0" dirty="0">
                <a:solidFill>
                  <a:schemeClr val="accent6">
                    <a:lumMod val="75000"/>
                  </a:schemeClr>
                </a:solidFill>
                <a:latin typeface="+mj-lt"/>
                <a:ea typeface="+mn-ea"/>
                <a:cs typeface="Times New Roman" panose="02020603050405020304" pitchFamily="18" charset="0"/>
              </a:rPr>
              <a:t>Distribution régionale des dépenses en santé par habitant (2021-2022)</a:t>
            </a:r>
          </a:p>
        </c:rich>
      </c:tx>
      <c:overlay val="0"/>
      <c:spPr>
        <a:noFill/>
        <a:ln>
          <a:noFill/>
        </a:ln>
        <a:effectLst/>
      </c:spPr>
      <c:txPr>
        <a:bodyPr rot="0" spcFirstLastPara="1" vertOverflow="ellipsis" vert="horz" wrap="square" anchor="ctr" anchorCtr="1"/>
        <a:lstStyle/>
        <a:p>
          <a:pPr algn="ctr" rtl="0">
            <a:defRPr lang="fr-FR" sz="1200" b="1" i="0" u="none" strike="noStrike" kern="1200" spc="0" baseline="0" noProof="0">
              <a:solidFill>
                <a:prstClr val="black"/>
              </a:solidFill>
              <a:latin typeface="+mj-lt"/>
              <a:ea typeface="+mn-ea"/>
              <a:cs typeface="Times New Roman" panose="02020603050405020304" pitchFamily="18" charset="0"/>
            </a:defRPr>
          </a:pPr>
          <a:endParaRPr lang="fr-FR"/>
        </a:p>
      </c:txPr>
    </c:title>
    <c:autoTitleDeleted val="0"/>
    <c:plotArea>
      <c:layout>
        <c:manualLayout>
          <c:layoutTarget val="inner"/>
          <c:xMode val="edge"/>
          <c:yMode val="edge"/>
          <c:x val="5.7618999636769204E-2"/>
          <c:y val="9.9818262735105009E-2"/>
          <c:w val="0.91819446940429805"/>
          <c:h val="0.65815293059278734"/>
        </c:manualLayout>
      </c:layout>
      <c:barChart>
        <c:barDir val="col"/>
        <c:grouping val="clustered"/>
        <c:varyColors val="0"/>
        <c:ser>
          <c:idx val="0"/>
          <c:order val="0"/>
          <c:tx>
            <c:strRef>
              <c:f>'2.0 Tableau prep. DEPENSES'!$L$347</c:f>
              <c:strCache>
                <c:ptCount val="1"/>
                <c:pt idx="0">
                  <c:v>Dépenses/Hbt</c:v>
                </c:pt>
              </c:strCache>
            </c:strRef>
          </c:tx>
          <c:spPr>
            <a:solidFill>
              <a:schemeClr val="accent6"/>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BCB-4848-9C5C-05DAC5F58BEB}"/>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3-8BCB-4848-9C5C-05DAC5F58BEB}"/>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j-lt"/>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 Tableau prep. DEPENSES'!$K$348:$K$362</c:f>
              <c:strCache>
                <c:ptCount val="15"/>
                <c:pt idx="0">
                  <c:v>Standard</c:v>
                </c:pt>
                <c:pt idx="1">
                  <c:v>Hauts_Bassins</c:v>
                </c:pt>
                <c:pt idx="2">
                  <c:v>Centre</c:v>
                </c:pt>
                <c:pt idx="3">
                  <c:v>Boucle_du_Mouhoun</c:v>
                </c:pt>
                <c:pt idx="4">
                  <c:v>Sahel</c:v>
                </c:pt>
                <c:pt idx="5">
                  <c:v>Moyenne nationale</c:v>
                </c:pt>
                <c:pt idx="6">
                  <c:v>Sud_Ouest</c:v>
                </c:pt>
                <c:pt idx="7">
                  <c:v>Centre_Nord</c:v>
                </c:pt>
                <c:pt idx="8">
                  <c:v>Plateau_Central</c:v>
                </c:pt>
                <c:pt idx="9">
                  <c:v>Nord</c:v>
                </c:pt>
                <c:pt idx="10">
                  <c:v>Est</c:v>
                </c:pt>
                <c:pt idx="11">
                  <c:v>Centre_Ouest</c:v>
                </c:pt>
                <c:pt idx="12">
                  <c:v>Centre_Est</c:v>
                </c:pt>
                <c:pt idx="13">
                  <c:v>Cascades</c:v>
                </c:pt>
                <c:pt idx="14">
                  <c:v>Centre_Sud</c:v>
                </c:pt>
              </c:strCache>
            </c:strRef>
          </c:cat>
          <c:val>
            <c:numRef>
              <c:f>'2.0 Tableau prep. DEPENSES'!$L$348:$L$362</c:f>
              <c:numCache>
                <c:formatCode>_-* #\ ##0.0_-;\-* #\ ##0.0_-;_-* "-"??_-;_-@_-</c:formatCode>
                <c:ptCount val="15"/>
                <c:pt idx="0">
                  <c:v>51.506</c:v>
                </c:pt>
                <c:pt idx="1">
                  <c:v>32.808078882366353</c:v>
                </c:pt>
                <c:pt idx="2">
                  <c:v>31.911718031433697</c:v>
                </c:pt>
                <c:pt idx="3">
                  <c:v>28.798566402255162</c:v>
                </c:pt>
                <c:pt idx="4">
                  <c:v>28.554611954739347</c:v>
                </c:pt>
                <c:pt idx="5">
                  <c:v>27.756607931515706</c:v>
                </c:pt>
                <c:pt idx="6">
                  <c:v>27.254234009428451</c:v>
                </c:pt>
                <c:pt idx="7">
                  <c:v>26.99391632582676</c:v>
                </c:pt>
                <c:pt idx="8">
                  <c:v>26.878013840425723</c:v>
                </c:pt>
                <c:pt idx="9">
                  <c:v>26.563893688174481</c:v>
                </c:pt>
                <c:pt idx="10">
                  <c:v>25.751352006055839</c:v>
                </c:pt>
                <c:pt idx="11">
                  <c:v>24.787528218460483</c:v>
                </c:pt>
                <c:pt idx="12">
                  <c:v>24.769233208941635</c:v>
                </c:pt>
                <c:pt idx="13">
                  <c:v>24.283197325137944</c:v>
                </c:pt>
                <c:pt idx="14">
                  <c:v>23.2045221164392</c:v>
                </c:pt>
              </c:numCache>
            </c:numRef>
          </c:val>
          <c:extLst>
            <c:ext xmlns:c16="http://schemas.microsoft.com/office/drawing/2014/chart" uri="{C3380CC4-5D6E-409C-BE32-E72D297353CC}">
              <c16:uniqueId val="{00000004-8BCB-4848-9C5C-05DAC5F58BEB}"/>
            </c:ext>
          </c:extLst>
        </c:ser>
        <c:dLbls>
          <c:dLblPos val="outEnd"/>
          <c:showLegendKey val="0"/>
          <c:showVal val="1"/>
          <c:showCatName val="0"/>
          <c:showSerName val="0"/>
          <c:showPercent val="0"/>
          <c:showBubbleSize val="0"/>
        </c:dLbls>
        <c:gapWidth val="65"/>
        <c:overlap val="-27"/>
        <c:axId val="612655215"/>
        <c:axId val="417552927"/>
      </c:barChart>
      <c:catAx>
        <c:axId val="61265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Times New Roman" panose="02020603050405020304" pitchFamily="18" charset="0"/>
              </a:defRPr>
            </a:pPr>
            <a:endParaRPr lang="fr-FR"/>
          </a:p>
        </c:txPr>
        <c:crossAx val="417552927"/>
        <c:crosses val="autoZero"/>
        <c:auto val="1"/>
        <c:lblAlgn val="ctr"/>
        <c:lblOffset val="100"/>
        <c:noMultiLvlLbl val="0"/>
      </c:catAx>
      <c:valAx>
        <c:axId val="417552927"/>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solidFill>
                    <a:latin typeface="+mj-lt"/>
                    <a:ea typeface="+mn-ea"/>
                    <a:cs typeface="Times New Roman" panose="02020603050405020304" pitchFamily="18" charset="0"/>
                  </a:defRPr>
                </a:pPr>
                <a:r>
                  <a:rPr lang="en-GB" b="1" dirty="0"/>
                  <a:t>0.000 FCFA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j-lt"/>
                  <a:ea typeface="+mn-ea"/>
                  <a:cs typeface="Times New Roman" panose="02020603050405020304" pitchFamily="18" charset="0"/>
                </a:defRPr>
              </a:pPr>
              <a:endParaRPr lang="fr-FR"/>
            </a:p>
          </c:txPr>
        </c:title>
        <c:numFmt formatCode="_-* #\ ##0.0_-;\-* #\ ##0.0_-;_-* &quot;-&quot;??_-;_-@_-" sourceLinked="1"/>
        <c:majorTickMark val="none"/>
        <c:minorTickMark val="none"/>
        <c:tickLblPos val="nextTo"/>
        <c:crossAx val="61265521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a:solidFill>
            <a:schemeClr val="tx1"/>
          </a:solidFill>
          <a:latin typeface="+mj-lt"/>
          <a:cs typeface="Times New Roman" panose="02020603050405020304" pitchFamily="18"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23096473794502"/>
          <c:y val="2.5589227217427433E-2"/>
          <c:w val="0.61510291192052846"/>
          <c:h val="0.95807306317028895"/>
        </c:manualLayout>
      </c:layout>
      <c:barChart>
        <c:barDir val="bar"/>
        <c:grouping val="clustered"/>
        <c:varyColors val="0"/>
        <c:ser>
          <c:idx val="0"/>
          <c:order val="0"/>
          <c:tx>
            <c:strRef>
              <c:f>'1.0 Tableau prep. RESSOURCES'!$G$45</c:f>
              <c:strCache>
                <c:ptCount val="1"/>
                <c:pt idx="0">
                  <c:v>%</c:v>
                </c:pt>
              </c:strCache>
            </c:strRef>
          </c:tx>
          <c:spPr>
            <a:solidFill>
              <a:schemeClr val="accent6">
                <a:lumMod val="75000"/>
              </a:schemeClr>
            </a:solidFill>
            <a:ln>
              <a:noFill/>
            </a:ln>
            <a:effectLst/>
          </c:spPr>
          <c:invertIfNegative val="0"/>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2D01-4329-BCF7-A07CA652E1D6}"/>
              </c:ext>
            </c:extLst>
          </c:dPt>
          <c:dLbls>
            <c:dLbl>
              <c:idx val="0"/>
              <c:tx>
                <c:rich>
                  <a:bodyPr/>
                  <a:lstStyle/>
                  <a:p>
                    <a:fld id="{677A7E6C-D409-1E4A-BB21-1CAB4C2D2739}" type="CELLRANGE">
                      <a:rPr lang="en-US" baseline="0"/>
                      <a:pPr/>
                      <a:t>[PLAGECELL]</a:t>
                    </a:fld>
                    <a:r>
                      <a:rPr lang="en-US" baseline="0"/>
                      <a:t>; </a:t>
                    </a:r>
                    <a:fld id="{09469032-E27A-F843-9FDF-F071A64176B4}" type="VALUE">
                      <a:rPr lang="en-US" baseline="0"/>
                      <a:pPr/>
                      <a:t>[VALEUR]</a:t>
                    </a:fld>
                    <a:endParaRPr lang="en-US" baseline="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D01-4329-BCF7-A07CA652E1D6}"/>
                </c:ext>
              </c:extLst>
            </c:dLbl>
            <c:dLbl>
              <c:idx val="1"/>
              <c:tx>
                <c:rich>
                  <a:bodyPr/>
                  <a:lstStyle/>
                  <a:p>
                    <a:fld id="{FE368BCA-2AF2-B641-A349-A3CFCDC7A4F9}" type="CELLRANGE">
                      <a:rPr lang="fr-FR"/>
                      <a:pPr/>
                      <a:t>[PLAGECELL]</a:t>
                    </a:fld>
                    <a:r>
                      <a:rPr lang="fr-FR" baseline="0"/>
                      <a:t>; </a:t>
                    </a:r>
                    <a:fld id="{77D86F39-2701-E347-B292-F25CAC3BD56F}"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01-4329-BCF7-A07CA652E1D6}"/>
                </c:ext>
              </c:extLst>
            </c:dLbl>
            <c:dLbl>
              <c:idx val="2"/>
              <c:tx>
                <c:rich>
                  <a:bodyPr/>
                  <a:lstStyle/>
                  <a:p>
                    <a:fld id="{501B458A-16D5-1D47-B709-33D72501A2D2}" type="CELLRANGE">
                      <a:rPr lang="fr-FR"/>
                      <a:pPr/>
                      <a:t>[PLAGECELL]</a:t>
                    </a:fld>
                    <a:r>
                      <a:rPr lang="fr-FR" baseline="0"/>
                      <a:t>; </a:t>
                    </a:r>
                    <a:fld id="{CAD52A38-D5BD-6345-8DF0-2B5ADA233FD4}"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01-4329-BCF7-A07CA652E1D6}"/>
                </c:ext>
              </c:extLst>
            </c:dLbl>
            <c:dLbl>
              <c:idx val="3"/>
              <c:tx>
                <c:rich>
                  <a:bodyPr/>
                  <a:lstStyle/>
                  <a:p>
                    <a:fld id="{04E00328-3F96-3545-88B0-52EA29F10169}" type="CELLRANGE">
                      <a:rPr lang="fr-FR"/>
                      <a:pPr/>
                      <a:t>[PLAGECELL]</a:t>
                    </a:fld>
                    <a:r>
                      <a:rPr lang="fr-FR" baseline="0"/>
                      <a:t>; </a:t>
                    </a:r>
                    <a:fld id="{7D328AE5-A93C-484D-A750-9B49F8751A4F}"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01-4329-BCF7-A07CA652E1D6}"/>
                </c:ext>
              </c:extLst>
            </c:dLbl>
            <c:dLbl>
              <c:idx val="4"/>
              <c:tx>
                <c:rich>
                  <a:bodyPr/>
                  <a:lstStyle/>
                  <a:p>
                    <a:fld id="{633D87E7-A0A2-2D4D-8637-F6A965A6EBDE}" type="CELLRANGE">
                      <a:rPr lang="fr-FR"/>
                      <a:pPr/>
                      <a:t>[PLAGECELL]</a:t>
                    </a:fld>
                    <a:r>
                      <a:rPr lang="fr-FR" baseline="0"/>
                      <a:t>; </a:t>
                    </a:r>
                    <a:fld id="{8E1450C9-68BB-EB49-8BB1-3FA7B85433A3}"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01-4329-BCF7-A07CA652E1D6}"/>
                </c:ext>
              </c:extLst>
            </c:dLbl>
            <c:dLbl>
              <c:idx val="5"/>
              <c:tx>
                <c:rich>
                  <a:bodyPr/>
                  <a:lstStyle/>
                  <a:p>
                    <a:fld id="{F2DCE9A1-45C4-3645-AA8A-9726A9B877FC}" type="CELLRANGE">
                      <a:rPr lang="fr-FR"/>
                      <a:pPr/>
                      <a:t>[PLAGECELL]</a:t>
                    </a:fld>
                    <a:r>
                      <a:rPr lang="fr-FR" baseline="0"/>
                      <a:t>; </a:t>
                    </a:r>
                    <a:fld id="{2F8FDD6A-67AC-E940-B500-F794BAE42434}"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01-4329-BCF7-A07CA652E1D6}"/>
                </c:ext>
              </c:extLst>
            </c:dLbl>
            <c:dLbl>
              <c:idx val="6"/>
              <c:tx>
                <c:rich>
                  <a:bodyPr/>
                  <a:lstStyle/>
                  <a:p>
                    <a:fld id="{B9E8C2CB-BC67-3140-960D-130975584665}" type="CELLRANGE">
                      <a:rPr lang="fr-FR"/>
                      <a:pPr/>
                      <a:t>[PLAGECELL]</a:t>
                    </a:fld>
                    <a:r>
                      <a:rPr lang="fr-FR" baseline="0"/>
                      <a:t>; </a:t>
                    </a:r>
                    <a:fld id="{E21E609E-B5E3-1746-A93E-5AB0EF56FE23}"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01-4329-BCF7-A07CA652E1D6}"/>
                </c:ext>
              </c:extLst>
            </c:dLbl>
            <c:dLbl>
              <c:idx val="7"/>
              <c:tx>
                <c:rich>
                  <a:bodyPr/>
                  <a:lstStyle/>
                  <a:p>
                    <a:fld id="{8AFA5091-A802-B64E-ADDC-8C659A1D822A}" type="CELLRANGE">
                      <a:rPr lang="fr-FR"/>
                      <a:pPr/>
                      <a:t>[PLAGECELL]</a:t>
                    </a:fld>
                    <a:r>
                      <a:rPr lang="fr-FR" baseline="0"/>
                      <a:t>; </a:t>
                    </a:r>
                    <a:fld id="{166A8409-B229-F34F-9F0B-1F1F24AE3E34}"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01-4329-BCF7-A07CA652E1D6}"/>
                </c:ext>
              </c:extLst>
            </c:dLbl>
            <c:dLbl>
              <c:idx val="8"/>
              <c:tx>
                <c:rich>
                  <a:bodyPr/>
                  <a:lstStyle/>
                  <a:p>
                    <a:fld id="{552792D3-5A09-0446-BEB0-C6F0A81586C2}" type="CELLRANGE">
                      <a:rPr lang="fr-FR"/>
                      <a:pPr/>
                      <a:t>[PLAGECELL]</a:t>
                    </a:fld>
                    <a:r>
                      <a:rPr lang="fr-FR" baseline="0"/>
                      <a:t>; </a:t>
                    </a:r>
                    <a:fld id="{19C744C9-B410-A14A-A5E9-89588E6447BD}"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01-4329-BCF7-A07CA652E1D6}"/>
                </c:ext>
              </c:extLst>
            </c:dLbl>
            <c:dLbl>
              <c:idx val="9"/>
              <c:tx>
                <c:rich>
                  <a:bodyPr/>
                  <a:lstStyle/>
                  <a:p>
                    <a:fld id="{9F4146C7-CD0F-D54C-8F16-393E2641336B}" type="CELLRANGE">
                      <a:rPr lang="fr-FR"/>
                      <a:pPr/>
                      <a:t>[PLAGECELL]</a:t>
                    </a:fld>
                    <a:r>
                      <a:rPr lang="fr-FR" baseline="0"/>
                      <a:t>; </a:t>
                    </a:r>
                    <a:fld id="{67946A5C-8A16-5C49-9F95-3BE3C3F89820}"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01-4329-BCF7-A07CA652E1D6}"/>
                </c:ext>
              </c:extLst>
            </c:dLbl>
            <c:dLbl>
              <c:idx val="10"/>
              <c:tx>
                <c:rich>
                  <a:bodyPr/>
                  <a:lstStyle/>
                  <a:p>
                    <a:fld id="{04E3DC18-21AE-884F-97AA-33A869EBA1D8}" type="CELLRANGE">
                      <a:rPr lang="fr-FR"/>
                      <a:pPr/>
                      <a:t>[PLAGECELL]</a:t>
                    </a:fld>
                    <a:r>
                      <a:rPr lang="fr-FR" baseline="0"/>
                      <a:t>; </a:t>
                    </a:r>
                    <a:fld id="{DE6947D3-9743-754A-A70D-B1F5B590AD49}"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D01-4329-BCF7-A07CA652E1D6}"/>
                </c:ext>
              </c:extLst>
            </c:dLbl>
            <c:dLbl>
              <c:idx val="11"/>
              <c:tx>
                <c:rich>
                  <a:bodyPr/>
                  <a:lstStyle/>
                  <a:p>
                    <a:fld id="{4FD8A572-4EA6-2E48-B7E0-2DE3CA717ADD}" type="CELLRANGE">
                      <a:rPr lang="fr-FR"/>
                      <a:pPr/>
                      <a:t>[PLAGECELL]</a:t>
                    </a:fld>
                    <a:r>
                      <a:rPr lang="fr-FR" baseline="0"/>
                      <a:t>; </a:t>
                    </a:r>
                    <a:fld id="{F634845E-3C7B-1041-A47E-8454583DE403}"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01-4329-BCF7-A07CA652E1D6}"/>
                </c:ext>
              </c:extLst>
            </c:dLbl>
            <c:dLbl>
              <c:idx val="12"/>
              <c:tx>
                <c:rich>
                  <a:bodyPr/>
                  <a:lstStyle/>
                  <a:p>
                    <a:fld id="{61801785-BBA2-354A-9CD6-75A75AC55A2E}" type="CELLRANGE">
                      <a:rPr lang="fr-FR"/>
                      <a:pPr/>
                      <a:t>[PLAGECELL]</a:t>
                    </a:fld>
                    <a:r>
                      <a:rPr lang="fr-FR" baseline="0"/>
                      <a:t>; </a:t>
                    </a:r>
                    <a:fld id="{F52B15BA-AF87-6946-BF91-9B4070BBF472}"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D01-4329-BCF7-A07CA652E1D6}"/>
                </c:ext>
              </c:extLst>
            </c:dLbl>
            <c:dLbl>
              <c:idx val="13"/>
              <c:tx>
                <c:rich>
                  <a:bodyPr/>
                  <a:lstStyle/>
                  <a:p>
                    <a:fld id="{E08F64C6-27D1-1C41-AF94-D57E3DBC29D0}" type="CELLRANGE">
                      <a:rPr lang="fr-FR"/>
                      <a:pPr/>
                      <a:t>[PLAGECELL]</a:t>
                    </a:fld>
                    <a:r>
                      <a:rPr lang="fr-FR" baseline="0"/>
                      <a:t>; </a:t>
                    </a:r>
                    <a:fld id="{C6767049-3628-EA49-82AA-D399546DB158}"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D01-4329-BCF7-A07CA652E1D6}"/>
                </c:ext>
              </c:extLst>
            </c:dLbl>
            <c:dLbl>
              <c:idx val="14"/>
              <c:tx>
                <c:rich>
                  <a:bodyPr/>
                  <a:lstStyle/>
                  <a:p>
                    <a:fld id="{6F74AE82-4FEA-3A4A-8D5C-F83FEF072C5A}" type="CELLRANGE">
                      <a:rPr lang="fr-FR"/>
                      <a:pPr/>
                      <a:t>[PLAGECELL]</a:t>
                    </a:fld>
                    <a:r>
                      <a:rPr lang="fr-FR" baseline="0"/>
                      <a:t>; </a:t>
                    </a:r>
                    <a:fld id="{6702497D-A894-3D40-ABD1-344C37741E61}"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01-4329-BCF7-A07CA652E1D6}"/>
                </c:ext>
              </c:extLst>
            </c:dLbl>
            <c:dLbl>
              <c:idx val="15"/>
              <c:tx>
                <c:rich>
                  <a:bodyPr/>
                  <a:lstStyle/>
                  <a:p>
                    <a:fld id="{9157C360-BE6B-8A40-A25C-5FF896451356}" type="CELLRANGE">
                      <a:rPr lang="fr-FR"/>
                      <a:pPr/>
                      <a:t>[PLAGECELL]</a:t>
                    </a:fld>
                    <a:r>
                      <a:rPr lang="fr-FR" baseline="0"/>
                      <a:t>; </a:t>
                    </a:r>
                    <a:fld id="{85C56D82-BD15-3843-9C42-11AEBE94C0B8}"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D01-4329-BCF7-A07CA652E1D6}"/>
                </c:ext>
              </c:extLst>
            </c:dLbl>
            <c:dLbl>
              <c:idx val="16"/>
              <c:tx>
                <c:rich>
                  <a:bodyPr/>
                  <a:lstStyle/>
                  <a:p>
                    <a:fld id="{2343476D-622D-AC4F-85DD-C641B489D578}" type="CELLRANGE">
                      <a:rPr lang="fr-FR"/>
                      <a:pPr/>
                      <a:t>[PLAGECELL]</a:t>
                    </a:fld>
                    <a:r>
                      <a:rPr lang="fr-FR" baseline="0"/>
                      <a:t>; </a:t>
                    </a:r>
                    <a:fld id="{FC3304E1-F95E-504F-8A7D-37A02A10B1F6}"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01-4329-BCF7-A07CA652E1D6}"/>
                </c:ext>
              </c:extLst>
            </c:dLbl>
            <c:dLbl>
              <c:idx val="17"/>
              <c:tx>
                <c:rich>
                  <a:bodyPr/>
                  <a:lstStyle/>
                  <a:p>
                    <a:fld id="{B7B7423B-71C9-3942-BF8D-4C097A69C9DC}" type="CELLRANGE">
                      <a:rPr lang="fr-FR"/>
                      <a:pPr/>
                      <a:t>[PLAGECELL]</a:t>
                    </a:fld>
                    <a:r>
                      <a:rPr lang="fr-FR" baseline="0"/>
                      <a:t>; </a:t>
                    </a:r>
                    <a:fld id="{56901EC6-4D7E-034C-8FCD-A8B6A9FEC7F3}"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D01-4329-BCF7-A07CA652E1D6}"/>
                </c:ext>
              </c:extLst>
            </c:dLbl>
            <c:dLbl>
              <c:idx val="18"/>
              <c:tx>
                <c:rich>
                  <a:bodyPr/>
                  <a:lstStyle/>
                  <a:p>
                    <a:fld id="{FEDF7A34-2309-DC44-A3F6-87B4F55F4032}" type="CELLRANGE">
                      <a:rPr lang="fr-FR"/>
                      <a:pPr/>
                      <a:t>[PLAGECELL]</a:t>
                    </a:fld>
                    <a:r>
                      <a:rPr lang="fr-FR" baseline="0"/>
                      <a:t>; </a:t>
                    </a:r>
                    <a:fld id="{5D636A9A-5152-E542-B0F1-4131F3A34EDC}"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01-4329-BCF7-A07CA652E1D6}"/>
                </c:ext>
              </c:extLst>
            </c:dLbl>
            <c:dLbl>
              <c:idx val="19"/>
              <c:tx>
                <c:rich>
                  <a:bodyPr/>
                  <a:lstStyle/>
                  <a:p>
                    <a:fld id="{CF8BBC1E-EDE1-0741-8A00-A9835878E965}" type="CELLRANGE">
                      <a:rPr lang="fr-FR"/>
                      <a:pPr/>
                      <a:t>[PLAGECELL]</a:t>
                    </a:fld>
                    <a:r>
                      <a:rPr lang="fr-FR" baseline="0"/>
                      <a:t>; </a:t>
                    </a:r>
                    <a:fld id="{C8A614A5-4885-AC4E-8D74-A1707F8C2BF4}"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D01-4329-BCF7-A07CA652E1D6}"/>
                </c:ext>
              </c:extLst>
            </c:dLbl>
            <c:dLbl>
              <c:idx val="20"/>
              <c:tx>
                <c:rich>
                  <a:bodyPr/>
                  <a:lstStyle/>
                  <a:p>
                    <a:fld id="{EE8BF53C-7AE4-F940-B862-D2E0C1269B29}" type="CELLRANGE">
                      <a:rPr lang="fr-FR"/>
                      <a:pPr/>
                      <a:t>[PLAGECELL]</a:t>
                    </a:fld>
                    <a:r>
                      <a:rPr lang="fr-FR" baseline="0"/>
                      <a:t>; </a:t>
                    </a:r>
                    <a:fld id="{4D17BB2F-1AEA-6146-8C15-235F9C816105}"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01-4329-BCF7-A07CA652E1D6}"/>
                </c:ext>
              </c:extLst>
            </c:dLbl>
            <c:dLbl>
              <c:idx val="21"/>
              <c:tx>
                <c:rich>
                  <a:bodyPr/>
                  <a:lstStyle/>
                  <a:p>
                    <a:fld id="{D547E1CC-212A-4F4D-BF3E-D224A382CC79}" type="CELLRANGE">
                      <a:rPr lang="fr-FR"/>
                      <a:pPr/>
                      <a:t>[PLAGECELL]</a:t>
                    </a:fld>
                    <a:r>
                      <a:rPr lang="fr-FR" baseline="0"/>
                      <a:t>; </a:t>
                    </a:r>
                    <a:fld id="{E5EEA38B-2AD6-2940-84C5-C7939DAE68E5}"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01-4329-BCF7-A07CA652E1D6}"/>
                </c:ext>
              </c:extLst>
            </c:dLbl>
            <c:dLbl>
              <c:idx val="22"/>
              <c:tx>
                <c:rich>
                  <a:bodyPr/>
                  <a:lstStyle/>
                  <a:p>
                    <a:fld id="{A81B7C69-ED28-0949-BE3D-C7B954A82A4D}" type="CELLRANGE">
                      <a:rPr lang="fr-FR"/>
                      <a:pPr/>
                      <a:t>[PLAGECELL]</a:t>
                    </a:fld>
                    <a:r>
                      <a:rPr lang="fr-FR" baseline="0"/>
                      <a:t>; </a:t>
                    </a:r>
                    <a:fld id="{AD004D72-7667-4A43-8266-FC3BCF58DD14}" type="VALUE">
                      <a:rPr lang="fr-FR" baseline="0"/>
                      <a:pPr/>
                      <a:t>[VALEUR]</a:t>
                    </a:fld>
                    <a:endParaRPr lang="fr-FR"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01-4329-BCF7-A07CA652E1D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'1.0 Tableau prep. RESSOURCES'!$E$46:$E$68</c:f>
              <c:strCache>
                <c:ptCount val="23"/>
                <c:pt idx="0">
                  <c:v>Suède</c:v>
                </c:pt>
                <c:pt idx="1">
                  <c:v>BADEA</c:v>
                </c:pt>
                <c:pt idx="2">
                  <c:v>Autres*</c:v>
                </c:pt>
                <c:pt idx="3">
                  <c:v>Japon</c:v>
                </c:pt>
                <c:pt idx="4">
                  <c:v>Italie</c:v>
                </c:pt>
                <c:pt idx="5">
                  <c:v>BAD</c:v>
                </c:pt>
                <c:pt idx="6">
                  <c:v>France</c:v>
                </c:pt>
                <c:pt idx="7">
                  <c:v>UNFPA</c:v>
                </c:pt>
                <c:pt idx="8">
                  <c:v>Autriche</c:v>
                </c:pt>
                <c:pt idx="9">
                  <c:v>Canada</c:v>
                </c:pt>
                <c:pt idx="10">
                  <c:v>Pays-Bas</c:v>
                </c:pt>
                <c:pt idx="11">
                  <c:v>Famille Royale E.A.U</c:v>
                </c:pt>
                <c:pt idx="12">
                  <c:v>BID</c:v>
                </c:pt>
                <c:pt idx="13">
                  <c:v>L.A.D</c:v>
                </c:pt>
                <c:pt idx="14">
                  <c:v>PAM</c:v>
                </c:pt>
                <c:pt idx="15">
                  <c:v>UE</c:v>
                </c:pt>
                <c:pt idx="16">
                  <c:v>BMGF</c:v>
                </c:pt>
                <c:pt idx="17">
                  <c:v>Chine</c:v>
                </c:pt>
                <c:pt idx="18">
                  <c:v>Gavi</c:v>
                </c:pt>
                <c:pt idx="19">
                  <c:v>UNICEF</c:v>
                </c:pt>
                <c:pt idx="20">
                  <c:v>USAID</c:v>
                </c:pt>
                <c:pt idx="21">
                  <c:v>Banque mondiale</c:v>
                </c:pt>
                <c:pt idx="22">
                  <c:v>Fonds mondial</c:v>
                </c:pt>
              </c:strCache>
            </c:strRef>
          </c:cat>
          <c:val>
            <c:numRef>
              <c:f>'1.0 Tableau prep. RESSOURCES'!$G$46:$G$68</c:f>
              <c:numCache>
                <c:formatCode>0.00%</c:formatCode>
                <c:ptCount val="23"/>
                <c:pt idx="0">
                  <c:v>6.0558814350720781E-3</c:v>
                </c:pt>
                <c:pt idx="1">
                  <c:v>6.2689987998208732E-3</c:v>
                </c:pt>
                <c:pt idx="2">
                  <c:v>6.4546241408031434E-3</c:v>
                </c:pt>
                <c:pt idx="3">
                  <c:v>7.2467552072148639E-3</c:v>
                </c:pt>
                <c:pt idx="4">
                  <c:v>8.7366100236891328E-3</c:v>
                </c:pt>
                <c:pt idx="5">
                  <c:v>8.8015720577313619E-3</c:v>
                </c:pt>
                <c:pt idx="6">
                  <c:v>9.1427661747578055E-3</c:v>
                </c:pt>
                <c:pt idx="7">
                  <c:v>1.0679739165300231E-2</c:v>
                </c:pt>
                <c:pt idx="8">
                  <c:v>1.1121666296769712E-2</c:v>
                </c:pt>
                <c:pt idx="9">
                  <c:v>1.2277171944529389E-2</c:v>
                </c:pt>
                <c:pt idx="10">
                  <c:v>1.7602967036918767E-2</c:v>
                </c:pt>
                <c:pt idx="11">
                  <c:v>1.7758757468794496E-2</c:v>
                </c:pt>
                <c:pt idx="12">
                  <c:v>1.9129243651739514E-2</c:v>
                </c:pt>
                <c:pt idx="13">
                  <c:v>2.3287687214986832E-2</c:v>
                </c:pt>
                <c:pt idx="14">
                  <c:v>2.350235398743844E-2</c:v>
                </c:pt>
                <c:pt idx="15">
                  <c:v>2.9548538130945084E-2</c:v>
                </c:pt>
                <c:pt idx="16">
                  <c:v>2.9755218231858952E-2</c:v>
                </c:pt>
                <c:pt idx="17">
                  <c:v>6.6653816800719801E-2</c:v>
                </c:pt>
                <c:pt idx="18">
                  <c:v>9.0769986285457793E-2</c:v>
                </c:pt>
                <c:pt idx="19">
                  <c:v>0.1146140205615252</c:v>
                </c:pt>
                <c:pt idx="20">
                  <c:v>0.12604499158365595</c:v>
                </c:pt>
                <c:pt idx="21">
                  <c:v>0.13502277479043501</c:v>
                </c:pt>
                <c:pt idx="22">
                  <c:v>0.21952385900983579</c:v>
                </c:pt>
              </c:numCache>
            </c:numRef>
          </c:val>
          <c:extLst>
            <c:ext xmlns:c15="http://schemas.microsoft.com/office/drawing/2012/chart" uri="{02D57815-91ED-43cb-92C2-25804820EDAC}">
              <c15:datalabelsRange>
                <c15:f>'1.0 Tableau prep. RESSOURCES'!$F$46:$F$68</c15:f>
                <c15:dlblRangeCache>
                  <c:ptCount val="23"/>
                  <c:pt idx="0">
                    <c:v>4,2 Md</c:v>
                  </c:pt>
                  <c:pt idx="1">
                    <c:v>4,4 Md</c:v>
                  </c:pt>
                  <c:pt idx="2">
                    <c:v>4,5 Md</c:v>
                  </c:pt>
                  <c:pt idx="3">
                    <c:v>5,1 Md</c:v>
                  </c:pt>
                  <c:pt idx="4">
                    <c:v>6,1 Md</c:v>
                  </c:pt>
                  <c:pt idx="5">
                    <c:v>6,1 Md</c:v>
                  </c:pt>
                  <c:pt idx="6">
                    <c:v>6,4 Md</c:v>
                  </c:pt>
                  <c:pt idx="7">
                    <c:v>7,5 Md</c:v>
                  </c:pt>
                  <c:pt idx="8">
                    <c:v>7,8 Md</c:v>
                  </c:pt>
                  <c:pt idx="9">
                    <c:v>8,6 Md</c:v>
                  </c:pt>
                  <c:pt idx="10">
                    <c:v>12,3 Md</c:v>
                  </c:pt>
                  <c:pt idx="11">
                    <c:v>12,4 Md</c:v>
                  </c:pt>
                  <c:pt idx="12">
                    <c:v>13,4 Md</c:v>
                  </c:pt>
                  <c:pt idx="13">
                    <c:v>16,3 Md</c:v>
                  </c:pt>
                  <c:pt idx="14">
                    <c:v>16,4 Md</c:v>
                  </c:pt>
                  <c:pt idx="15">
                    <c:v>20,6 Md</c:v>
                  </c:pt>
                  <c:pt idx="16">
                    <c:v>20,8 Md</c:v>
                  </c:pt>
                  <c:pt idx="17">
                    <c:v>46,5 Md</c:v>
                  </c:pt>
                  <c:pt idx="18">
                    <c:v>63,4 Md</c:v>
                  </c:pt>
                  <c:pt idx="19">
                    <c:v>80,0 Md</c:v>
                  </c:pt>
                  <c:pt idx="20">
                    <c:v>88,0 Md</c:v>
                  </c:pt>
                  <c:pt idx="21">
                    <c:v>94,3 Md</c:v>
                  </c:pt>
                  <c:pt idx="22">
                    <c:v>153,3 Md</c:v>
                  </c:pt>
                </c15:dlblRangeCache>
              </c15:datalabelsRange>
            </c:ext>
            <c:ext xmlns:c16="http://schemas.microsoft.com/office/drawing/2014/chart" uri="{C3380CC4-5D6E-409C-BE32-E72D297353CC}">
              <c16:uniqueId val="{00000018-2D01-4329-BCF7-A07CA652E1D6}"/>
            </c:ext>
          </c:extLst>
        </c:ser>
        <c:dLbls>
          <c:dLblPos val="outEnd"/>
          <c:showLegendKey val="0"/>
          <c:showVal val="1"/>
          <c:showCatName val="0"/>
          <c:showSerName val="0"/>
          <c:showPercent val="0"/>
          <c:showBubbleSize val="0"/>
        </c:dLbls>
        <c:gapWidth val="40"/>
        <c:axId val="419928927"/>
        <c:axId val="566652079"/>
      </c:barChart>
      <c:catAx>
        <c:axId val="419928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566652079"/>
        <c:crosses val="autoZero"/>
        <c:auto val="1"/>
        <c:lblAlgn val="ctr"/>
        <c:lblOffset val="600"/>
        <c:noMultiLvlLbl val="0"/>
      </c:catAx>
      <c:valAx>
        <c:axId val="566652079"/>
        <c:scaling>
          <c:orientation val="minMax"/>
        </c:scaling>
        <c:delete val="1"/>
        <c:axPos val="b"/>
        <c:numFmt formatCode="0.00%" sourceLinked="1"/>
        <c:majorTickMark val="none"/>
        <c:minorTickMark val="none"/>
        <c:tickLblPos val="nextTo"/>
        <c:crossAx val="419928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9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fr-FR"/>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02852991430499"/>
          <c:y val="0.12376924395334066"/>
          <c:w val="0.51878429256977876"/>
          <c:h val="0.69564257412765784"/>
        </c:manualLayout>
      </c:layout>
      <c:pie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1965-4181-BC5A-86ED55EC730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965-4181-BC5A-86ED55EC730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965-4181-BC5A-86ED55EC73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965-4181-BC5A-86ED55EC7308}"/>
              </c:ext>
            </c:extLst>
          </c:dPt>
          <c:dLbls>
            <c:dLbl>
              <c:idx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1-1965-4181-BC5A-86ED55EC7308}"/>
                </c:ext>
              </c:extLst>
            </c:dLbl>
            <c:dLbl>
              <c:idx val="1"/>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3-1965-4181-BC5A-86ED55EC7308}"/>
                </c:ext>
              </c:extLst>
            </c:dLbl>
            <c:dLbl>
              <c:idx val="2"/>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5-1965-4181-BC5A-86ED55EC7308}"/>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 Analyses SSP (calculs)'!$R$320:$U$320</c:f>
              <c:strCache>
                <c:ptCount val="4"/>
                <c:pt idx="0">
                  <c:v>Etat</c:v>
                </c:pt>
                <c:pt idx="1">
                  <c:v>Ménages</c:v>
                </c:pt>
                <c:pt idx="2">
                  <c:v>PTF</c:v>
                </c:pt>
                <c:pt idx="3">
                  <c:v>Secteur privé</c:v>
                </c:pt>
              </c:strCache>
            </c:strRef>
          </c:cat>
          <c:val>
            <c:numRef>
              <c:f>'5. Analyses SSP (calculs)'!$R$326:$U$326</c:f>
              <c:numCache>
                <c:formatCode>0%</c:formatCode>
                <c:ptCount val="4"/>
                <c:pt idx="0">
                  <c:v>0.34971703926880743</c:v>
                </c:pt>
                <c:pt idx="1">
                  <c:v>0.31225212908932959</c:v>
                </c:pt>
                <c:pt idx="2">
                  <c:v>0.2951741112614909</c:v>
                </c:pt>
                <c:pt idx="3">
                  <c:v>4.2856720380372089E-2</c:v>
                </c:pt>
              </c:numCache>
            </c:numRef>
          </c:val>
          <c:extLst>
            <c:ext xmlns:c16="http://schemas.microsoft.com/office/drawing/2014/chart" uri="{C3380CC4-5D6E-409C-BE32-E72D297353CC}">
              <c16:uniqueId val="{00000008-1965-4181-BC5A-86ED55EC730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b="1">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'5. Analyses SSP (calculs)'!$R$311</c:f>
              <c:strCache>
                <c:ptCount val="1"/>
                <c:pt idx="0">
                  <c:v>Etat</c:v>
                </c:pt>
              </c:strCache>
            </c:strRef>
          </c:tx>
          <c:spPr>
            <a:solidFill>
              <a:schemeClr val="accent5"/>
            </a:solidFill>
            <a:ln>
              <a:noFill/>
            </a:ln>
            <a:effectLst/>
          </c:spPr>
          <c:invertIfNegative val="0"/>
          <c:dLbls>
            <c:dLbl>
              <c:idx val="0"/>
              <c:tx>
                <c:rich>
                  <a:bodyPr/>
                  <a:lstStyle/>
                  <a:p>
                    <a:fld id="{C4D399F6-2542-4E98-A04D-F7493182BFA3}"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{C4D399F6-2542-4E98-A04D-F7493182BFA3}</c15:txfldGUID>
                      <c15:f>'5. Analyses SSP (calculs)'!$R$321</c15:f>
                      <c15:dlblFieldTableCache>
                        <c:ptCount val="1"/>
                        <c:pt idx="0">
                          <c:v>29%</c:v>
                        </c:pt>
                      </c15:dlblFieldTableCache>
                    </c15:dlblFTEntry>
                  </c15:dlblFieldTable>
                  <c15:showDataLabelsRange val="0"/>
                </c:ext>
                <c:ext xmlns:c16="http://schemas.microsoft.com/office/drawing/2014/chart" uri="{C3380CC4-5D6E-409C-BE32-E72D297353CC}">
                  <c16:uniqueId val="{00000000-181C-4B94-9095-E20F55B7E869}"/>
                </c:ext>
              </c:extLst>
            </c:dLbl>
            <c:dLbl>
              <c:idx val="1"/>
              <c:tx>
                <c:rich>
                  <a:bodyPr/>
                  <a:lstStyle/>
                  <a:p>
                    <a:fld id="{406123D4-0BD8-42FE-AD05-93854F369E24}"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{406123D4-0BD8-42FE-AD05-93854F369E24}</c15:txfldGUID>
                      <c15:f>'5. Analyses SSP (calculs)'!$R$322</c15:f>
                      <c15:dlblFieldTableCache>
                        <c:ptCount val="1"/>
                        <c:pt idx="0">
                          <c:v>34%</c:v>
                        </c:pt>
                      </c15:dlblFieldTableCache>
                    </c15:dlblFTEntry>
                  </c15:dlblFieldTable>
                  <c15:showDataLabelsRange val="0"/>
                </c:ext>
                <c:ext xmlns:c16="http://schemas.microsoft.com/office/drawing/2014/chart" uri="{C3380CC4-5D6E-409C-BE32-E72D297353CC}">
                  <c16:uniqueId val="{00000001-181C-4B94-9095-E20F55B7E869}"/>
                </c:ext>
              </c:extLst>
            </c:dLbl>
            <c:dLbl>
              <c:idx val="2"/>
              <c:tx>
                <c:rich>
                  <a:bodyPr/>
                  <a:lstStyle/>
                  <a:p>
                    <a:fld id="{5101705D-8C9F-4DEE-9695-1E5533995305}"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{5101705D-8C9F-4DEE-9695-1E5533995305}</c15:txfldGUID>
                      <c15:f>'5. Analyses SSP (calculs)'!$R$323</c15:f>
                      <c15:dlblFieldTableCache>
                        <c:ptCount val="1"/>
                        <c:pt idx="0">
                          <c:v>42%</c:v>
                        </c:pt>
                      </c15:dlblFieldTableCache>
                    </c15:dlblFTEntry>
                  </c15:dlblFieldTable>
                  <c15:showDataLabelsRange val="0"/>
                </c:ext>
                <c:ext xmlns:c16="http://schemas.microsoft.com/office/drawing/2014/chart" uri="{C3380CC4-5D6E-409C-BE32-E72D297353CC}">
                  <c16:uniqueId val="{00000002-181C-4B94-9095-E20F55B7E86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Analyses SSP (calculs)'!$Q$312:$Q$314</c:f>
              <c:numCache>
                <c:formatCode>General</c:formatCode>
                <c:ptCount val="3"/>
                <c:pt idx="0">
                  <c:v>2023</c:v>
                </c:pt>
                <c:pt idx="1">
                  <c:v>2024</c:v>
                </c:pt>
                <c:pt idx="2">
                  <c:v>2025</c:v>
                </c:pt>
              </c:numCache>
            </c:numRef>
          </c:cat>
          <c:val>
            <c:numRef>
              <c:f>'5. Analyses SSP (calculs)'!$R$312:$R$314</c:f>
              <c:numCache>
                <c:formatCode>0" Md"</c:formatCode>
                <c:ptCount val="3"/>
                <c:pt idx="0">
                  <c:v>152.83765798809003</c:v>
                </c:pt>
                <c:pt idx="1">
                  <c:v>157.64189678305587</c:v>
                </c:pt>
                <c:pt idx="2">
                  <c:v>162.59912007912411</c:v>
                </c:pt>
              </c:numCache>
            </c:numRef>
          </c:val>
          <c:extLst>
            <c:ext xmlns:c16="http://schemas.microsoft.com/office/drawing/2014/chart" uri="{C3380CC4-5D6E-409C-BE32-E72D297353CC}">
              <c16:uniqueId val="{00000003-181C-4B94-9095-E20F55B7E869}"/>
            </c:ext>
          </c:extLst>
        </c:ser>
        <c:ser>
          <c:idx val="1"/>
          <c:order val="1"/>
          <c:tx>
            <c:strRef>
              <c:f>'5. Analyses SSP (calculs)'!$S$311</c:f>
              <c:strCache>
                <c:ptCount val="1"/>
                <c:pt idx="0">
                  <c:v>Ménages</c:v>
                </c:pt>
              </c:strCache>
            </c:strRef>
          </c:tx>
          <c:spPr>
            <a:solidFill>
              <a:schemeClr val="accent3"/>
            </a:solidFill>
            <a:ln>
              <a:noFill/>
            </a:ln>
            <a:effectLst/>
          </c:spPr>
          <c:invertIfNegative val="0"/>
          <c:dLbls>
            <c:dLbl>
              <c:idx val="0"/>
              <c:tx>
                <c:rich>
                  <a:bodyPr/>
                  <a:lstStyle/>
                  <a:p>
                    <a:fld id="{34896347-5CE2-4258-B5C2-9DCA4C39BAD3}"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{34896347-5CE2-4258-B5C2-9DCA4C39BAD3}</c15:txfldGUID>
                      <c15:f>'5. Analyses SSP (calculs)'!$S$321</c15:f>
                      <c15:dlblFieldTableCache>
                        <c:ptCount val="1"/>
                        <c:pt idx="0">
                          <c:v>29%</c:v>
                        </c:pt>
                      </c15:dlblFieldTableCache>
                    </c15:dlblFTEntry>
                  </c15:dlblFieldTable>
                  <c15:showDataLabelsRange val="0"/>
                </c:ext>
                <c:ext xmlns:c16="http://schemas.microsoft.com/office/drawing/2014/chart" uri="{C3380CC4-5D6E-409C-BE32-E72D297353CC}">
                  <c16:uniqueId val="{00000004-181C-4B94-9095-E20F55B7E869}"/>
                </c:ext>
              </c:extLst>
            </c:dLbl>
            <c:dLbl>
              <c:idx val="1"/>
              <c:tx>
                <c:rich>
                  <a:bodyPr/>
                  <a:lstStyle/>
                  <a:p>
                    <a:fld id="{2952F339-1C46-40E6-90E3-06D4A5B1E08C}"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{2952F339-1C46-40E6-90E3-06D4A5B1E08C}</c15:txfldGUID>
                      <c15:f>'5. Analyses SSP (calculs)'!$S$322</c15:f>
                      <c15:dlblFieldTableCache>
                        <c:ptCount val="1"/>
                        <c:pt idx="0">
                          <c:v>30%</c:v>
                        </c:pt>
                      </c15:dlblFieldTableCache>
                    </c15:dlblFTEntry>
                  </c15:dlblFieldTable>
                  <c15:showDataLabelsRange val="0"/>
                </c:ext>
                <c:ext xmlns:c16="http://schemas.microsoft.com/office/drawing/2014/chart" uri="{C3380CC4-5D6E-409C-BE32-E72D297353CC}">
                  <c16:uniqueId val="{00000005-181C-4B94-9095-E20F55B7E869}"/>
                </c:ext>
              </c:extLst>
            </c:dLbl>
            <c:dLbl>
              <c:idx val="2"/>
              <c:tx>
                <c:rich>
                  <a:bodyPr/>
                  <a:lstStyle/>
                  <a:p>
                    <a:fld id="{0776AA71-7FA6-4463-832E-B0AD0A0C8C52}"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{0776AA71-7FA6-4463-832E-B0AD0A0C8C52}</c15:txfldGUID>
                      <c15:f>'5. Analyses SSP (calculs)'!$S$323</c15:f>
                      <c15:dlblFieldTableCache>
                        <c:ptCount val="1"/>
                        <c:pt idx="0">
                          <c:v>27%</c:v>
                        </c:pt>
                      </c15:dlblFieldTableCache>
                    </c15:dlblFTEntry>
                  </c15:dlblFieldTable>
                  <c15:showDataLabelsRange val="0"/>
                </c:ext>
                <c:ext xmlns:c16="http://schemas.microsoft.com/office/drawing/2014/chart" uri="{C3380CC4-5D6E-409C-BE32-E72D297353CC}">
                  <c16:uniqueId val="{00000006-181C-4B94-9095-E20F55B7E86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Analyses SSP (calculs)'!$Q$312:$Q$314</c:f>
              <c:numCache>
                <c:formatCode>General</c:formatCode>
                <c:ptCount val="3"/>
                <c:pt idx="0">
                  <c:v>2023</c:v>
                </c:pt>
                <c:pt idx="1">
                  <c:v>2024</c:v>
                </c:pt>
                <c:pt idx="2">
                  <c:v>2025</c:v>
                </c:pt>
              </c:numCache>
            </c:numRef>
          </c:cat>
          <c:val>
            <c:numRef>
              <c:f>'5. Analyses SSP (calculs)'!$S$312:$S$314</c:f>
              <c:numCache>
                <c:formatCode>0" Md"</c:formatCode>
                <c:ptCount val="3"/>
                <c:pt idx="0">
                  <c:v>152.50241575476286</c:v>
                </c:pt>
                <c:pt idx="1">
                  <c:v>139.46572281665527</c:v>
                </c:pt>
                <c:pt idx="2">
                  <c:v>101.85562608949724</c:v>
                </c:pt>
              </c:numCache>
            </c:numRef>
          </c:val>
          <c:extLst>
            <c:ext xmlns:c16="http://schemas.microsoft.com/office/drawing/2014/chart" uri="{C3380CC4-5D6E-409C-BE32-E72D297353CC}">
              <c16:uniqueId val="{00000007-181C-4B94-9095-E20F55B7E869}"/>
            </c:ext>
          </c:extLst>
        </c:ser>
        <c:ser>
          <c:idx val="2"/>
          <c:order val="2"/>
          <c:tx>
            <c:strRef>
              <c:f>'5. Analyses SSP (calculs)'!$T$311</c:f>
              <c:strCache>
                <c:ptCount val="1"/>
                <c:pt idx="0">
                  <c:v>PTF</c:v>
                </c:pt>
              </c:strCache>
            </c:strRef>
          </c:tx>
          <c:spPr>
            <a:solidFill>
              <a:schemeClr val="accent6"/>
            </a:solidFill>
            <a:ln>
              <a:noFill/>
            </a:ln>
            <a:effectLst/>
          </c:spPr>
          <c:invertIfNegative val="0"/>
          <c:dLbls>
            <c:dLbl>
              <c:idx val="0"/>
              <c:tx>
                <c:rich>
                  <a:bodyPr/>
                  <a:lstStyle/>
                  <a:p>
                    <a:fld id="{3A9CF5CD-7232-4D24-B49D-45663661125B}"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{3A9CF5CD-7232-4D24-B49D-45663661125B}</c15:txfldGUID>
                      <c15:f>'5. Analyses SSP (calculs)'!$T$321</c15:f>
                      <c15:dlblFieldTableCache>
                        <c:ptCount val="1"/>
                        <c:pt idx="0">
                          <c:v>37%</c:v>
                        </c:pt>
                      </c15:dlblFieldTableCache>
                    </c15:dlblFTEntry>
                  </c15:dlblFieldTable>
                  <c15:showDataLabelsRange val="0"/>
                </c:ext>
                <c:ext xmlns:c16="http://schemas.microsoft.com/office/drawing/2014/chart" uri="{C3380CC4-5D6E-409C-BE32-E72D297353CC}">
                  <c16:uniqueId val="{00000008-181C-4B94-9095-E20F55B7E869}"/>
                </c:ext>
              </c:extLst>
            </c:dLbl>
            <c:dLbl>
              <c:idx val="1"/>
              <c:tx>
                <c:rich>
                  <a:bodyPr/>
                  <a:lstStyle/>
                  <a:p>
                    <a:fld id="{1244174A-AEDF-4CD8-827F-CBC72602853B}"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{1244174A-AEDF-4CD8-827F-CBC72602853B}</c15:txfldGUID>
                      <c15:f>'5. Analyses SSP (calculs)'!$T$322</c15:f>
                      <c15:dlblFieldTableCache>
                        <c:ptCount val="1"/>
                        <c:pt idx="0">
                          <c:v>32%</c:v>
                        </c:pt>
                      </c15:dlblFieldTableCache>
                    </c15:dlblFTEntry>
                  </c15:dlblFieldTable>
                  <c15:showDataLabelsRange val="0"/>
                </c:ext>
                <c:ext xmlns:c16="http://schemas.microsoft.com/office/drawing/2014/chart" uri="{C3380CC4-5D6E-409C-BE32-E72D297353CC}">
                  <c16:uniqueId val="{00000009-181C-4B94-9095-E20F55B7E869}"/>
                </c:ext>
              </c:extLst>
            </c:dLbl>
            <c:dLbl>
              <c:idx val="2"/>
              <c:tx>
                <c:rich>
                  <a:bodyPr/>
                  <a:lstStyle/>
                  <a:p>
                    <a:fld id="{744F5A15-1097-4B77-B8BA-3DF6C5FB07BE}"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{744F5A15-1097-4B77-B8BA-3DF6C5FB07BE}</c15:txfldGUID>
                      <c15:f>'5. Analyses SSP (calculs)'!$T$323</c15:f>
                      <c15:dlblFieldTableCache>
                        <c:ptCount val="1"/>
                        <c:pt idx="0">
                          <c:v>26%</c:v>
                        </c:pt>
                      </c15:dlblFieldTableCache>
                    </c15:dlblFTEntry>
                  </c15:dlblFieldTable>
                  <c15:showDataLabelsRange val="0"/>
                </c:ext>
                <c:ext xmlns:c16="http://schemas.microsoft.com/office/drawing/2014/chart" uri="{C3380CC4-5D6E-409C-BE32-E72D297353CC}">
                  <c16:uniqueId val="{0000000A-181C-4B94-9095-E20F55B7E86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Analyses SSP (calculs)'!$Q$312:$Q$314</c:f>
              <c:numCache>
                <c:formatCode>General</c:formatCode>
                <c:ptCount val="3"/>
                <c:pt idx="0">
                  <c:v>2023</c:v>
                </c:pt>
                <c:pt idx="1">
                  <c:v>2024</c:v>
                </c:pt>
                <c:pt idx="2">
                  <c:v>2025</c:v>
                </c:pt>
              </c:numCache>
            </c:numRef>
          </c:cat>
          <c:val>
            <c:numRef>
              <c:f>'5. Analyses SSP (calculs)'!$T$312:$T$314</c:f>
              <c:numCache>
                <c:formatCode>0" Md"</c:formatCode>
                <c:ptCount val="3"/>
                <c:pt idx="0">
                  <c:v>194.13442928468112</c:v>
                </c:pt>
                <c:pt idx="1">
                  <c:v>147.60965849439927</c:v>
                </c:pt>
                <c:pt idx="2">
                  <c:v>98.725359227407438</c:v>
                </c:pt>
              </c:numCache>
            </c:numRef>
          </c:val>
          <c:extLst>
            <c:ext xmlns:c16="http://schemas.microsoft.com/office/drawing/2014/chart" uri="{C3380CC4-5D6E-409C-BE32-E72D297353CC}">
              <c16:uniqueId val="{0000000B-181C-4B94-9095-E20F55B7E869}"/>
            </c:ext>
          </c:extLst>
        </c:ser>
        <c:ser>
          <c:idx val="3"/>
          <c:order val="3"/>
          <c:tx>
            <c:strRef>
              <c:f>'5. Analyses SSP (calculs)'!$U$311</c:f>
              <c:strCache>
                <c:ptCount val="1"/>
                <c:pt idx="0">
                  <c:v>Secteur privé</c:v>
                </c:pt>
              </c:strCache>
            </c:strRef>
          </c:tx>
          <c:spPr>
            <a:solidFill>
              <a:schemeClr val="accent4"/>
            </a:solidFill>
            <a:ln>
              <a:noFill/>
            </a:ln>
            <a:effectLst/>
          </c:spPr>
          <c:invertIfNegative val="0"/>
          <c:dLbls>
            <c:dLbl>
              <c:idx val="0"/>
              <c:layout>
                <c:manualLayout>
                  <c:x val="-3.4613205765056269E-17"/>
                  <c:y val="-7.1414995349590137E-3"/>
                </c:manualLayout>
              </c:layout>
              <c:tx>
                <c:rich>
                  <a:bodyPr/>
                  <a:lstStyle/>
                  <a:p>
                    <a:fld id="{2677F89D-3917-4CB5-BB62-0A93CEC895FA}"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{2677F89D-3917-4CB5-BB62-0A93CEC895FA}</c15:txfldGUID>
                      <c15:f>'5. Analyses SSP (calculs)'!$U$321</c15:f>
                      <c15:dlblFieldTableCache>
                        <c:ptCount val="1"/>
                        <c:pt idx="0">
                          <c:v>4%</c:v>
                        </c:pt>
                      </c15:dlblFieldTableCache>
                    </c15:dlblFTEntry>
                  </c15:dlblFieldTable>
                  <c15:showDataLabelsRange val="0"/>
                </c:ext>
                <c:ext xmlns:c16="http://schemas.microsoft.com/office/drawing/2014/chart" uri="{C3380CC4-5D6E-409C-BE32-E72D297353CC}">
                  <c16:uniqueId val="{0000000C-181C-4B94-9095-E20F55B7E869}"/>
                </c:ext>
              </c:extLst>
            </c:dLbl>
            <c:dLbl>
              <c:idx val="1"/>
              <c:tx>
                <c:rich>
                  <a:bodyPr/>
                  <a:lstStyle/>
                  <a:p>
                    <a:fld id="{5DD0BC74-21AE-44F9-8AA6-4B63DDE75CFE}"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{5DD0BC74-21AE-44F9-8AA6-4B63DDE75CFE}</c15:txfldGUID>
                      <c15:f>'5. Analyses SSP (calculs)'!$U$322</c15:f>
                      <c15:dlblFieldTableCache>
                        <c:ptCount val="1"/>
                        <c:pt idx="0">
                          <c:v>4%</c:v>
                        </c:pt>
                      </c15:dlblFieldTableCache>
                    </c15:dlblFTEntry>
                  </c15:dlblFieldTable>
                  <c15:showDataLabelsRange val="0"/>
                </c:ext>
                <c:ext xmlns:c16="http://schemas.microsoft.com/office/drawing/2014/chart" uri="{C3380CC4-5D6E-409C-BE32-E72D297353CC}">
                  <c16:uniqueId val="{0000000D-181C-4B94-9095-E20F55B7E869}"/>
                </c:ext>
              </c:extLst>
            </c:dLbl>
            <c:dLbl>
              <c:idx val="2"/>
              <c:tx>
                <c:rich>
                  <a:bodyPr/>
                  <a:lstStyle/>
                  <a:p>
                    <a:fld id="{994799CD-65AB-4BB3-B2F3-481C82D73C16}" type="CELLREF">
                      <a:rPr lang="en-US"/>
                      <a:pPr/>
                      <a:t>[REFCELL]</a:t>
                    </a:fld>
                    <a:endParaRPr lang="fr-FR"/>
                  </a:p>
                </c:rich>
              </c:tx>
              <c:showLegendKey val="0"/>
              <c:showVal val="1"/>
              <c:showCatName val="0"/>
              <c:showSerName val="0"/>
              <c:showPercent val="0"/>
              <c:showBubbleSize val="0"/>
              <c:extLst>
                <c:ext xmlns:c15="http://schemas.microsoft.com/office/drawing/2012/chart" uri="{CE6537A1-D6FC-4f65-9D91-7224C49458BB}">
                  <c15:dlblFieldTable>
                    <c15:dlblFTEntry>
                      <c15:txfldGUID>{994799CD-65AB-4BB3-B2F3-481C82D73C16}</c15:txfldGUID>
                      <c15:f>'5. Analyses SSP (calculs)'!$U$323</c15:f>
                      <c15:dlblFieldTableCache>
                        <c:ptCount val="1"/>
                        <c:pt idx="0">
                          <c:v>5%</c:v>
                        </c:pt>
                      </c15:dlblFieldTableCache>
                    </c15:dlblFTEntry>
                  </c15:dlblFieldTable>
                  <c15:showDataLabelsRange val="0"/>
                </c:ext>
                <c:ext xmlns:c16="http://schemas.microsoft.com/office/drawing/2014/chart" uri="{C3380CC4-5D6E-409C-BE32-E72D297353CC}">
                  <c16:uniqueId val="{0000000E-181C-4B94-9095-E20F55B7E86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Analyses SSP (calculs)'!$Q$312:$Q$314</c:f>
              <c:numCache>
                <c:formatCode>General</c:formatCode>
                <c:ptCount val="3"/>
                <c:pt idx="0">
                  <c:v>2023</c:v>
                </c:pt>
                <c:pt idx="1">
                  <c:v>2024</c:v>
                </c:pt>
                <c:pt idx="2">
                  <c:v>2025</c:v>
                </c:pt>
              </c:numCache>
            </c:numRef>
          </c:cat>
          <c:val>
            <c:numRef>
              <c:f>'5. Analyses SSP (calculs)'!$U$312:$U$314</c:f>
              <c:numCache>
                <c:formatCode>0" Md"</c:formatCode>
                <c:ptCount val="3"/>
                <c:pt idx="0">
                  <c:v>20.64252057414085</c:v>
                </c:pt>
                <c:pt idx="1">
                  <c:v>20.797313181910727</c:v>
                </c:pt>
                <c:pt idx="2">
                  <c:v>20.953266537048329</c:v>
                </c:pt>
              </c:numCache>
            </c:numRef>
          </c:val>
          <c:extLst>
            <c:ext xmlns:c16="http://schemas.microsoft.com/office/drawing/2014/chart" uri="{C3380CC4-5D6E-409C-BE32-E72D297353CC}">
              <c16:uniqueId val="{0000000F-181C-4B94-9095-E20F55B7E869}"/>
            </c:ext>
          </c:extLst>
        </c:ser>
        <c:dLbls>
          <c:showLegendKey val="0"/>
          <c:showVal val="1"/>
          <c:showCatName val="0"/>
          <c:showSerName val="0"/>
          <c:showPercent val="0"/>
          <c:showBubbleSize val="0"/>
        </c:dLbls>
        <c:gapWidth val="174"/>
        <c:overlap val="100"/>
        <c:serLines>
          <c:spPr>
            <a:ln w="9525" cap="flat" cmpd="sng" algn="ctr">
              <a:solidFill>
                <a:schemeClr val="bg1">
                  <a:lumMod val="85000"/>
                </a:schemeClr>
              </a:solidFill>
              <a:prstDash val="dash"/>
              <a:round/>
            </a:ln>
            <a:effectLst/>
          </c:spPr>
        </c:serLines>
        <c:axId val="288272816"/>
        <c:axId val="282766400"/>
      </c:barChart>
      <c:scatterChart>
        <c:scatterStyle val="lineMarker"/>
        <c:varyColors val="0"/>
        <c:ser>
          <c:idx val="4"/>
          <c:order val="4"/>
          <c:tx>
            <c:strRef>
              <c:f>'5. Analyses SSP (calculs)'!$V$311</c:f>
              <c:strCache>
                <c:ptCount val="1"/>
                <c:pt idx="0">
                  <c:v>Total général</c:v>
                </c:pt>
              </c:strCache>
            </c:strRef>
          </c:tx>
          <c:spPr>
            <a:ln w="25400" cap="rnd">
              <a:noFill/>
              <a:round/>
            </a:ln>
            <a:effectLst/>
          </c:spPr>
          <c:marker>
            <c:symbol val="circle"/>
            <c:size val="5"/>
            <c:spPr>
              <a:no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'5. Analyses SSP (calculs)'!$V$312:$V$314</c:f>
              <c:numCache>
                <c:formatCode>0" Md"</c:formatCode>
                <c:ptCount val="3"/>
                <c:pt idx="0">
                  <c:v>520.11702360167487</c:v>
                </c:pt>
                <c:pt idx="1">
                  <c:v>465.51459127602112</c:v>
                </c:pt>
                <c:pt idx="2">
                  <c:v>384.13337193307711</c:v>
                </c:pt>
              </c:numCache>
            </c:numRef>
          </c:yVal>
          <c:smooth val="0"/>
          <c:extLst>
            <c:ext xmlns:c16="http://schemas.microsoft.com/office/drawing/2014/chart" uri="{C3380CC4-5D6E-409C-BE32-E72D297353CC}">
              <c16:uniqueId val="{00000010-181C-4B94-9095-E20F55B7E869}"/>
            </c:ext>
          </c:extLst>
        </c:ser>
        <c:dLbls>
          <c:showLegendKey val="0"/>
          <c:showVal val="1"/>
          <c:showCatName val="0"/>
          <c:showSerName val="0"/>
          <c:showPercent val="0"/>
          <c:showBubbleSize val="0"/>
        </c:dLbls>
        <c:axId val="288272816"/>
        <c:axId val="282766400"/>
      </c:scatterChart>
      <c:catAx>
        <c:axId val="28827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82766400"/>
        <c:crosses val="autoZero"/>
        <c:auto val="1"/>
        <c:lblAlgn val="ctr"/>
        <c:lblOffset val="100"/>
        <c:noMultiLvlLbl val="0"/>
      </c:catAx>
      <c:valAx>
        <c:axId val="282766400"/>
        <c:scaling>
          <c:orientation val="minMax"/>
        </c:scaling>
        <c:delete val="1"/>
        <c:axPos val="l"/>
        <c:numFmt formatCode="0&quot; Md&quot;" sourceLinked="1"/>
        <c:majorTickMark val="none"/>
        <c:minorTickMark val="none"/>
        <c:tickLblPos val="nextTo"/>
        <c:crossAx val="288272816"/>
        <c:crosses val="autoZero"/>
        <c:crossBetween val="between"/>
      </c:valAx>
      <c:spPr>
        <a:noFill/>
        <a:ln>
          <a:noFill/>
        </a:ln>
        <a:effectLst/>
      </c:spPr>
    </c:plotArea>
    <c:legend>
      <c:legendPos val="t"/>
      <c:legendEntry>
        <c:idx val="4"/>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b="1">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'5. Analyses SSP (calculs)'!$J$336</c:f>
              <c:strCache>
                <c:ptCount val="1"/>
                <c:pt idx="0">
                  <c:v>Budget</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FEC7-4729-AA3A-0D7FCB6FF4D3}"/>
              </c:ext>
            </c:extLst>
          </c:dPt>
          <c:dLbls>
            <c:spPr>
              <a:noFill/>
              <a:ln>
                <a:noFill/>
              </a:ln>
              <a:effectLst/>
            </c:spPr>
            <c:txPr>
              <a:bodyPr rot="0" spcFirstLastPara="1" vertOverflow="ellipsis" vert="horz" wrap="square" anchor="ctr" anchorCtr="1"/>
              <a:lstStyle/>
              <a:p>
                <a:pPr>
                  <a:defRPr sz="7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cust"/>
            <c:noEndCap val="1"/>
            <c:minus>
              <c:numRef>
                <c:f>Kutools_Chart!$A$714:$B$714</c:f>
                <c:numCache>
                  <c:formatCode>General</c:formatCode>
                  <c:ptCount val="2"/>
                  <c:pt idx="0">
                    <c:v>#N/A</c:v>
                  </c:pt>
                  <c:pt idx="1">
                    <c:v>#N/A</c:v>
                  </c:pt>
                </c:numCache>
              </c:numRef>
            </c:minus>
            <c:spPr>
              <a:noFill/>
              <a:ln w="19050" cap="flat" cmpd="sng" algn="ctr">
                <a:solidFill>
                  <a:srgbClr val="FF0000"/>
                </a:solidFill>
                <a:round/>
                <a:headEnd type="triangle"/>
              </a:ln>
              <a:effectLst/>
            </c:spPr>
          </c:errBars>
          <c:cat>
            <c:numRef>
              <c:f>'5. Analyses SSP (calculs)'!$K$335:$L$335</c:f>
              <c:numCache>
                <c:formatCode>General</c:formatCode>
                <c:ptCount val="2"/>
                <c:pt idx="0">
                  <c:v>2021</c:v>
                </c:pt>
                <c:pt idx="1">
                  <c:v>2022</c:v>
                </c:pt>
              </c:numCache>
            </c:numRef>
          </c:cat>
          <c:val>
            <c:numRef>
              <c:f>'5. Analyses SSP (calculs)'!$K$336:$L$336</c:f>
              <c:numCache>
                <c:formatCode>0" Md"</c:formatCode>
                <c:ptCount val="2"/>
                <c:pt idx="0">
                  <c:v>489.80917559879271</c:v>
                </c:pt>
                <c:pt idx="1">
                  <c:v>548.87806069626947</c:v>
                </c:pt>
              </c:numCache>
            </c:numRef>
          </c:val>
          <c:extLst>
            <c:ext xmlns:c16="http://schemas.microsoft.com/office/drawing/2014/chart" uri="{C3380CC4-5D6E-409C-BE32-E72D297353CC}">
              <c16:uniqueId val="{00000002-FEC7-4729-AA3A-0D7FCB6FF4D3}"/>
            </c:ext>
          </c:extLst>
        </c:ser>
        <c:ser>
          <c:idx val="1"/>
          <c:order val="1"/>
          <c:tx>
            <c:strRef>
              <c:f>'5. Analyses SSP (calculs)'!$J$337</c:f>
              <c:strCache>
                <c:ptCount val="1"/>
                <c:pt idx="0">
                  <c:v>Dépenses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Analyses SSP (calculs)'!$K$335:$L$335</c:f>
              <c:numCache>
                <c:formatCode>General</c:formatCode>
                <c:ptCount val="2"/>
                <c:pt idx="0">
                  <c:v>2021</c:v>
                </c:pt>
                <c:pt idx="1">
                  <c:v>2022</c:v>
                </c:pt>
              </c:numCache>
            </c:numRef>
          </c:cat>
          <c:val>
            <c:numRef>
              <c:f>'5. Analyses SSP (calculs)'!$K$337:$L$337</c:f>
              <c:numCache>
                <c:formatCode>0" Md"</c:formatCode>
                <c:ptCount val="2"/>
                <c:pt idx="0">
                  <c:v>370.95777889414541</c:v>
                </c:pt>
                <c:pt idx="1">
                  <c:v>448.49273121933516</c:v>
                </c:pt>
              </c:numCache>
            </c:numRef>
          </c:val>
          <c:extLst>
            <c:ext xmlns:c16="http://schemas.microsoft.com/office/drawing/2014/chart" uri="{C3380CC4-5D6E-409C-BE32-E72D297353CC}">
              <c16:uniqueId val="{00000003-FEC7-4729-AA3A-0D7FCB6FF4D3}"/>
            </c:ext>
          </c:extLst>
        </c:ser>
        <c:dLbls>
          <c:showLegendKey val="0"/>
          <c:showVal val="0"/>
          <c:showCatName val="0"/>
          <c:showSerName val="0"/>
          <c:showPercent val="0"/>
          <c:showBubbleSize val="0"/>
        </c:dLbls>
        <c:gapWidth val="37"/>
        <c:axId val="1287869039"/>
        <c:axId val="1847034959"/>
      </c:barChart>
      <c:scatterChart>
        <c:scatterStyle val="lineMarker"/>
        <c:varyColors val="0"/>
        <c:ser>
          <c:idx val="2"/>
          <c:order val="2"/>
          <c:spPr>
            <a:ln w="25400" cap="rnd">
              <a:noFill/>
              <a:round/>
            </a:ln>
            <a:effectLst/>
          </c:spPr>
          <c:marker>
            <c:symbol val="circle"/>
            <c:size val="5"/>
            <c:spPr>
              <a:noFill/>
              <a:ln w="9525">
                <a:noFill/>
              </a:ln>
              <a:effectLst/>
            </c:spPr>
          </c:marker>
          <c:dLbls>
            <c:dLbl>
              <c:idx val="0"/>
              <c:tx>
                <c:rich>
                  <a:bodyPr/>
                  <a:lstStyle/>
                  <a:p>
                    <a:fld id="{CFB53164-3077-4022-9F7F-4D37AB1791FF}" type="CELLREF">
                      <a:rPr lang="en-US"/>
                      <a:pPr/>
                      <a:t>[REFCELL]</a:t>
                    </a:fld>
                    <a:endParaRPr lang="fr-FR"/>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{CFB53164-3077-4022-9F7F-4D37AB1791FF}</c15:txfldGUID>
                      <c15:f>'[RMET_Analyses consolidées_V2011_V23.xlsx]Kutools_Chart'!$E$711</c15:f>
                      <c15:dlblFieldTableCache>
                        <c:ptCount val="1"/>
                      </c15:dlblFieldTableCache>
                    </c15:dlblFTEntry>
                  </c15:dlblFieldTable>
                  <c15:showDataLabelsRange val="0"/>
                </c:ext>
                <c:ext xmlns:c16="http://schemas.microsoft.com/office/drawing/2014/chart" uri="{C3380CC4-5D6E-409C-BE32-E72D297353CC}">
                  <c16:uniqueId val="{00000004-FEC7-4729-AA3A-0D7FCB6FF4D3}"/>
                </c:ext>
              </c:extLst>
            </c:dLbl>
            <c:dLbl>
              <c:idx val="1"/>
              <c:tx>
                <c:rich>
                  <a:bodyPr/>
                  <a:lstStyle/>
                  <a:p>
                    <a:fld id="{E2DC6E6E-1D3F-428C-BDB2-E8F6EE57A823}" type="CELLREF">
                      <a:rPr lang="en-US"/>
                      <a:pPr/>
                      <a:t>[REFCELL]</a:t>
                    </a:fld>
                    <a:endParaRPr lang="fr-FR"/>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{E2DC6E6E-1D3F-428C-BDB2-E8F6EE57A823}</c15:txfldGUID>
                      <c15:f>'[RMET_Analyses consolidées_V2011_V23.xlsx]Kutools_Chart'!$E$712</c15:f>
                      <c15:dlblFieldTableCache>
                        <c:ptCount val="1"/>
                      </c15:dlblFieldTableCache>
                    </c15:dlblFTEntry>
                  </c15:dlblFieldTable>
                  <c15:showDataLabelsRange val="0"/>
                </c:ext>
                <c:ext xmlns:c16="http://schemas.microsoft.com/office/drawing/2014/chart" uri="{C3380CC4-5D6E-409C-BE32-E72D297353CC}">
                  <c16:uniqueId val="{00000005-FEC7-4729-AA3A-0D7FCB6FF4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x"/>
            <c:errBarType val="plus"/>
            <c:errValType val="cust"/>
            <c:noEndCap val="1"/>
            <c:plus>
              <c:numRef>
                <c:f>Kutools_Chart!$A$712:$B$712</c:f>
                <c:numCache>
                  <c:formatCode>General</c:formatCode>
                  <c:ptCount val="2"/>
                  <c:pt idx="0">
                    <c:v>0.34</c:v>
                  </c:pt>
                  <c:pt idx="1">
                    <c:v>0.34</c:v>
                  </c:pt>
                </c:numCache>
              </c:numRef>
            </c:plus>
            <c:spPr>
              <a:noFill/>
              <a:ln w="9525" cap="flat" cmpd="sng" algn="ctr">
                <a:solidFill>
                  <a:schemeClr val="accent3"/>
                </a:solidFill>
                <a:round/>
              </a:ln>
              <a:effectLst/>
            </c:spPr>
          </c:errBars>
          <c:xVal>
            <c:numLit>
              <c:formatCode>General</c:formatCode>
              <c:ptCount val="2"/>
              <c:pt idx="0">
                <c:v>0.5</c:v>
              </c:pt>
              <c:pt idx="1">
                <c:v>1.5</c:v>
              </c:pt>
            </c:numLit>
          </c:xVal>
          <c:yVal>
            <c:numRef>
              <c:f>Kutools_Chart!$A$711:$B$711</c:f>
              <c:numCache>
                <c:formatCode>General</c:formatCode>
                <c:ptCount val="2"/>
                <c:pt idx="0">
                  <c:v>489.80917559879271</c:v>
                </c:pt>
                <c:pt idx="1">
                  <c:v>548.87806069626947</c:v>
                </c:pt>
              </c:numCache>
            </c:numRef>
          </c:yVal>
          <c:smooth val="0"/>
          <c:extLst>
            <c:ext xmlns:c16="http://schemas.microsoft.com/office/drawing/2014/chart" uri="{C3380CC4-5D6E-409C-BE32-E72D297353CC}">
              <c16:uniqueId val="{00000006-FEC7-4729-AA3A-0D7FCB6FF4D3}"/>
            </c:ext>
          </c:extLst>
        </c:ser>
        <c:dLbls>
          <c:showLegendKey val="0"/>
          <c:showVal val="0"/>
          <c:showCatName val="0"/>
          <c:showSerName val="0"/>
          <c:showPercent val="0"/>
          <c:showBubbleSize val="0"/>
        </c:dLbls>
        <c:axId val="1403917983"/>
        <c:axId val="1847033471"/>
      </c:scatterChart>
      <c:catAx>
        <c:axId val="128786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47034959"/>
        <c:crosses val="autoZero"/>
        <c:auto val="0"/>
        <c:lblAlgn val="ctr"/>
        <c:lblOffset val="100"/>
        <c:noMultiLvlLbl val="0"/>
      </c:catAx>
      <c:valAx>
        <c:axId val="1847034959"/>
        <c:scaling>
          <c:orientation val="minMax"/>
        </c:scaling>
        <c:delete val="1"/>
        <c:axPos val="l"/>
        <c:numFmt formatCode="0&quot; Md&quot;" sourceLinked="1"/>
        <c:majorTickMark val="none"/>
        <c:minorTickMark val="none"/>
        <c:tickLblPos val="nextTo"/>
        <c:crossAx val="1287869039"/>
        <c:crosses val="autoZero"/>
        <c:crossBetween val="between"/>
      </c:valAx>
      <c:valAx>
        <c:axId val="1847033471"/>
        <c:scaling>
          <c:orientation val="minMax"/>
        </c:scaling>
        <c:delete val="1"/>
        <c:axPos val="r"/>
        <c:numFmt formatCode="General" sourceLinked="1"/>
        <c:majorTickMark val="out"/>
        <c:minorTickMark val="none"/>
        <c:tickLblPos val="nextTo"/>
        <c:crossAx val="1403917983"/>
        <c:crosses val="max"/>
        <c:crossBetween val="midCat"/>
      </c:valAx>
      <c:valAx>
        <c:axId val="1403917983"/>
        <c:scaling>
          <c:orientation val="minMax"/>
          <c:max val="2"/>
          <c:min val="0"/>
        </c:scaling>
        <c:delete val="1"/>
        <c:axPos val="t"/>
        <c:numFmt formatCode="General" sourceLinked="1"/>
        <c:majorTickMark val="out"/>
        <c:minorTickMark val="none"/>
        <c:tickLblPos val="nextTo"/>
        <c:crossAx val="1847033471"/>
        <c:crosses val="max"/>
        <c:crossBetween val="midCat"/>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9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fr-FR"/>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sz="1100" b="1" i="0" u="none" strike="noStrike" kern="1200" spc="0" baseline="0">
                <a:solidFill>
                  <a:sysClr val="windowText" lastClr="000000">
                    <a:lumMod val="65000"/>
                    <a:lumOff val="35000"/>
                  </a:sysClr>
                </a:solidFill>
                <a:latin typeface="Times New Roman" panose="02020603050405020304" pitchFamily="18" charset="0"/>
                <a:cs typeface="Times New Roman" panose="02020603050405020304" pitchFamily="18" charset="0"/>
              </a:rPr>
              <a:t>Gap de financement selon PATG 23-25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6.3536508143950884E-2"/>
          <c:y val="0.10984919567980832"/>
          <c:w val="0.91472865684320581"/>
          <c:h val="0.73746623135522693"/>
        </c:manualLayout>
      </c:layout>
      <c:barChart>
        <c:barDir val="bar"/>
        <c:grouping val="clustered"/>
        <c:varyColors val="0"/>
        <c:ser>
          <c:idx val="0"/>
          <c:order val="0"/>
          <c:tx>
            <c:strRef>
              <c:f>'5. Analyses SSP (calculs)'!$B$417</c:f>
              <c:strCache>
                <c:ptCount val="1"/>
                <c:pt idx="0">
                  <c:v>Costing PATG</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cust"/>
            <c:noEndCap val="1"/>
            <c:minus>
              <c:numRef>
                <c:f>Kutools_Chart!$A$1256:$C$1256</c:f>
                <c:numCache>
                  <c:formatCode>General</c:formatCode>
                  <c:ptCount val="3"/>
                  <c:pt idx="0">
                    <c:v>#N/A</c:v>
                  </c:pt>
                  <c:pt idx="1">
                    <c:v>#N/A</c:v>
                  </c:pt>
                  <c:pt idx="2">
                    <c:v>#N/A</c:v>
                  </c:pt>
                </c:numCache>
              </c:numRef>
            </c:minus>
            <c:spPr>
              <a:noFill/>
              <a:ln w="19050" cap="flat" cmpd="sng" algn="ctr">
                <a:solidFill>
                  <a:srgbClr val="FF0000"/>
                </a:solidFill>
                <a:round/>
                <a:headEnd type="triangle"/>
              </a:ln>
              <a:effectLst/>
            </c:spPr>
          </c:errBars>
          <c:cat>
            <c:numRef>
              <c:f>'5. Analyses SSP (calculs)'!$C$416:$E$416</c:f>
              <c:numCache>
                <c:formatCode>General</c:formatCode>
                <c:ptCount val="3"/>
                <c:pt idx="0">
                  <c:v>2023</c:v>
                </c:pt>
                <c:pt idx="1">
                  <c:v>2024</c:v>
                </c:pt>
                <c:pt idx="2">
                  <c:v>2025</c:v>
                </c:pt>
              </c:numCache>
            </c:numRef>
          </c:cat>
          <c:val>
            <c:numRef>
              <c:f>'5. Analyses SSP (calculs)'!$C$417:$E$417</c:f>
              <c:numCache>
                <c:formatCode>0" Md"</c:formatCode>
                <c:ptCount val="3"/>
                <c:pt idx="0">
                  <c:v>680.10211284334673</c:v>
                </c:pt>
                <c:pt idx="1">
                  <c:v>499.21431858554405</c:v>
                </c:pt>
                <c:pt idx="2">
                  <c:v>593.51987939042363</c:v>
                </c:pt>
              </c:numCache>
            </c:numRef>
          </c:val>
          <c:extLst>
            <c:ext xmlns:c16="http://schemas.microsoft.com/office/drawing/2014/chart" uri="{C3380CC4-5D6E-409C-BE32-E72D297353CC}">
              <c16:uniqueId val="{00000000-C345-4353-9137-5FEC0F35A14F}"/>
            </c:ext>
          </c:extLst>
        </c:ser>
        <c:ser>
          <c:idx val="1"/>
          <c:order val="1"/>
          <c:tx>
            <c:strRef>
              <c:f>'5. Analyses SSP (calculs)'!$B$418</c:f>
              <c:strCache>
                <c:ptCount val="1"/>
                <c:pt idx="0">
                  <c:v>Ressources SSP</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1"/>
            <c:plus>
              <c:numRef>
                <c:f>Kutools_Chart!$A$1255:$C$1255</c:f>
                <c:numCache>
                  <c:formatCode>General</c:formatCode>
                  <c:ptCount val="3"/>
                  <c:pt idx="0">
                    <c:v>159.98508924166924</c:v>
                  </c:pt>
                  <c:pt idx="1">
                    <c:v>33.699727309523951</c:v>
                  </c:pt>
                  <c:pt idx="2">
                    <c:v>209.38650745734788</c:v>
                  </c:pt>
                </c:numCache>
              </c:numRef>
            </c:plus>
            <c:spPr>
              <a:noFill/>
              <a:ln w="9525" cap="flat" cmpd="sng" algn="ctr">
                <a:solidFill>
                  <a:schemeClr val="accent2"/>
                </a:solidFill>
                <a:round/>
                <a:headEnd type="triangle" w="med" len="med"/>
                <a:tailEnd type="triangle" w="med" len="med"/>
              </a:ln>
              <a:effectLst/>
            </c:spPr>
          </c:errBars>
          <c:cat>
            <c:numRef>
              <c:f>'5. Analyses SSP (calculs)'!$C$416:$E$416</c:f>
              <c:numCache>
                <c:formatCode>General</c:formatCode>
                <c:ptCount val="3"/>
                <c:pt idx="0">
                  <c:v>2023</c:v>
                </c:pt>
                <c:pt idx="1">
                  <c:v>2024</c:v>
                </c:pt>
                <c:pt idx="2">
                  <c:v>2025</c:v>
                </c:pt>
              </c:numCache>
            </c:numRef>
          </c:cat>
          <c:val>
            <c:numRef>
              <c:f>'5. Analyses SSP (calculs)'!$C$418:$E$418</c:f>
              <c:numCache>
                <c:formatCode>0" Md"</c:formatCode>
                <c:ptCount val="3"/>
                <c:pt idx="0">
                  <c:v>520.11702360167749</c:v>
                </c:pt>
                <c:pt idx="1">
                  <c:v>465.5145912760201</c:v>
                </c:pt>
                <c:pt idx="2">
                  <c:v>384.13337193307575</c:v>
                </c:pt>
              </c:numCache>
            </c:numRef>
          </c:val>
          <c:extLst>
            <c:ext xmlns:c16="http://schemas.microsoft.com/office/drawing/2014/chart" uri="{C3380CC4-5D6E-409C-BE32-E72D297353CC}">
              <c16:uniqueId val="{00000001-C345-4353-9137-5FEC0F35A14F}"/>
            </c:ext>
          </c:extLst>
        </c:ser>
        <c:dLbls>
          <c:showLegendKey val="0"/>
          <c:showVal val="0"/>
          <c:showCatName val="0"/>
          <c:showSerName val="0"/>
          <c:showPercent val="0"/>
          <c:showBubbleSize val="0"/>
        </c:dLbls>
        <c:gapWidth val="56"/>
        <c:axId val="1285482800"/>
        <c:axId val="1483577296"/>
      </c:barChart>
      <c:scatterChart>
        <c:scatterStyle val="lineMarker"/>
        <c:varyColors val="0"/>
        <c:ser>
          <c:idx val="2"/>
          <c:order val="2"/>
          <c:spPr>
            <a:ln w="25400" cap="rnd">
              <a:noFill/>
              <a:round/>
            </a:ln>
            <a:effectLst/>
          </c:spPr>
          <c:marker>
            <c:symbol val="circle"/>
            <c:size val="5"/>
            <c:spPr>
              <a:noFill/>
              <a:ln w="9525">
                <a:noFill/>
              </a:ln>
              <a:effectLst/>
            </c:spPr>
          </c:marker>
          <c:dLbls>
            <c:dLbl>
              <c:idx val="0"/>
              <c:layout>
                <c:manualLayout>
                  <c:x val="-0.11895753461322837"/>
                  <c:y val="8.3464874628068952E-2"/>
                </c:manualLayout>
              </c:layout>
              <c:tx>
                <c:rich>
                  <a:bodyPr/>
                  <a:lstStyle/>
                  <a:p>
                    <a:fld id="{11A4B4BD-B50A-4F62-B217-5D2DCE030869}" type="CELLRANGE">
                      <a:rPr lang="en-US"/>
                      <a:pPr/>
                      <a:t>[PLAGECELL]</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345-4353-9137-5FEC0F35A14F}"/>
                </c:ext>
              </c:extLst>
            </c:dLbl>
            <c:dLbl>
              <c:idx val="1"/>
              <c:layout>
                <c:manualLayout>
                  <c:x val="-4.6751728839972799E-2"/>
                  <c:y val="8.8036050007230859E-2"/>
                </c:manualLayout>
              </c:layout>
              <c:tx>
                <c:rich>
                  <a:bodyPr/>
                  <a:lstStyle/>
                  <a:p>
                    <a:fld id="{BF68078E-94F6-47C5-BA2C-A905EF4BB7CE}" type="CELLRANGE">
                      <a:rPr lang="en-US"/>
                      <a:pPr/>
                      <a:t>[PLAGECELL]</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345-4353-9137-5FEC0F35A14F}"/>
                </c:ext>
              </c:extLst>
            </c:dLbl>
            <c:dLbl>
              <c:idx val="2"/>
              <c:layout>
                <c:manualLayout>
                  <c:x val="-0.15389110743157688"/>
                  <c:y val="9.5851602957602158E-2"/>
                </c:manualLayout>
              </c:layout>
              <c:tx>
                <c:rich>
                  <a:bodyPr/>
                  <a:lstStyle/>
                  <a:p>
                    <a:fld id="{E44F566B-B3B0-4343-B631-824748900806}" type="CELLRANGE">
                      <a:rPr lang="en-US"/>
                      <a:pPr/>
                      <a:t>[PLAGECELL]</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345-4353-9137-5FEC0F35A14F}"/>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cust"/>
            <c:noEndCap val="1"/>
            <c:plus>
              <c:numRef>
                <c:f>Kutools_Chart!$A$1254:$C$1254</c:f>
                <c:numCache>
                  <c:formatCode>General</c:formatCode>
                  <c:ptCount val="3"/>
                  <c:pt idx="0">
                    <c:v>0.34</c:v>
                  </c:pt>
                  <c:pt idx="1">
                    <c:v>0.34</c:v>
                  </c:pt>
                  <c:pt idx="2">
                    <c:v>0.34</c:v>
                  </c:pt>
                </c:numCache>
              </c:numRef>
            </c:plus>
            <c:spPr>
              <a:noFill/>
              <a:ln w="9525" cap="flat" cmpd="sng" algn="ctr">
                <a:solidFill>
                  <a:schemeClr val="bg1">
                    <a:lumMod val="95000"/>
                  </a:schemeClr>
                </a:solidFill>
                <a:round/>
              </a:ln>
              <a:effectLst/>
            </c:spPr>
          </c:errBars>
          <c:xVal>
            <c:numRef>
              <c:f>Kutools_Chart!$A$1253:$C$1253</c:f>
              <c:numCache>
                <c:formatCode>General</c:formatCode>
                <c:ptCount val="3"/>
                <c:pt idx="0">
                  <c:v>680.10211284334673</c:v>
                </c:pt>
                <c:pt idx="1">
                  <c:v>499.21431858554405</c:v>
                </c:pt>
                <c:pt idx="2">
                  <c:v>593.51987939042363</c:v>
                </c:pt>
              </c:numCache>
            </c:numRef>
          </c:xVal>
          <c:yVal>
            <c:numLit>
              <c:formatCode>General</c:formatCode>
              <c:ptCount val="3"/>
              <c:pt idx="0">
                <c:v>0.5</c:v>
              </c:pt>
              <c:pt idx="1">
                <c:v>1.5</c:v>
              </c:pt>
              <c:pt idx="2">
                <c:v>2.5</c:v>
              </c:pt>
            </c:numLit>
          </c:yVal>
          <c:smooth val="0"/>
          <c:extLst>
            <c:ext xmlns:c15="http://schemas.microsoft.com/office/drawing/2012/chart" uri="{02D57815-91ED-43cb-92C2-25804820EDAC}">
              <c15:datalabelsRange>
                <c15:f>'5. Analyses SSP (calculs)'!$C$420:$E$420</c15:f>
                <c15:dlblRangeCache>
                  <c:ptCount val="3"/>
                  <c:pt idx="0">
                    <c:v>-24%</c:v>
                  </c:pt>
                  <c:pt idx="1">
                    <c:v>-7%</c:v>
                  </c:pt>
                  <c:pt idx="2">
                    <c:v>-35%</c:v>
                  </c:pt>
                </c15:dlblRangeCache>
              </c15:datalabelsRange>
            </c:ext>
            <c:ext xmlns:c16="http://schemas.microsoft.com/office/drawing/2014/chart" uri="{C3380CC4-5D6E-409C-BE32-E72D297353CC}">
              <c16:uniqueId val="{00000005-C345-4353-9137-5FEC0F35A14F}"/>
            </c:ext>
          </c:extLst>
        </c:ser>
        <c:dLbls>
          <c:showLegendKey val="0"/>
          <c:showVal val="0"/>
          <c:showCatName val="0"/>
          <c:showSerName val="0"/>
          <c:showPercent val="0"/>
          <c:showBubbleSize val="0"/>
        </c:dLbls>
        <c:axId val="1291732080"/>
        <c:axId val="1293147376"/>
      </c:scatterChart>
      <c:catAx>
        <c:axId val="1285482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483577296"/>
        <c:crosses val="autoZero"/>
        <c:auto val="0"/>
        <c:lblAlgn val="ctr"/>
        <c:lblOffset val="100"/>
        <c:noMultiLvlLbl val="0"/>
      </c:catAx>
      <c:valAx>
        <c:axId val="1483577296"/>
        <c:scaling>
          <c:orientation val="minMax"/>
        </c:scaling>
        <c:delete val="1"/>
        <c:axPos val="t"/>
        <c:numFmt formatCode="0&quot; Md&quot;" sourceLinked="1"/>
        <c:majorTickMark val="none"/>
        <c:minorTickMark val="none"/>
        <c:tickLblPos val="high"/>
        <c:crossAx val="1285482800"/>
        <c:crosses val="autoZero"/>
        <c:crossBetween val="between"/>
      </c:valAx>
      <c:valAx>
        <c:axId val="1293147376"/>
        <c:scaling>
          <c:orientation val="maxMin"/>
          <c:max val="3"/>
          <c:min val="0"/>
        </c:scaling>
        <c:delete val="1"/>
        <c:axPos val="r"/>
        <c:numFmt formatCode="General" sourceLinked="1"/>
        <c:majorTickMark val="out"/>
        <c:minorTickMark val="none"/>
        <c:tickLblPos val="nextTo"/>
        <c:crossAx val="1291732080"/>
        <c:crosses val="max"/>
        <c:crossBetween val="midCat"/>
      </c:valAx>
      <c:valAx>
        <c:axId val="1291732080"/>
        <c:scaling>
          <c:orientation val="minMax"/>
        </c:scaling>
        <c:delete val="1"/>
        <c:axPos val="t"/>
        <c:numFmt formatCode="General" sourceLinked="1"/>
        <c:majorTickMark val="out"/>
        <c:minorTickMark val="none"/>
        <c:tickLblPos val="nextTo"/>
        <c:crossAx val="1293147376"/>
        <c:crosses val="autoZero"/>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9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86985839514496E-2"/>
          <c:y val="6.977481763399937E-2"/>
          <c:w val="0.92582602832097105"/>
          <c:h val="0.71660635665070882"/>
        </c:manualLayout>
      </c:layout>
      <c:barChart>
        <c:barDir val="col"/>
        <c:grouping val="clustered"/>
        <c:varyColors val="0"/>
        <c:ser>
          <c:idx val="1"/>
          <c:order val="1"/>
          <c:tx>
            <c:strRef>
              <c:f>'5. Analyses SSP (calculs)'!$N$311</c:f>
              <c:strCache>
                <c:ptCount val="1"/>
                <c:pt idx="0">
                  <c:v>Ressources totales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Analyses SSP (calculs)'!$L$312:$L$316</c:f>
              <c:numCache>
                <c:formatCode>General</c:formatCode>
                <c:ptCount val="5"/>
                <c:pt idx="0">
                  <c:v>2021</c:v>
                </c:pt>
                <c:pt idx="1">
                  <c:v>2022</c:v>
                </c:pt>
                <c:pt idx="2">
                  <c:v>2023</c:v>
                </c:pt>
                <c:pt idx="3">
                  <c:v>2024</c:v>
                </c:pt>
                <c:pt idx="4">
                  <c:v>2025</c:v>
                </c:pt>
              </c:numCache>
            </c:numRef>
          </c:cat>
          <c:val>
            <c:numRef>
              <c:f>'5. Analyses SSP (calculs)'!$N$312:$N$316</c:f>
              <c:numCache>
                <c:formatCode>0" Md"</c:formatCode>
                <c:ptCount val="5"/>
                <c:pt idx="0">
                  <c:v>773.44324874241738</c:v>
                </c:pt>
                <c:pt idx="1">
                  <c:v>883.81377063848515</c:v>
                </c:pt>
                <c:pt idx="2">
                  <c:v>853.35837737169891</c:v>
                </c:pt>
                <c:pt idx="3">
                  <c:v>744.27357415808592</c:v>
                </c:pt>
                <c:pt idx="4">
                  <c:v>604.20105124497525</c:v>
                </c:pt>
              </c:numCache>
            </c:numRef>
          </c:val>
          <c:extLst>
            <c:ext xmlns:c16="http://schemas.microsoft.com/office/drawing/2014/chart" uri="{C3380CC4-5D6E-409C-BE32-E72D297353CC}">
              <c16:uniqueId val="{00000000-E568-4B6A-B4E8-56579A0332C8}"/>
            </c:ext>
          </c:extLst>
        </c:ser>
        <c:dLbls>
          <c:showLegendKey val="0"/>
          <c:showVal val="1"/>
          <c:showCatName val="0"/>
          <c:showSerName val="0"/>
          <c:showPercent val="0"/>
          <c:showBubbleSize val="0"/>
        </c:dLbls>
        <c:gapWidth val="37"/>
        <c:overlap val="100"/>
        <c:axId val="481756544"/>
        <c:axId val="492263392"/>
      </c:barChart>
      <c:barChart>
        <c:barDir val="col"/>
        <c:grouping val="clustered"/>
        <c:varyColors val="0"/>
        <c:ser>
          <c:idx val="0"/>
          <c:order val="0"/>
          <c:tx>
            <c:strRef>
              <c:f>'5. Analyses SSP (calculs)'!$M$311</c:f>
              <c:strCache>
                <c:ptCount val="1"/>
                <c:pt idx="0">
                  <c:v>SSP</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 Analyses SSP (calculs)'!$L$312:$L$316</c:f>
              <c:numCache>
                <c:formatCode>General</c:formatCode>
                <c:ptCount val="5"/>
                <c:pt idx="0">
                  <c:v>2021</c:v>
                </c:pt>
                <c:pt idx="1">
                  <c:v>2022</c:v>
                </c:pt>
                <c:pt idx="2">
                  <c:v>2023</c:v>
                </c:pt>
                <c:pt idx="3">
                  <c:v>2024</c:v>
                </c:pt>
                <c:pt idx="4">
                  <c:v>2025</c:v>
                </c:pt>
              </c:numCache>
            </c:numRef>
          </c:cat>
          <c:val>
            <c:numRef>
              <c:f>'5. Analyses SSP (calculs)'!$M$312:$M$316</c:f>
              <c:numCache>
                <c:formatCode>0" Md"</c:formatCode>
                <c:ptCount val="5"/>
                <c:pt idx="0">
                  <c:v>489.80917559879271</c:v>
                </c:pt>
                <c:pt idx="1">
                  <c:v>548.87806069626959</c:v>
                </c:pt>
                <c:pt idx="2">
                  <c:v>520.11702360167487</c:v>
                </c:pt>
                <c:pt idx="3">
                  <c:v>465.51459127602118</c:v>
                </c:pt>
                <c:pt idx="4">
                  <c:v>384.13337193307717</c:v>
                </c:pt>
              </c:numCache>
            </c:numRef>
          </c:val>
          <c:extLst>
            <c:ext xmlns:c16="http://schemas.microsoft.com/office/drawing/2014/chart" uri="{C3380CC4-5D6E-409C-BE32-E72D297353CC}">
              <c16:uniqueId val="{00000001-E568-4B6A-B4E8-56579A0332C8}"/>
            </c:ext>
          </c:extLst>
        </c:ser>
        <c:dLbls>
          <c:showLegendKey val="0"/>
          <c:showVal val="1"/>
          <c:showCatName val="0"/>
          <c:showSerName val="0"/>
          <c:showPercent val="0"/>
          <c:showBubbleSize val="0"/>
        </c:dLbls>
        <c:gapWidth val="73"/>
        <c:overlap val="23"/>
        <c:axId val="481758464"/>
        <c:axId val="492260912"/>
      </c:barChart>
      <c:lineChart>
        <c:grouping val="standard"/>
        <c:varyColors val="0"/>
        <c:ser>
          <c:idx val="2"/>
          <c:order val="2"/>
          <c:tx>
            <c:strRef>
              <c:f>'5. Analyses SSP (calculs)'!$O$311</c:f>
              <c:strCache>
                <c:ptCount val="1"/>
                <c:pt idx="0">
                  <c:v>Part</c:v>
                </c:pt>
              </c:strCache>
            </c:strRef>
          </c:tx>
          <c:spPr>
            <a:ln w="28575" cap="rnd">
              <a:noFill/>
              <a:round/>
            </a:ln>
            <a:effectLst/>
          </c:spPr>
          <c:marker>
            <c:symbol val="none"/>
          </c:marker>
          <c:dLbls>
            <c:dLbl>
              <c:idx val="0"/>
              <c:layout>
                <c:manualLayout>
                  <c:x val="-4.4585293317879304E-2"/>
                  <c:y val="-0.310053810841212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68-4B6A-B4E8-56579A0332C8}"/>
                </c:ext>
              </c:extLst>
            </c:dLbl>
            <c:dLbl>
              <c:idx val="1"/>
              <c:layout>
                <c:manualLayout>
                  <c:x val="-4.8925911906618158E-2"/>
                  <c:y val="-0.346383222367474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68-4B6A-B4E8-56579A0332C8}"/>
                </c:ext>
              </c:extLst>
            </c:dLbl>
            <c:dLbl>
              <c:idx val="2"/>
              <c:layout>
                <c:manualLayout>
                  <c:x val="-3.6547271349189073E-2"/>
                  <c:y val="-0.331058786570597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68-4B6A-B4E8-56579A0332C8}"/>
                </c:ext>
              </c:extLst>
            </c:dLbl>
            <c:dLbl>
              <c:idx val="3"/>
              <c:layout>
                <c:manualLayout>
                  <c:x val="-3.4252655295368667E-2"/>
                  <c:y val="-0.290353570668531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68-4B6A-B4E8-56579A0332C8}"/>
                </c:ext>
              </c:extLst>
            </c:dLbl>
            <c:dLbl>
              <c:idx val="4"/>
              <c:layout>
                <c:manualLayout>
                  <c:x val="-4.0973531513479967E-2"/>
                  <c:y val="-0.234697352020186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68-4B6A-B4E8-56579A0332C8}"/>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'5. Analyses SSP (calculs)'!$L$312:$L$316</c:f>
              <c:numCache>
                <c:formatCode>General</c:formatCode>
                <c:ptCount val="5"/>
                <c:pt idx="0">
                  <c:v>2021</c:v>
                </c:pt>
                <c:pt idx="1">
                  <c:v>2022</c:v>
                </c:pt>
                <c:pt idx="2">
                  <c:v>2023</c:v>
                </c:pt>
                <c:pt idx="3">
                  <c:v>2024</c:v>
                </c:pt>
                <c:pt idx="4">
                  <c:v>2025</c:v>
                </c:pt>
              </c:numCache>
            </c:numRef>
          </c:cat>
          <c:val>
            <c:numRef>
              <c:f>'5. Analyses SSP (calculs)'!$O$312:$O$316</c:f>
              <c:numCache>
                <c:formatCode>0%</c:formatCode>
                <c:ptCount val="5"/>
                <c:pt idx="0">
                  <c:v>0.63328392405674183</c:v>
                </c:pt>
                <c:pt idx="1">
                  <c:v>0.62103361469435903</c:v>
                </c:pt>
                <c:pt idx="2">
                  <c:v>0.60949424930192786</c:v>
                </c:pt>
                <c:pt idx="3">
                  <c:v>0.62546166818109339</c:v>
                </c:pt>
                <c:pt idx="4">
                  <c:v>0.6357707771966935</c:v>
                </c:pt>
              </c:numCache>
            </c:numRef>
          </c:val>
          <c:smooth val="0"/>
          <c:extLst>
            <c:ext xmlns:c16="http://schemas.microsoft.com/office/drawing/2014/chart" uri="{C3380CC4-5D6E-409C-BE32-E72D297353CC}">
              <c16:uniqueId val="{00000007-E568-4B6A-B4E8-56579A0332C8}"/>
            </c:ext>
          </c:extLst>
        </c:ser>
        <c:dLbls>
          <c:showLegendKey val="0"/>
          <c:showVal val="1"/>
          <c:showCatName val="0"/>
          <c:showSerName val="0"/>
          <c:showPercent val="0"/>
          <c:showBubbleSize val="0"/>
        </c:dLbls>
        <c:marker val="1"/>
        <c:smooth val="0"/>
        <c:axId val="481758464"/>
        <c:axId val="492260912"/>
      </c:lineChart>
      <c:catAx>
        <c:axId val="48175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492263392"/>
        <c:crosses val="autoZero"/>
        <c:auto val="1"/>
        <c:lblAlgn val="ctr"/>
        <c:lblOffset val="100"/>
        <c:noMultiLvlLbl val="0"/>
      </c:catAx>
      <c:valAx>
        <c:axId val="492263392"/>
        <c:scaling>
          <c:orientation val="minMax"/>
        </c:scaling>
        <c:delete val="1"/>
        <c:axPos val="l"/>
        <c:numFmt formatCode="0&quot; Md&quot;" sourceLinked="1"/>
        <c:majorTickMark val="none"/>
        <c:minorTickMark val="none"/>
        <c:tickLblPos val="nextTo"/>
        <c:crossAx val="481756544"/>
        <c:crosses val="autoZero"/>
        <c:crossBetween val="between"/>
      </c:valAx>
      <c:valAx>
        <c:axId val="492260912"/>
        <c:scaling>
          <c:orientation val="minMax"/>
        </c:scaling>
        <c:delete val="1"/>
        <c:axPos val="r"/>
        <c:numFmt formatCode="0&quot; Md&quot;" sourceLinked="1"/>
        <c:majorTickMark val="none"/>
        <c:minorTickMark val="none"/>
        <c:tickLblPos val="nextTo"/>
        <c:crossAx val="481758464"/>
        <c:crosses val="max"/>
        <c:crossBetween val="between"/>
      </c:valAx>
      <c:catAx>
        <c:axId val="481758464"/>
        <c:scaling>
          <c:orientation val="minMax"/>
        </c:scaling>
        <c:delete val="1"/>
        <c:axPos val="b"/>
        <c:numFmt formatCode="General" sourceLinked="1"/>
        <c:majorTickMark val="none"/>
        <c:minorTickMark val="none"/>
        <c:tickLblPos val="nextTo"/>
        <c:crossAx val="492260912"/>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0.29129982319303815"/>
          <c:y val="0.88667710541891109"/>
          <c:w val="0.417400088138005"/>
          <c:h val="0.10063656410217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sz="900" b="1">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fr-FR" sz="1200" b="0" i="0" u="none" strike="noStrike" kern="1200" spc="0" baseline="0" noProof="0" dirty="0">
                <a:solidFill>
                  <a:schemeClr val="bg1">
                    <a:lumMod val="50000"/>
                  </a:schemeClr>
                </a:solidFill>
              </a:rPr>
              <a:t>Corrélation modérée</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scatterChart>
        <c:scatterStyle val="lineMarker"/>
        <c:varyColors val="0"/>
        <c:ser>
          <c:idx val="0"/>
          <c:order val="0"/>
          <c:tx>
            <c:strRef>
              <c:f>'[RMET_Analyses consolidées_V0124.xlsx]Analyses pathologies et RSS'!$AH$97</c:f>
              <c:strCache>
                <c:ptCount val="1"/>
                <c:pt idx="0">
                  <c:v>Ressources 2024 (&lt;5ans)</c:v>
                </c:pt>
              </c:strCache>
            </c:strRef>
          </c:tx>
          <c:spPr>
            <a:ln w="1905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rendlineLbl>
          </c:trendline>
          <c:xVal>
            <c:numRef>
              <c:f>'[RMET_Analyses consolidées_V0124.xlsx]Analyses pathologies et RSS'!$AE$98:$AE$110</c:f>
              <c:numCache>
                <c:formatCode>#,##0</c:formatCode>
                <c:ptCount val="13"/>
                <c:pt idx="0">
                  <c:v>394282</c:v>
                </c:pt>
                <c:pt idx="1">
                  <c:v>323446</c:v>
                </c:pt>
                <c:pt idx="2">
                  <c:v>620211</c:v>
                </c:pt>
                <c:pt idx="3">
                  <c:v>628057</c:v>
                </c:pt>
                <c:pt idx="4">
                  <c:v>481972</c:v>
                </c:pt>
                <c:pt idx="5">
                  <c:v>794007</c:v>
                </c:pt>
                <c:pt idx="6">
                  <c:v>318425</c:v>
                </c:pt>
                <c:pt idx="7">
                  <c:v>760055</c:v>
                </c:pt>
                <c:pt idx="8">
                  <c:v>619565</c:v>
                </c:pt>
                <c:pt idx="9">
                  <c:v>445696</c:v>
                </c:pt>
                <c:pt idx="10">
                  <c:v>359292</c:v>
                </c:pt>
                <c:pt idx="11">
                  <c:v>233877</c:v>
                </c:pt>
                <c:pt idx="12">
                  <c:v>605393</c:v>
                </c:pt>
              </c:numCache>
            </c:numRef>
          </c:xVal>
          <c:yVal>
            <c:numRef>
              <c:f>'[RMET_Analyses consolidées_V0124.xlsx]Analyses pathologies et RSS'!$AH$98:$AH$110</c:f>
              <c:numCache>
                <c:formatCode>_-* #\ ##0_-;\-* #\ ##0_-;_-* "-"??_-;_-@_-</c:formatCode>
                <c:ptCount val="13"/>
                <c:pt idx="0">
                  <c:v>1046054524.4037303</c:v>
                </c:pt>
                <c:pt idx="1">
                  <c:v>640109000.327039</c:v>
                </c:pt>
                <c:pt idx="2">
                  <c:v>1700594232.8432038</c:v>
                </c:pt>
                <c:pt idx="3">
                  <c:v>2717041884.6757746</c:v>
                </c:pt>
                <c:pt idx="4">
                  <c:v>1042458700.9234092</c:v>
                </c:pt>
                <c:pt idx="5">
                  <c:v>3031749798.6094966</c:v>
                </c:pt>
                <c:pt idx="6">
                  <c:v>1012290105.0786439</c:v>
                </c:pt>
                <c:pt idx="7">
                  <c:v>1706278186.1214144</c:v>
                </c:pt>
                <c:pt idx="8">
                  <c:v>1244412518.3693907</c:v>
                </c:pt>
                <c:pt idx="9">
                  <c:v>953193590.84332633</c:v>
                </c:pt>
                <c:pt idx="10">
                  <c:v>540509438.64651382</c:v>
                </c:pt>
                <c:pt idx="11">
                  <c:v>711886974.0851301</c:v>
                </c:pt>
                <c:pt idx="12">
                  <c:v>1599668792.2686155</c:v>
                </c:pt>
              </c:numCache>
            </c:numRef>
          </c:yVal>
          <c:smooth val="0"/>
          <c:extLst>
            <c:ext xmlns:c16="http://schemas.microsoft.com/office/drawing/2014/chart" uri="{C3380CC4-5D6E-409C-BE32-E72D297353CC}">
              <c16:uniqueId val="{00000001-0C5C-48D5-9D1D-87CF2595595A}"/>
            </c:ext>
          </c:extLst>
        </c:ser>
        <c:dLbls>
          <c:showLegendKey val="0"/>
          <c:showVal val="0"/>
          <c:showCatName val="0"/>
          <c:showSerName val="0"/>
          <c:showPercent val="0"/>
          <c:showBubbleSize val="0"/>
        </c:dLbls>
        <c:axId val="750929903"/>
        <c:axId val="1994686063"/>
      </c:scatterChart>
      <c:valAx>
        <c:axId val="750929903"/>
        <c:scaling>
          <c:orientation val="minMax"/>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94686063"/>
        <c:crosses val="autoZero"/>
        <c:crossBetween val="midCat"/>
      </c:valAx>
      <c:valAx>
        <c:axId val="1994686063"/>
        <c:scaling>
          <c:orientation val="minMax"/>
        </c:scaling>
        <c:delete val="0"/>
        <c:axPos val="l"/>
        <c:numFmt formatCode="_-* #\ ##0_-;\-* #\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09299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200" noProof="0" dirty="0">
                <a:solidFill>
                  <a:schemeClr val="bg1">
                    <a:lumMod val="50000"/>
                  </a:schemeClr>
                </a:solidFill>
              </a:rPr>
              <a:t>Corrélation modérée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'[RMET_Analyses consolidées_V0124.xlsx]Analyses pathologies et RSS'!$AH$117</c:f>
              <c:strCache>
                <c:ptCount val="1"/>
                <c:pt idx="0">
                  <c:v>Ressources paludisme 2024</c:v>
                </c:pt>
              </c:strCache>
            </c:strRef>
          </c:tx>
          <c:spPr>
            <a:ln w="1905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rendlineLbl>
          </c:trendline>
          <c:xVal>
            <c:numRef>
              <c:f>'[RMET_Analyses consolidées_V0124.xlsx]Analyses pathologies et RSS'!$AE$118:$AE$130</c:f>
              <c:numCache>
                <c:formatCode>#,##0</c:formatCode>
                <c:ptCount val="13"/>
                <c:pt idx="0">
                  <c:v>1139163</c:v>
                </c:pt>
                <c:pt idx="1">
                  <c:v>673038</c:v>
                </c:pt>
                <c:pt idx="2">
                  <c:v>1835377</c:v>
                </c:pt>
                <c:pt idx="3">
                  <c:v>1659804</c:v>
                </c:pt>
                <c:pt idx="4">
                  <c:v>1098861</c:v>
                </c:pt>
                <c:pt idx="5">
                  <c:v>1506053</c:v>
                </c:pt>
                <c:pt idx="6">
                  <c:v>818376</c:v>
                </c:pt>
                <c:pt idx="7">
                  <c:v>1397325</c:v>
                </c:pt>
                <c:pt idx="8">
                  <c:v>1511526</c:v>
                </c:pt>
                <c:pt idx="9">
                  <c:v>1210402</c:v>
                </c:pt>
                <c:pt idx="10">
                  <c:v>901590</c:v>
                </c:pt>
                <c:pt idx="11">
                  <c:v>476914</c:v>
                </c:pt>
                <c:pt idx="12">
                  <c:v>1047119</c:v>
                </c:pt>
              </c:numCache>
            </c:numRef>
          </c:xVal>
          <c:yVal>
            <c:numRef>
              <c:f>'[RMET_Analyses consolidées_V0124.xlsx]Analyses pathologies et RSS'!$AH$118:$AH$130</c:f>
              <c:numCache>
                <c:formatCode>_-* #\ ##0_-;\-* #\ ##0_-;_-* "-"??_-;_-@_-</c:formatCode>
                <c:ptCount val="13"/>
                <c:pt idx="0">
                  <c:v>1379237272.3887343</c:v>
                </c:pt>
                <c:pt idx="1">
                  <c:v>784035555.22304487</c:v>
                </c:pt>
                <c:pt idx="2">
                  <c:v>2242849810.6308413</c:v>
                </c:pt>
                <c:pt idx="3">
                  <c:v>3814133961.3779893</c:v>
                </c:pt>
                <c:pt idx="4">
                  <c:v>1375052233.7137294</c:v>
                </c:pt>
                <c:pt idx="5">
                  <c:v>4184290414.5672903</c:v>
                </c:pt>
                <c:pt idx="6">
                  <c:v>1149807744.125191</c:v>
                </c:pt>
                <c:pt idx="7">
                  <c:v>2051643889.3765147</c:v>
                </c:pt>
                <c:pt idx="8">
                  <c:v>1641126212.0788188</c:v>
                </c:pt>
                <c:pt idx="9">
                  <c:v>1257135965.6763961</c:v>
                </c:pt>
                <c:pt idx="10">
                  <c:v>712813689.60315287</c:v>
                </c:pt>
                <c:pt idx="11">
                  <c:v>902218649.1935811</c:v>
                </c:pt>
                <c:pt idx="12">
                  <c:v>2207793065.6440854</c:v>
                </c:pt>
              </c:numCache>
            </c:numRef>
          </c:yVal>
          <c:smooth val="0"/>
          <c:extLst>
            <c:ext xmlns:c16="http://schemas.microsoft.com/office/drawing/2014/chart" uri="{C3380CC4-5D6E-409C-BE32-E72D297353CC}">
              <c16:uniqueId val="{00000001-0F00-4B31-B62C-BB2B77E8A615}"/>
            </c:ext>
          </c:extLst>
        </c:ser>
        <c:dLbls>
          <c:showLegendKey val="0"/>
          <c:showVal val="0"/>
          <c:showCatName val="0"/>
          <c:showSerName val="0"/>
          <c:showPercent val="0"/>
          <c:showBubbleSize val="0"/>
        </c:dLbls>
        <c:axId val="1028163087"/>
        <c:axId val="961343503"/>
      </c:scatterChart>
      <c:valAx>
        <c:axId val="1028163087"/>
        <c:scaling>
          <c:orientation val="minMax"/>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1343503"/>
        <c:crosses val="autoZero"/>
        <c:crossBetween val="midCat"/>
      </c:valAx>
      <c:valAx>
        <c:axId val="961343503"/>
        <c:scaling>
          <c:orientation val="minMax"/>
        </c:scaling>
        <c:delete val="0"/>
        <c:axPos val="l"/>
        <c:numFmt formatCode="_-* #\ ##0_-;\-* #\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281630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'[RMET_Analyses consolidées_V0124.xlsx]Analyses pathologies et RSS'!$B$181</c:f>
              <c:strCache>
                <c:ptCount val="1"/>
                <c:pt idx="0">
                  <c:v>Costing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j-lt"/>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'[RMET_Analyses consolidées_V0124.xlsx]Analyses pathologies et RSS'!$C$180:$E$180</c:f>
              <c:numCache>
                <c:formatCode>General</c:formatCode>
                <c:ptCount val="3"/>
                <c:pt idx="0">
                  <c:v>2023</c:v>
                </c:pt>
                <c:pt idx="1">
                  <c:v>2024</c:v>
                </c:pt>
                <c:pt idx="2">
                  <c:v>2025</c:v>
                </c:pt>
              </c:numCache>
            </c:numRef>
          </c:cat>
          <c:val>
            <c:numRef>
              <c:f>'[RMET_Analyses consolidées_V0124.xlsx]Analyses pathologies et RSS'!$C$181:$E$181</c:f>
              <c:numCache>
                <c:formatCode>0" Md"</c:formatCode>
                <c:ptCount val="3"/>
                <c:pt idx="0">
                  <c:v>83.376795974999993</c:v>
                </c:pt>
                <c:pt idx="1">
                  <c:v>86.069242204000005</c:v>
                </c:pt>
                <c:pt idx="2">
                  <c:v>127.750413678</c:v>
                </c:pt>
              </c:numCache>
            </c:numRef>
          </c:val>
          <c:extLst>
            <c:ext xmlns:c16="http://schemas.microsoft.com/office/drawing/2014/chart" uri="{C3380CC4-5D6E-409C-BE32-E72D297353CC}">
              <c16:uniqueId val="{00000000-57BD-4CBD-8139-B169B5EBB9D2}"/>
            </c:ext>
          </c:extLst>
        </c:ser>
        <c:ser>
          <c:idx val="1"/>
          <c:order val="1"/>
          <c:tx>
            <c:strRef>
              <c:f>'[RMET_Analyses consolidées_V0124.xlsx]Analyses pathologies et RSS'!$B$182</c:f>
              <c:strCache>
                <c:ptCount val="1"/>
                <c:pt idx="0">
                  <c:v>Ressources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j-lt"/>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'[RMET_Analyses consolidées_V0124.xlsx]Analyses pathologies et RSS'!$C$180:$E$180</c:f>
              <c:numCache>
                <c:formatCode>General</c:formatCode>
                <c:ptCount val="3"/>
                <c:pt idx="0">
                  <c:v>2023</c:v>
                </c:pt>
                <c:pt idx="1">
                  <c:v>2024</c:v>
                </c:pt>
                <c:pt idx="2">
                  <c:v>2025</c:v>
                </c:pt>
              </c:numCache>
            </c:numRef>
          </c:cat>
          <c:val>
            <c:numRef>
              <c:f>'[RMET_Analyses consolidées_V0124.xlsx]Analyses pathologies et RSS'!$C$182:$E$182</c:f>
              <c:numCache>
                <c:formatCode>0" Md"</c:formatCode>
                <c:ptCount val="3"/>
                <c:pt idx="0">
                  <c:v>18.314586121846133</c:v>
                </c:pt>
                <c:pt idx="1">
                  <c:v>29.084912866269704</c:v>
                </c:pt>
                <c:pt idx="2">
                  <c:v>42.149793859629654</c:v>
                </c:pt>
              </c:numCache>
            </c:numRef>
          </c:val>
          <c:extLst>
            <c:ext xmlns:c16="http://schemas.microsoft.com/office/drawing/2014/chart" uri="{C3380CC4-5D6E-409C-BE32-E72D297353CC}">
              <c16:uniqueId val="{00000001-57BD-4CBD-8139-B169B5EBB9D2}"/>
            </c:ext>
          </c:extLst>
        </c:ser>
        <c:ser>
          <c:idx val="2"/>
          <c:order val="2"/>
          <c:tx>
            <c:strRef>
              <c:f>'[RMET_Analyses consolidées_V0124.xlsx]Analyses pathologies et RSS'!$B$183</c:f>
              <c:strCache>
                <c:ptCount val="1"/>
                <c:pt idx="0">
                  <c:v>Gap</c:v>
                </c:pt>
              </c:strCache>
            </c:strRef>
          </c:tx>
          <c:spPr>
            <a:solidFill>
              <a:schemeClr val="accent3"/>
            </a:solidFill>
            <a:ln>
              <a:noFill/>
            </a:ln>
            <a:effectLst/>
          </c:spPr>
          <c:invertIfNegative val="0"/>
          <c:dLbls>
            <c:dLbl>
              <c:idx val="1"/>
              <c:layout>
                <c:manualLayout>
                  <c:x val="-1.0197814794909632E-16"/>
                  <c:y val="2.4758603614756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BD-4CBD-8139-B169B5EBB9D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j-lt"/>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numRef>
              <c:f>'[RMET_Analyses consolidées_V0124.xlsx]Analyses pathologies et RSS'!$C$180:$E$180</c:f>
              <c:numCache>
                <c:formatCode>General</c:formatCode>
                <c:ptCount val="3"/>
                <c:pt idx="0">
                  <c:v>2023</c:v>
                </c:pt>
                <c:pt idx="1">
                  <c:v>2024</c:v>
                </c:pt>
                <c:pt idx="2">
                  <c:v>2025</c:v>
                </c:pt>
              </c:numCache>
            </c:numRef>
          </c:cat>
          <c:val>
            <c:numRef>
              <c:f>'[RMET_Analyses consolidées_V0124.xlsx]Analyses pathologies et RSS'!$C$183:$E$183</c:f>
              <c:numCache>
                <c:formatCode>0" Md"</c:formatCode>
                <c:ptCount val="3"/>
                <c:pt idx="0">
                  <c:v>-65.06220985315386</c:v>
                </c:pt>
                <c:pt idx="1">
                  <c:v>-56.984329337730301</c:v>
                </c:pt>
                <c:pt idx="2">
                  <c:v>-85.600619818370348</c:v>
                </c:pt>
              </c:numCache>
            </c:numRef>
          </c:val>
          <c:extLst>
            <c:ext xmlns:c16="http://schemas.microsoft.com/office/drawing/2014/chart" uri="{C3380CC4-5D6E-409C-BE32-E72D297353CC}">
              <c16:uniqueId val="{00000004-57BD-4CBD-8139-B169B5EBB9D2}"/>
            </c:ext>
          </c:extLst>
        </c:ser>
        <c:dLbls>
          <c:dLblPos val="outEnd"/>
          <c:showLegendKey val="0"/>
          <c:showVal val="1"/>
          <c:showCatName val="0"/>
          <c:showSerName val="0"/>
          <c:showPercent val="0"/>
          <c:showBubbleSize val="0"/>
        </c:dLbls>
        <c:gapWidth val="37"/>
        <c:axId val="1225576240"/>
        <c:axId val="1250444880"/>
      </c:barChart>
      <c:catAx>
        <c:axId val="122557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j-lt"/>
                <a:ea typeface="+mn-ea"/>
                <a:cs typeface="Times New Roman" panose="02020603050405020304" pitchFamily="18" charset="0"/>
              </a:defRPr>
            </a:pPr>
            <a:endParaRPr lang="fr-FR"/>
          </a:p>
        </c:txPr>
        <c:crossAx val="1250444880"/>
        <c:crosses val="autoZero"/>
        <c:auto val="1"/>
        <c:lblAlgn val="ctr"/>
        <c:lblOffset val="100"/>
        <c:noMultiLvlLbl val="0"/>
      </c:catAx>
      <c:valAx>
        <c:axId val="1250444880"/>
        <c:scaling>
          <c:orientation val="minMax"/>
        </c:scaling>
        <c:delete val="1"/>
        <c:axPos val="l"/>
        <c:numFmt formatCode="0&quot; Md&quot;" sourceLinked="1"/>
        <c:majorTickMark val="none"/>
        <c:minorTickMark val="none"/>
        <c:tickLblPos val="nextTo"/>
        <c:crossAx val="122557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j-lt"/>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b="1">
          <a:latin typeface="+mj-lt"/>
          <a:cs typeface="Times New Roman" panose="02020603050405020304" pitchFamily="18" charset="0"/>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66609863914559E-2"/>
          <c:y val="3.6314732052872226E-3"/>
          <c:w val="0.94943400632929409"/>
          <c:h val="0.57090089931669707"/>
        </c:manualLayout>
      </c:layout>
      <c:barChart>
        <c:barDir val="col"/>
        <c:grouping val="clustered"/>
        <c:varyColors val="0"/>
        <c:ser>
          <c:idx val="0"/>
          <c:order val="0"/>
          <c:tx>
            <c:strRef>
              <c:f>'Analyses pathologies et RSS'!$Y$139</c:f>
              <c:strCache>
                <c:ptCount val="1"/>
                <c:pt idx="0">
                  <c:v>Dépenses/Hbt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'Analyses pathologies et RSS'!$X$140:$X$152</c:f>
              <c:strCache>
                <c:ptCount val="13"/>
                <c:pt idx="0">
                  <c:v>Sud-Ouest</c:v>
                </c:pt>
                <c:pt idx="1">
                  <c:v>Centre-Est</c:v>
                </c:pt>
                <c:pt idx="2">
                  <c:v>Centre-Ouest</c:v>
                </c:pt>
                <c:pt idx="3">
                  <c:v>Boucle du Mouhoun</c:v>
                </c:pt>
                <c:pt idx="4">
                  <c:v>Centre</c:v>
                </c:pt>
                <c:pt idx="5">
                  <c:v>Cascades</c:v>
                </c:pt>
                <c:pt idx="6">
                  <c:v>Centre-Nord</c:v>
                </c:pt>
                <c:pt idx="7">
                  <c:v>Hauts-Bassins</c:v>
                </c:pt>
                <c:pt idx="8">
                  <c:v>Sahel</c:v>
                </c:pt>
                <c:pt idx="9">
                  <c:v>Centre-Sud</c:v>
                </c:pt>
                <c:pt idx="10">
                  <c:v>Plateau-Central</c:v>
                </c:pt>
                <c:pt idx="11">
                  <c:v>Nord</c:v>
                </c:pt>
                <c:pt idx="12">
                  <c:v>Est</c:v>
                </c:pt>
              </c:strCache>
            </c:strRef>
          </c:cat>
          <c:val>
            <c:numRef>
              <c:f>'Analyses pathologies et RSS'!$Y$140:$Y$152</c:f>
              <c:numCache>
                <c:formatCode>0</c:formatCode>
                <c:ptCount val="13"/>
                <c:pt idx="0">
                  <c:v>2864.9331417401818</c:v>
                </c:pt>
                <c:pt idx="1">
                  <c:v>1584.4366499912628</c:v>
                </c:pt>
                <c:pt idx="2">
                  <c:v>1584.2415066611225</c:v>
                </c:pt>
                <c:pt idx="3">
                  <c:v>1157.0457689423311</c:v>
                </c:pt>
                <c:pt idx="4">
                  <c:v>1114.0669737546584</c:v>
                </c:pt>
                <c:pt idx="5">
                  <c:v>1046.8527717551306</c:v>
                </c:pt>
                <c:pt idx="6">
                  <c:v>1030.3914715220355</c:v>
                </c:pt>
                <c:pt idx="7">
                  <c:v>1029.4854187215333</c:v>
                </c:pt>
                <c:pt idx="8">
                  <c:v>1024.5987840689777</c:v>
                </c:pt>
                <c:pt idx="9">
                  <c:v>1023.4363356469271</c:v>
                </c:pt>
                <c:pt idx="10">
                  <c:v>1022.511891427435</c:v>
                </c:pt>
                <c:pt idx="11">
                  <c:v>1022.3596564147285</c:v>
                </c:pt>
                <c:pt idx="12">
                  <c:v>1022.1532760742979</c:v>
                </c:pt>
              </c:numCache>
            </c:numRef>
          </c:val>
          <c:extLst>
            <c:ext xmlns:c16="http://schemas.microsoft.com/office/drawing/2014/chart" uri="{C3380CC4-5D6E-409C-BE32-E72D297353CC}">
              <c16:uniqueId val="{00000000-D5D1-47A0-BEEA-4640A8F6666B}"/>
            </c:ext>
          </c:extLst>
        </c:ser>
        <c:dLbls>
          <c:showLegendKey val="0"/>
          <c:showVal val="0"/>
          <c:showCatName val="0"/>
          <c:showSerName val="0"/>
          <c:showPercent val="0"/>
          <c:showBubbleSize val="0"/>
        </c:dLbls>
        <c:gapWidth val="33"/>
        <c:overlap val="-27"/>
        <c:axId val="855835344"/>
        <c:axId val="1181209856"/>
      </c:barChart>
      <c:lineChart>
        <c:grouping val="standard"/>
        <c:varyColors val="0"/>
        <c:ser>
          <c:idx val="1"/>
          <c:order val="1"/>
          <c:tx>
            <c:strRef>
              <c:f>'Analyses pathologies et RSS'!$Z$139</c:f>
              <c:strCache>
                <c:ptCount val="1"/>
                <c:pt idx="0">
                  <c:v>Taux de létalité 2022</c:v>
                </c:pt>
              </c:strCache>
            </c:strRef>
          </c:tx>
          <c:spPr>
            <a:ln w="28575" cap="rnd">
              <a:solidFill>
                <a:schemeClr val="accent2"/>
              </a:solidFill>
              <a:round/>
            </a:ln>
            <a:effectLst/>
          </c:spPr>
          <c:marker>
            <c:symbol val="circle"/>
            <c:size val="5"/>
            <c:spPr>
              <a:solidFill>
                <a:schemeClr val="bg1"/>
              </a:solidFill>
              <a:ln w="9525">
                <a:solidFill>
                  <a:srgbClr val="C00000"/>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4-D5D1-47A0-BEEA-4640A8F6666B}"/>
                </c:ext>
              </c:extLst>
            </c:dLbl>
            <c:dLbl>
              <c:idx val="1"/>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3-D5D1-47A0-BEEA-4640A8F6666B}"/>
                </c:ext>
              </c:extLst>
            </c:dLbl>
            <c:dLbl>
              <c:idx val="2"/>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D5D1-47A0-BEEA-4640A8F6666B}"/>
                </c:ext>
              </c:extLst>
            </c:dLbl>
            <c:dLbl>
              <c:idx val="3"/>
              <c:layout>
                <c:manualLayout>
                  <c:x val="-3.9608405525956437E-2"/>
                  <c:y val="-7.4831556745521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6-4281-A218-5E04D1013C8B}"/>
                </c:ext>
              </c:extLst>
            </c:dLbl>
            <c:dLbl>
              <c:idx val="4"/>
              <c:layout>
                <c:manualLayout>
                  <c:x val="-4.7622199202138275E-2"/>
                  <c:y val="-9.8183841514577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D1-47A0-BEEA-4640A8F6666B}"/>
                </c:ext>
              </c:extLst>
            </c:dLbl>
            <c:dLbl>
              <c:idx val="5"/>
              <c:layout>
                <c:manualLayout>
                  <c:x val="-4.5319384927373411E-2"/>
                  <c:y val="-0.110090311040109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D1-47A0-BEEA-4640A8F6666B}"/>
                </c:ext>
              </c:extLst>
            </c:dLbl>
            <c:dLbl>
              <c:idx val="7"/>
              <c:layout>
                <c:manualLayout>
                  <c:x val="-4.6516848350251161E-2"/>
                  <c:y val="-6.3555392381663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D1-47A0-BEEA-4640A8F6666B}"/>
                </c:ext>
              </c:extLst>
            </c:dLbl>
            <c:dLbl>
              <c:idx val="9"/>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5-D5D1-47A0-BEEA-4640A8F6666B}"/>
                </c:ext>
              </c:extLst>
            </c:dLbl>
            <c:dLbl>
              <c:idx val="10"/>
              <c:layout>
                <c:manualLayout>
                  <c:x val="-3.3805313553548863E-2"/>
                  <c:y val="-5.0557963412450418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D1-47A0-BEEA-4640A8F6666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'Analyses pathologies et RSS'!$X$140:$X$152</c:f>
              <c:strCache>
                <c:ptCount val="13"/>
                <c:pt idx="0">
                  <c:v>Sud-Ouest</c:v>
                </c:pt>
                <c:pt idx="1">
                  <c:v>Centre-Est</c:v>
                </c:pt>
                <c:pt idx="2">
                  <c:v>Centre-Ouest</c:v>
                </c:pt>
                <c:pt idx="3">
                  <c:v>Boucle du Mouhoun</c:v>
                </c:pt>
                <c:pt idx="4">
                  <c:v>Centre</c:v>
                </c:pt>
                <c:pt idx="5">
                  <c:v>Cascades</c:v>
                </c:pt>
                <c:pt idx="6">
                  <c:v>Centre-Nord</c:v>
                </c:pt>
                <c:pt idx="7">
                  <c:v>Hauts-Bassins</c:v>
                </c:pt>
                <c:pt idx="8">
                  <c:v>Sahel</c:v>
                </c:pt>
                <c:pt idx="9">
                  <c:v>Centre-Sud</c:v>
                </c:pt>
                <c:pt idx="10">
                  <c:v>Plateau-Central</c:v>
                </c:pt>
                <c:pt idx="11">
                  <c:v>Nord</c:v>
                </c:pt>
                <c:pt idx="12">
                  <c:v>Est</c:v>
                </c:pt>
              </c:strCache>
            </c:strRef>
          </c:cat>
          <c:val>
            <c:numRef>
              <c:f>'Analyses pathologies et RSS'!$Z$140:$Z$152</c:f>
              <c:numCache>
                <c:formatCode>0.00%</c:formatCode>
                <c:ptCount val="13"/>
                <c:pt idx="0">
                  <c:v>4.5929541330329765E-4</c:v>
                </c:pt>
                <c:pt idx="1">
                  <c:v>2.4870004879258101E-4</c:v>
                </c:pt>
                <c:pt idx="2">
                  <c:v>2.0795990463428642E-4</c:v>
                </c:pt>
                <c:pt idx="3">
                  <c:v>3.9227505728826352E-4</c:v>
                </c:pt>
                <c:pt idx="4">
                  <c:v>3.2201290193600439E-4</c:v>
                </c:pt>
                <c:pt idx="5">
                  <c:v>2.5701384954175601E-4</c:v>
                </c:pt>
                <c:pt idx="6">
                  <c:v>5.6884992141046156E-4</c:v>
                </c:pt>
                <c:pt idx="7">
                  <c:v>3.7019825980808647E-4</c:v>
                </c:pt>
                <c:pt idx="8">
                  <c:v>1.3958728326876047E-3</c:v>
                </c:pt>
                <c:pt idx="9">
                  <c:v>8.9672024570134736E-5</c:v>
                </c:pt>
                <c:pt idx="10">
                  <c:v>2.2383785999377905E-4</c:v>
                </c:pt>
                <c:pt idx="11">
                  <c:v>3.4103827207275484E-4</c:v>
                </c:pt>
                <c:pt idx="12">
                  <c:v>4.3234017012257453E-4</c:v>
                </c:pt>
              </c:numCache>
            </c:numRef>
          </c:val>
          <c:smooth val="0"/>
          <c:extLst>
            <c:ext xmlns:c16="http://schemas.microsoft.com/office/drawing/2014/chart" uri="{C3380CC4-5D6E-409C-BE32-E72D297353CC}">
              <c16:uniqueId val="{00000001-D5D1-47A0-BEEA-4640A8F6666B}"/>
            </c:ext>
          </c:extLst>
        </c:ser>
        <c:dLbls>
          <c:showLegendKey val="0"/>
          <c:showVal val="0"/>
          <c:showCatName val="0"/>
          <c:showSerName val="0"/>
          <c:showPercent val="0"/>
          <c:showBubbleSize val="0"/>
        </c:dLbls>
        <c:marker val="1"/>
        <c:smooth val="0"/>
        <c:axId val="855821904"/>
        <c:axId val="1181211840"/>
      </c:lineChart>
      <c:catAx>
        <c:axId val="85583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181209856"/>
        <c:crosses val="autoZero"/>
        <c:auto val="1"/>
        <c:lblAlgn val="ctr"/>
        <c:lblOffset val="100"/>
        <c:noMultiLvlLbl val="0"/>
      </c:catAx>
      <c:valAx>
        <c:axId val="11812098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855835344"/>
        <c:crosses val="autoZero"/>
        <c:crossBetween val="between"/>
      </c:valAx>
      <c:valAx>
        <c:axId val="118121184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855821904"/>
        <c:crosses val="max"/>
        <c:crossBetween val="between"/>
      </c:valAx>
      <c:catAx>
        <c:axId val="855821904"/>
        <c:scaling>
          <c:orientation val="minMax"/>
        </c:scaling>
        <c:delete val="1"/>
        <c:axPos val="b"/>
        <c:numFmt formatCode="General" sourceLinked="1"/>
        <c:majorTickMark val="none"/>
        <c:minorTickMark val="none"/>
        <c:tickLblPos val="nextTo"/>
        <c:crossAx val="1181211840"/>
        <c:crosses val="autoZero"/>
        <c:auto val="1"/>
        <c:lblAlgn val="ctr"/>
        <c:lblOffset val="100"/>
        <c:noMultiLvlLbl val="0"/>
      </c:catAx>
      <c:spPr>
        <a:noFill/>
        <a:ln>
          <a:noFill/>
        </a:ln>
        <a:effectLst/>
      </c:spPr>
    </c:plotArea>
    <c:legend>
      <c:legendPos val="b"/>
      <c:layout>
        <c:manualLayout>
          <c:xMode val="edge"/>
          <c:yMode val="edge"/>
          <c:x val="0.2278756211932168"/>
          <c:y val="0.8816787559520628"/>
          <c:w val="0.54424857628960777"/>
          <c:h val="0.1004615397596393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88749957060903"/>
          <c:y val="4.7953156021189415E-2"/>
          <c:w val="0.66211560469997766"/>
          <c:h val="0.9216396445683358"/>
        </c:manualLayout>
      </c:layout>
      <c:barChart>
        <c:barDir val="bar"/>
        <c:grouping val="stacked"/>
        <c:varyColors val="0"/>
        <c:ser>
          <c:idx val="0"/>
          <c:order val="0"/>
          <c:tx>
            <c:strRef>
              <c:f>'2.0 Tableau prep. DEPENSES'!$M$160</c:f>
              <c:strCache>
                <c:ptCount val="1"/>
                <c:pt idx="0">
                  <c:v> Etat </c:v>
                </c:pt>
              </c:strCache>
            </c:strRef>
          </c:tx>
          <c:spPr>
            <a:solidFill>
              <a:schemeClr val="accent6"/>
            </a:solidFill>
            <a:ln>
              <a:noFill/>
            </a:ln>
            <a:effectLst/>
          </c:spPr>
          <c:invertIfNegative val="0"/>
          <c:dLbls>
            <c:delete val="1"/>
          </c:dLbls>
          <c:cat>
            <c:strRef>
              <c:f>'2.0 Tableau prep. DEPENSES'!$L$161:$L$181</c:f>
              <c:strCache>
                <c:ptCount val="21"/>
                <c:pt idx="0">
                  <c:v> Urgences humanitaires </c:v>
                </c:pt>
                <c:pt idx="1">
                  <c:v> Maladies tropicales négligées </c:v>
                </c:pt>
                <c:pt idx="2">
                  <c:v> Produits de santé et PSL </c:v>
                </c:pt>
                <c:pt idx="3">
                  <c:v> Tuberculose et TB/VIH </c:v>
                </c:pt>
                <c:pt idx="4">
                  <c:v> WASH </c:v>
                </c:pt>
                <c:pt idx="5">
                  <c:v> Epidémies </c:v>
                </c:pt>
                <c:pt idx="6">
                  <c:v> Financement de la santé </c:v>
                </c:pt>
                <c:pt idx="7">
                  <c:v> Systèmes d'information </c:v>
                </c:pt>
                <c:pt idx="8">
                  <c:v> Maladies non transmissibles </c:v>
                </c:pt>
                <c:pt idx="9">
                  <c:v> SONU </c:v>
                </c:pt>
                <c:pt idx="10">
                  <c:v> Vaccination </c:v>
                </c:pt>
                <c:pt idx="11">
                  <c:v> PCIME/TETU </c:v>
                </c:pt>
                <c:pt idx="12">
                  <c:v> IST-VIH/SIDA </c:v>
                </c:pt>
                <c:pt idx="13">
                  <c:v> Santé de la reproduction </c:v>
                </c:pt>
                <c:pt idx="14">
                  <c:v> COVID-19 </c:v>
                </c:pt>
                <c:pt idx="15">
                  <c:v> Gouvernance et coordination </c:v>
                </c:pt>
                <c:pt idx="16">
                  <c:v> Nutrition </c:v>
                </c:pt>
                <c:pt idx="17">
                  <c:v> Protection financière </c:v>
                </c:pt>
                <c:pt idx="18">
                  <c:v> Paludisme </c:v>
                </c:pt>
                <c:pt idx="19">
                  <c:v> Infrastructures et équipements </c:v>
                </c:pt>
                <c:pt idx="20">
                  <c:v> Ressources humaines </c:v>
                </c:pt>
              </c:strCache>
            </c:strRef>
          </c:cat>
          <c:val>
            <c:numRef>
              <c:f>'2.0 Tableau prep. DEPENSES'!$M$161:$M$181</c:f>
              <c:numCache>
                <c:formatCode>General</c:formatCode>
                <c:ptCount val="21"/>
                <c:pt idx="2" formatCode="_-* #\ ##0_-;\-* #\ ##0_-;_-* &quot;-&quot;??_-;_-@_-">
                  <c:v>1586696682</c:v>
                </c:pt>
                <c:pt idx="3" formatCode="_-* #\ ##0_-;\-* #\ ##0_-;_-* &quot;-&quot;??_-;_-@_-">
                  <c:v>231038100</c:v>
                </c:pt>
                <c:pt idx="5" formatCode="_-* #\ ##0_-;\-* #\ ##0_-;_-* &quot;-&quot;??_-;_-@_-">
                  <c:v>3955210929</c:v>
                </c:pt>
                <c:pt idx="6" formatCode="_-* #\ ##0_-;\-* #\ ##0_-;_-* &quot;-&quot;??_-;_-@_-">
                  <c:v>7537292500</c:v>
                </c:pt>
                <c:pt idx="7" formatCode="_-* #\ ##0_-;\-* #\ ##0_-;_-* &quot;-&quot;??_-;_-@_-">
                  <c:v>1908161500</c:v>
                </c:pt>
                <c:pt idx="8" formatCode="_-* #\ ##0_-;\-* #\ ##0_-;_-* &quot;-&quot;??_-;_-@_-">
                  <c:v>10701040613</c:v>
                </c:pt>
                <c:pt idx="9" formatCode="_-* #\ ##0_-;\-* #\ ##0_-;_-* &quot;-&quot;??_-;_-@_-">
                  <c:v>3395861725</c:v>
                </c:pt>
                <c:pt idx="10" formatCode="_-* #\ ##0_-;\-* #\ ##0_-;_-* &quot;-&quot;??_-;_-@_-">
                  <c:v>7667207395</c:v>
                </c:pt>
                <c:pt idx="11" formatCode="_-* #\ ##0_-;\-* #\ ##0_-;_-* &quot;-&quot;??_-;_-@_-">
                  <c:v>20000000</c:v>
                </c:pt>
                <c:pt idx="12" formatCode="_-* #\ ##0_-;\-* #\ ##0_-;_-* &quot;-&quot;??_-;_-@_-">
                  <c:v>20000000</c:v>
                </c:pt>
                <c:pt idx="13" formatCode="_-* #\ ##0_-;\-* #\ ##0_-;_-* &quot;-&quot;??_-;_-@_-">
                  <c:v>1043574407</c:v>
                </c:pt>
                <c:pt idx="14" formatCode="_-* #\ ##0_-;\-* #\ ##0_-;_-* &quot;-&quot;??_-;_-@_-">
                  <c:v>6510499999.9899998</c:v>
                </c:pt>
                <c:pt idx="15" formatCode="_-* #\ ##0_-;\-* #\ ##0_-;_-* &quot;-&quot;??_-;_-@_-">
                  <c:v>50710032769.999985</c:v>
                </c:pt>
                <c:pt idx="16" formatCode="_-* #\ ##0_-;\-* #\ ##0_-;_-* &quot;-&quot;??_-;_-@_-">
                  <c:v>924302725</c:v>
                </c:pt>
                <c:pt idx="17" formatCode="_-* #\ ##0_-;\-* #\ ##0_-;_-* &quot;-&quot;??_-;_-@_-">
                  <c:v>63115621757</c:v>
                </c:pt>
                <c:pt idx="18" formatCode="_-* #\ ##0_-;\-* #\ ##0_-;_-* &quot;-&quot;??_-;_-@_-">
                  <c:v>249991875</c:v>
                </c:pt>
                <c:pt idx="19" formatCode="_-* #\ ##0_-;\-* #\ ##0_-;_-* &quot;-&quot;??_-;_-@_-">
                  <c:v>73413407568.199997</c:v>
                </c:pt>
                <c:pt idx="20" formatCode="_-* #\ ##0_-;\-* #\ ##0_-;_-* &quot;-&quot;??_-;_-@_-">
                  <c:v>142891665738.67017</c:v>
                </c:pt>
              </c:numCache>
            </c:numRef>
          </c:val>
          <c:extLst>
            <c:ext xmlns:c16="http://schemas.microsoft.com/office/drawing/2014/chart" uri="{C3380CC4-5D6E-409C-BE32-E72D297353CC}">
              <c16:uniqueId val="{00000000-68B5-45B7-AF16-516F88EB46CB}"/>
            </c:ext>
          </c:extLst>
        </c:ser>
        <c:ser>
          <c:idx val="1"/>
          <c:order val="1"/>
          <c:tx>
            <c:strRef>
              <c:f>'2.0 Tableau prep. DEPENSES'!$N$160</c:f>
              <c:strCache>
                <c:ptCount val="1"/>
                <c:pt idx="0">
                  <c:v> PTF </c:v>
                </c:pt>
              </c:strCache>
            </c:strRef>
          </c:tx>
          <c:spPr>
            <a:solidFill>
              <a:schemeClr val="accent3"/>
            </a:solidFill>
            <a:ln>
              <a:noFill/>
            </a:ln>
            <a:effectLst/>
          </c:spPr>
          <c:invertIfNegative val="0"/>
          <c:dLbls>
            <c:delete val="1"/>
          </c:dLbls>
          <c:cat>
            <c:strRef>
              <c:f>'2.0 Tableau prep. DEPENSES'!$L$161:$L$181</c:f>
              <c:strCache>
                <c:ptCount val="21"/>
                <c:pt idx="0">
                  <c:v> Urgences humanitaires </c:v>
                </c:pt>
                <c:pt idx="1">
                  <c:v> Maladies tropicales négligées </c:v>
                </c:pt>
                <c:pt idx="2">
                  <c:v> Produits de santé et PSL </c:v>
                </c:pt>
                <c:pt idx="3">
                  <c:v> Tuberculose et TB/VIH </c:v>
                </c:pt>
                <c:pt idx="4">
                  <c:v> WASH </c:v>
                </c:pt>
                <c:pt idx="5">
                  <c:v> Epidémies </c:v>
                </c:pt>
                <c:pt idx="6">
                  <c:v> Financement de la santé </c:v>
                </c:pt>
                <c:pt idx="7">
                  <c:v> Systèmes d'information </c:v>
                </c:pt>
                <c:pt idx="8">
                  <c:v> Maladies non transmissibles </c:v>
                </c:pt>
                <c:pt idx="9">
                  <c:v> SONU </c:v>
                </c:pt>
                <c:pt idx="10">
                  <c:v> Vaccination </c:v>
                </c:pt>
                <c:pt idx="11">
                  <c:v> PCIME/TETU </c:v>
                </c:pt>
                <c:pt idx="12">
                  <c:v> IST-VIH/SIDA </c:v>
                </c:pt>
                <c:pt idx="13">
                  <c:v> Santé de la reproduction </c:v>
                </c:pt>
                <c:pt idx="14">
                  <c:v> COVID-19 </c:v>
                </c:pt>
                <c:pt idx="15">
                  <c:v> Gouvernance et coordination </c:v>
                </c:pt>
                <c:pt idx="16">
                  <c:v> Nutrition </c:v>
                </c:pt>
                <c:pt idx="17">
                  <c:v> Protection financière </c:v>
                </c:pt>
                <c:pt idx="18">
                  <c:v> Paludisme </c:v>
                </c:pt>
                <c:pt idx="19">
                  <c:v> Infrastructures et équipements </c:v>
                </c:pt>
                <c:pt idx="20">
                  <c:v> Ressources humaines </c:v>
                </c:pt>
              </c:strCache>
            </c:strRef>
          </c:cat>
          <c:val>
            <c:numRef>
              <c:f>'2.0 Tableau prep. DEPENSES'!$N$161:$N$181</c:f>
              <c:numCache>
                <c:formatCode>_-* #\ ##0_-;\-* #\ ##0_-;_-* "-"??_-;_-@_-</c:formatCode>
                <c:ptCount val="21"/>
                <c:pt idx="0">
                  <c:v>1408483872.8000004</c:v>
                </c:pt>
                <c:pt idx="1">
                  <c:v>2079596561.0000002</c:v>
                </c:pt>
                <c:pt idx="2">
                  <c:v>964571953</c:v>
                </c:pt>
                <c:pt idx="3">
                  <c:v>3530732942.9999981</c:v>
                </c:pt>
                <c:pt idx="4">
                  <c:v>4099159268.110837</c:v>
                </c:pt>
                <c:pt idx="5">
                  <c:v>1139922751</c:v>
                </c:pt>
                <c:pt idx="6">
                  <c:v>2553457429.4769998</c:v>
                </c:pt>
                <c:pt idx="7">
                  <c:v>8332273949.5941992</c:v>
                </c:pt>
                <c:pt idx="8">
                  <c:v>852621223.65599871</c:v>
                </c:pt>
                <c:pt idx="9">
                  <c:v>10126588884.911846</c:v>
                </c:pt>
                <c:pt idx="10">
                  <c:v>6041137188.752512</c:v>
                </c:pt>
                <c:pt idx="11">
                  <c:v>15166335309.256796</c:v>
                </c:pt>
                <c:pt idx="12">
                  <c:v>19290760306.873653</c:v>
                </c:pt>
                <c:pt idx="13">
                  <c:v>55917386580.551399</c:v>
                </c:pt>
                <c:pt idx="14">
                  <c:v>53740738879.490433</c:v>
                </c:pt>
                <c:pt idx="15">
                  <c:v>15302005960.221312</c:v>
                </c:pt>
                <c:pt idx="16">
                  <c:v>74694870641.076782</c:v>
                </c:pt>
                <c:pt idx="17">
                  <c:v>17475499786.857109</c:v>
                </c:pt>
                <c:pt idx="18">
                  <c:v>105954942147.53049</c:v>
                </c:pt>
                <c:pt idx="19">
                  <c:v>35139318853.152313</c:v>
                </c:pt>
                <c:pt idx="20">
                  <c:v>3339015890.4076505</c:v>
                </c:pt>
              </c:numCache>
            </c:numRef>
          </c:val>
          <c:extLst>
            <c:ext xmlns:c16="http://schemas.microsoft.com/office/drawing/2014/chart" uri="{C3380CC4-5D6E-409C-BE32-E72D297353CC}">
              <c16:uniqueId val="{00000001-68B5-45B7-AF16-516F88EB46CB}"/>
            </c:ext>
          </c:extLst>
        </c:ser>
        <c:ser>
          <c:idx val="2"/>
          <c:order val="2"/>
          <c:tx>
            <c:strRef>
              <c:f>'2.0 Tableau prep. DEPENSES'!$P$160</c:f>
              <c:strCache>
                <c:ptCount val="1"/>
                <c:pt idx="0">
                  <c:v> Part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 Tableau prep. DEPENSES'!$P$161:$P$181</c:f>
              <c:numCache>
                <c:formatCode>0.0%</c:formatCode>
                <c:ptCount val="21"/>
                <c:pt idx="0">
                  <c:v>1.7323863746953215E-3</c:v>
                </c:pt>
                <c:pt idx="1">
                  <c:v>2.5578317343298495E-3</c:v>
                </c:pt>
                <c:pt idx="2">
                  <c:v>3.1379720469750273E-3</c:v>
                </c:pt>
                <c:pt idx="3">
                  <c:v>4.6268480778991301E-3</c:v>
                </c:pt>
                <c:pt idx="4">
                  <c:v>5.0418239079047114E-3</c:v>
                </c:pt>
                <c:pt idx="5">
                  <c:v>6.2668379347049843E-3</c:v>
                </c:pt>
                <c:pt idx="6" formatCode="0%">
                  <c:v>1.2411272877077507E-2</c:v>
                </c:pt>
                <c:pt idx="7" formatCode="0%">
                  <c:v>1.2595380881824993E-2</c:v>
                </c:pt>
                <c:pt idx="8" formatCode="0%">
                  <c:v>1.4210603848711791E-2</c:v>
                </c:pt>
                <c:pt idx="9" formatCode="0%">
                  <c:v>1.6632145842416859E-2</c:v>
                </c:pt>
                <c:pt idx="10" formatCode="0%">
                  <c:v>1.6860788991009918E-2</c:v>
                </c:pt>
                <c:pt idx="11" formatCode="0%">
                  <c:v>1.8678666386865092E-2</c:v>
                </c:pt>
                <c:pt idx="12" formatCode="0%">
                  <c:v>2.3751566266875863E-2</c:v>
                </c:pt>
                <c:pt idx="13" formatCode="0%">
                  <c:v>7.0060008928762352E-2</c:v>
                </c:pt>
                <c:pt idx="14" formatCode="0%">
                  <c:v>7.4106936763021256E-2</c:v>
                </c:pt>
                <c:pt idx="15" formatCode="0%">
                  <c:v>8.1192521029549408E-2</c:v>
                </c:pt>
                <c:pt idx="16" formatCode="0%">
                  <c:v>9.3008963847551654E-2</c:v>
                </c:pt>
                <c:pt idx="17" formatCode="0%">
                  <c:v>9.9124287881581924E-2</c:v>
                </c:pt>
                <c:pt idx="18" formatCode="0%">
                  <c:v>0.13062838998666548</c:v>
                </c:pt>
                <c:pt idx="19" formatCode="0%">
                  <c:v>0.13351609331140898</c:v>
                </c:pt>
                <c:pt idx="20" formatCode="0%">
                  <c:v>0.17985867308016776</c:v>
                </c:pt>
              </c:numCache>
            </c:numRef>
          </c:val>
          <c:extLst>
            <c:ext xmlns:c16="http://schemas.microsoft.com/office/drawing/2014/chart" uri="{C3380CC4-5D6E-409C-BE32-E72D297353CC}">
              <c16:uniqueId val="{00000002-68B5-45B7-AF16-516F88EB46CB}"/>
            </c:ext>
          </c:extLst>
        </c:ser>
        <c:dLbls>
          <c:dLblPos val="ctr"/>
          <c:showLegendKey val="0"/>
          <c:showVal val="1"/>
          <c:showCatName val="0"/>
          <c:showSerName val="0"/>
          <c:showPercent val="0"/>
          <c:showBubbleSize val="0"/>
        </c:dLbls>
        <c:gapWidth val="26"/>
        <c:overlap val="100"/>
        <c:axId val="417646159"/>
        <c:axId val="417539039"/>
      </c:barChart>
      <c:catAx>
        <c:axId val="417646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ptos" panose="020B0004020202020204" pitchFamily="34" charset="0"/>
                <a:ea typeface="+mn-ea"/>
                <a:cs typeface="Times New Roman" panose="02020603050405020304" pitchFamily="18" charset="0"/>
              </a:defRPr>
            </a:pPr>
            <a:endParaRPr lang="fr-FR"/>
          </a:p>
        </c:txPr>
        <c:crossAx val="417539039"/>
        <c:crosses val="autoZero"/>
        <c:auto val="1"/>
        <c:lblAlgn val="ctr"/>
        <c:lblOffset val="100"/>
        <c:noMultiLvlLbl val="0"/>
      </c:catAx>
      <c:valAx>
        <c:axId val="417539039"/>
        <c:scaling>
          <c:orientation val="minMax"/>
        </c:scaling>
        <c:delete val="1"/>
        <c:axPos val="b"/>
        <c:numFmt formatCode="General" sourceLinked="1"/>
        <c:majorTickMark val="none"/>
        <c:minorTickMark val="none"/>
        <c:tickLblPos val="nextTo"/>
        <c:crossAx val="417646159"/>
        <c:crosses val="autoZero"/>
        <c:crossBetween val="between"/>
      </c:valAx>
      <c:spPr>
        <a:noFill/>
        <a:ln>
          <a:noFill/>
        </a:ln>
        <a:effectLst/>
      </c:spPr>
    </c:plotArea>
    <c:legend>
      <c:legendPos val="b"/>
      <c:legendEntry>
        <c:idx val="2"/>
        <c:delete val="1"/>
      </c:legendEntry>
      <c:layout>
        <c:manualLayout>
          <c:xMode val="edge"/>
          <c:yMode val="edge"/>
          <c:x val="0.68647969929977626"/>
          <c:y val="0.49104141288061975"/>
          <c:w val="0.30034505882686297"/>
          <c:h val="0.1240859424096657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ptos" panose="020B0004020202020204" pitchFamily="34" charset="0"/>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sz="900">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14247593378"/>
          <c:y val="4.5316420326678965E-2"/>
          <c:w val="0.66852850361235261"/>
          <c:h val="0.95274905435253088"/>
        </c:manualLayout>
      </c:layout>
      <c:pieChart>
        <c:varyColors val="1"/>
        <c:ser>
          <c:idx val="0"/>
          <c:order val="0"/>
          <c:tx>
            <c:strRef>
              <c:f>'1.0 Tableau prep. RESSOURCES'!$I$229</c:f>
              <c:strCache>
                <c:ptCount val="1"/>
                <c:pt idx="0">
                  <c:v>Montant</c:v>
                </c:pt>
              </c:strCache>
            </c:strRef>
          </c:tx>
          <c:spPr>
            <a:solidFill>
              <a:schemeClr val="accent1"/>
            </a:solidFill>
          </c:spPr>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81BA-43D1-9B6B-0E73F14F310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1BA-43D1-9B6B-0E73F14F310B}"/>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81BA-43D1-9B6B-0E73F14F310B}"/>
              </c:ext>
            </c:extLst>
          </c:dPt>
          <c:dLbls>
            <c:dLbl>
              <c:idx val="0"/>
              <c:layout>
                <c:manualLayout>
                  <c:x val="-0.15551049868766403"/>
                  <c:y val="-0.1671492046491001"/>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11041666666666668"/>
                      <c:h val="0.1967855439430326"/>
                    </c:manualLayout>
                  </c15:layout>
                </c:ext>
                <c:ext xmlns:c16="http://schemas.microsoft.com/office/drawing/2014/chart" uri="{C3380CC4-5D6E-409C-BE32-E72D297353CC}">
                  <c16:uniqueId val="{00000001-81BA-43D1-9B6B-0E73F14F310B}"/>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ptos" panose="020B0004020202020204" pitchFamily="34" charset="0"/>
                    <a:ea typeface="+mn-ea"/>
                    <a:cs typeface="+mn-cs"/>
                  </a:defRPr>
                </a:pPr>
                <a:endParaRPr lang="fr-FR"/>
              </a:p>
            </c:txPr>
            <c:dLblPos val="bestFit"/>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'1.0 Tableau prep. RESSOURCES'!$H$230:$H$232</c:f>
              <c:strCache>
                <c:ptCount val="3"/>
                <c:pt idx="0">
                  <c:v>District</c:v>
                </c:pt>
                <c:pt idx="1">
                  <c:v>Régional</c:v>
                </c:pt>
                <c:pt idx="2">
                  <c:v>Central</c:v>
                </c:pt>
              </c:strCache>
            </c:strRef>
          </c:cat>
          <c:val>
            <c:numRef>
              <c:f>'1.0 Tableau prep. RESSOURCES'!$I$230:$I$232</c:f>
              <c:numCache>
                <c:formatCode>0" Md"</c:formatCode>
                <c:ptCount val="3"/>
                <c:pt idx="0">
                  <c:v>1369.7649868107721</c:v>
                </c:pt>
                <c:pt idx="1">
                  <c:v>568.53927412986275</c:v>
                </c:pt>
                <c:pt idx="2">
                  <c:v>263.528741834122</c:v>
                </c:pt>
              </c:numCache>
            </c:numRef>
          </c:val>
          <c:extLst>
            <c:ext xmlns:c16="http://schemas.microsoft.com/office/drawing/2014/chart" uri="{C3380CC4-5D6E-409C-BE32-E72D297353CC}">
              <c16:uniqueId val="{00000006-81BA-43D1-9B6B-0E73F14F310B}"/>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81830824947652081"/>
          <c:y val="0.41176294599001834"/>
          <c:w val="0.16701584535524935"/>
          <c:h val="0.1764738335413423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ptos" panose="020B000402020202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b="1">
          <a:solidFill>
            <a:schemeClr val="bg1"/>
          </a:solidFill>
          <a:latin typeface="Aptos" panose="020B0004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Feuil1!$A$2</c:f>
              <c:strCache>
                <c:ptCount val="1"/>
                <c:pt idx="0">
                  <c:v>Budgets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ptos" panose="020B0004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2021</c:v>
                </c:pt>
                <c:pt idx="1">
                  <c:v>2022</c:v>
                </c:pt>
                <c:pt idx="2">
                  <c:v>2023</c:v>
                </c:pt>
                <c:pt idx="3">
                  <c:v>2024</c:v>
                </c:pt>
                <c:pt idx="4">
                  <c:v>2025</c:v>
                </c:pt>
              </c:strCache>
            </c:strRef>
          </c:cat>
          <c:val>
            <c:numRef>
              <c:f>Feuil1!$B$2:$F$2</c:f>
              <c:numCache>
                <c:formatCode>0" Md"</c:formatCode>
                <c:ptCount val="5"/>
                <c:pt idx="0">
                  <c:v>29.913715677317885</c:v>
                </c:pt>
                <c:pt idx="1">
                  <c:v>28.474981649215181</c:v>
                </c:pt>
                <c:pt idx="2">
                  <c:v>31.387867433918803</c:v>
                </c:pt>
                <c:pt idx="3">
                  <c:v>21.292153283214432</c:v>
                </c:pt>
                <c:pt idx="4">
                  <c:v>15.380141652155482</c:v>
                </c:pt>
              </c:numCache>
            </c:numRef>
          </c:val>
          <c:extLst>
            <c:ext xmlns:c16="http://schemas.microsoft.com/office/drawing/2014/chart" uri="{C3380CC4-5D6E-409C-BE32-E72D297353CC}">
              <c16:uniqueId val="{00000000-6363-4CC6-A975-0168B1CD7CD3}"/>
            </c:ext>
          </c:extLst>
        </c:ser>
        <c:ser>
          <c:idx val="1"/>
          <c:order val="1"/>
          <c:tx>
            <c:strRef>
              <c:f>Feuil1!$A$3</c:f>
              <c:strCache>
                <c:ptCount val="1"/>
                <c:pt idx="0">
                  <c:v>Dépenses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ptos" panose="020B0004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2021</c:v>
                </c:pt>
                <c:pt idx="1">
                  <c:v>2022</c:v>
                </c:pt>
                <c:pt idx="2">
                  <c:v>2023</c:v>
                </c:pt>
                <c:pt idx="3">
                  <c:v>2024</c:v>
                </c:pt>
                <c:pt idx="4">
                  <c:v>2025</c:v>
                </c:pt>
              </c:strCache>
            </c:strRef>
          </c:cat>
          <c:val>
            <c:numRef>
              <c:f>Feuil1!$B$3:$F$3</c:f>
              <c:numCache>
                <c:formatCode>0" Md"</c:formatCode>
                <c:ptCount val="5"/>
                <c:pt idx="0">
                  <c:v>20.943002577519241</c:v>
                </c:pt>
                <c:pt idx="1">
                  <c:v>24.735399308552612</c:v>
                </c:pt>
              </c:numCache>
            </c:numRef>
          </c:val>
          <c:extLst>
            <c:ext xmlns:c16="http://schemas.microsoft.com/office/drawing/2014/chart" uri="{C3380CC4-5D6E-409C-BE32-E72D297353CC}">
              <c16:uniqueId val="{00000001-6363-4CC6-A975-0168B1CD7CD3}"/>
            </c:ext>
          </c:extLst>
        </c:ser>
        <c:dLbls>
          <c:dLblPos val="outEnd"/>
          <c:showLegendKey val="0"/>
          <c:showVal val="1"/>
          <c:showCatName val="0"/>
          <c:showSerName val="0"/>
          <c:showPercent val="0"/>
          <c:showBubbleSize val="0"/>
        </c:dLbls>
        <c:gapWidth val="55"/>
        <c:axId val="1598120240"/>
        <c:axId val="1116645071"/>
      </c:barChart>
      <c:catAx>
        <c:axId val="159812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ptos" panose="020B0004020202020204" pitchFamily="34" charset="0"/>
                <a:ea typeface="+mn-ea"/>
                <a:cs typeface="+mn-cs"/>
              </a:defRPr>
            </a:pPr>
            <a:endParaRPr lang="fr-FR"/>
          </a:p>
        </c:txPr>
        <c:crossAx val="1116645071"/>
        <c:crosses val="autoZero"/>
        <c:auto val="1"/>
        <c:lblAlgn val="ctr"/>
        <c:lblOffset val="100"/>
        <c:noMultiLvlLbl val="0"/>
      </c:catAx>
      <c:valAx>
        <c:axId val="1116645071"/>
        <c:scaling>
          <c:orientation val="minMax"/>
        </c:scaling>
        <c:delete val="1"/>
        <c:axPos val="l"/>
        <c:numFmt formatCode="0&quot; Md&quot;" sourceLinked="1"/>
        <c:majorTickMark val="none"/>
        <c:minorTickMark val="none"/>
        <c:tickLblPos val="nextTo"/>
        <c:crossAx val="15981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ptos" panose="020B000402020202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ptos" panose="020B0004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dirty="0">
                <a:latin typeface="Aptos" panose="020B0004020202020204" pitchFamily="34" charset="0"/>
              </a:rPr>
              <a:t>Budget 2023-2025</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76-44B2-B3FC-5D387037B953}"/>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0276-44B2-B3FC-5D387037B953}"/>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Etat</c:v>
                </c:pt>
                <c:pt idx="1">
                  <c:v>PTF</c:v>
                </c:pt>
              </c:strCache>
            </c:strRef>
          </c:cat>
          <c:val>
            <c:numRef>
              <c:f>Feuil1!$B$2:$B$3</c:f>
              <c:numCache>
                <c:formatCode>0" Md"</c:formatCode>
                <c:ptCount val="2"/>
                <c:pt idx="0">
                  <c:v>6.5260800000000003</c:v>
                </c:pt>
                <c:pt idx="1">
                  <c:v>61.53408236928891</c:v>
                </c:pt>
              </c:numCache>
            </c:numRef>
          </c:val>
          <c:extLst>
            <c:ext xmlns:c16="http://schemas.microsoft.com/office/drawing/2014/chart" uri="{C3380CC4-5D6E-409C-BE32-E72D297353CC}">
              <c16:uniqueId val="{00000000-9306-4A8E-884E-3C53838A07F1}"/>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dirty="0">
                <a:latin typeface="Aptos" panose="020B0004020202020204" pitchFamily="34" charset="0"/>
              </a:rPr>
              <a:t>Dépenses 2021-2022</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Dépenses 2021-2022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BD-42F9-BF54-7E3894EE631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1CBD-42F9-BF54-7E3894EE631A}"/>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Etat</c:v>
                </c:pt>
                <c:pt idx="1">
                  <c:v>PTF</c:v>
                </c:pt>
              </c:strCache>
            </c:strRef>
          </c:cat>
          <c:val>
            <c:numRef>
              <c:f>Feuil1!$B$2:$B$3</c:f>
              <c:numCache>
                <c:formatCode>0" Md"</c:formatCode>
                <c:ptCount val="2"/>
                <c:pt idx="0">
                  <c:v>7.7520779293600004</c:v>
                </c:pt>
                <c:pt idx="1">
                  <c:v>37.926323956711833</c:v>
                </c:pt>
              </c:numCache>
            </c:numRef>
          </c:val>
          <c:extLst>
            <c:ext xmlns:c16="http://schemas.microsoft.com/office/drawing/2014/chart" uri="{C3380CC4-5D6E-409C-BE32-E72D297353CC}">
              <c16:uniqueId val="{00000000-9306-4A8E-884E-3C53838A07F1}"/>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Feuil1!$C$207</c:f>
              <c:strCache>
                <c:ptCount val="1"/>
                <c:pt idx="0">
                  <c:v>State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Feuil1!$D$206:$F$206</c:f>
              <c:numCache>
                <c:formatCode>General</c:formatCode>
                <c:ptCount val="3"/>
                <c:pt idx="0">
                  <c:v>2023</c:v>
                </c:pt>
                <c:pt idx="1">
                  <c:v>2024</c:v>
                </c:pt>
                <c:pt idx="2">
                  <c:v>2025</c:v>
                </c:pt>
              </c:numCache>
            </c:numRef>
          </c:cat>
          <c:val>
            <c:numRef>
              <c:f>Feuil1!$D$207:$F$207</c:f>
              <c:numCache>
                <c:formatCode>0" B"</c:formatCode>
                <c:ptCount val="3"/>
                <c:pt idx="0">
                  <c:v>211.85966937485284</c:v>
                </c:pt>
                <c:pt idx="1">
                  <c:v>212.00944658404288</c:v>
                </c:pt>
                <c:pt idx="2">
                  <c:v>210.36298929905624</c:v>
                </c:pt>
              </c:numCache>
            </c:numRef>
          </c:val>
          <c:extLst>
            <c:ext xmlns:c16="http://schemas.microsoft.com/office/drawing/2014/chart" uri="{C3380CC4-5D6E-409C-BE32-E72D297353CC}">
              <c16:uniqueId val="{00000000-861E-41EF-A328-A4C92B2863B6}"/>
            </c:ext>
          </c:extLst>
        </c:ser>
        <c:ser>
          <c:idx val="1"/>
          <c:order val="1"/>
          <c:tx>
            <c:strRef>
              <c:f>Feuil1!$C$208</c:f>
              <c:strCache>
                <c:ptCount val="1"/>
                <c:pt idx="0">
                  <c:v>Ext. Donors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Feuil1!$D$206:$F$206</c:f>
              <c:numCache>
                <c:formatCode>General</c:formatCode>
                <c:ptCount val="3"/>
                <c:pt idx="0">
                  <c:v>2023</c:v>
                </c:pt>
                <c:pt idx="1">
                  <c:v>2024</c:v>
                </c:pt>
                <c:pt idx="2">
                  <c:v>2025</c:v>
                </c:pt>
              </c:numCache>
            </c:numRef>
          </c:cat>
          <c:val>
            <c:numRef>
              <c:f>Feuil1!$D$208:$F$208</c:f>
              <c:numCache>
                <c:formatCode>0" B"</c:formatCode>
                <c:ptCount val="3"/>
                <c:pt idx="0">
                  <c:v>215.56765315679365</c:v>
                </c:pt>
                <c:pt idx="1">
                  <c:v>149.53151074767749</c:v>
                </c:pt>
                <c:pt idx="2">
                  <c:v>113.99341412869155</c:v>
                </c:pt>
              </c:numCache>
            </c:numRef>
          </c:val>
          <c:extLst>
            <c:ext xmlns:c16="http://schemas.microsoft.com/office/drawing/2014/chart" uri="{C3380CC4-5D6E-409C-BE32-E72D297353CC}">
              <c16:uniqueId val="{00000001-861E-41EF-A328-A4C92B2863B6}"/>
            </c:ext>
          </c:extLst>
        </c:ser>
        <c:dLbls>
          <c:showLegendKey val="0"/>
          <c:showVal val="1"/>
          <c:showCatName val="0"/>
          <c:showSerName val="0"/>
          <c:showPercent val="0"/>
          <c:showBubbleSize val="0"/>
        </c:dLbls>
        <c:gapWidth val="219"/>
        <c:overlap val="100"/>
        <c:axId val="1555691872"/>
        <c:axId val="1780032352"/>
      </c:barChart>
      <c:lineChart>
        <c:grouping val="standard"/>
        <c:varyColors val="0"/>
        <c:ser>
          <c:idx val="2"/>
          <c:order val="2"/>
          <c:tx>
            <c:strRef>
              <c:f>Feuil1!$C$209</c:f>
              <c:strCache>
                <c:ptCount val="1"/>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Feuil1!$D$206:$F$206</c:f>
              <c:numCache>
                <c:formatCode>General</c:formatCode>
                <c:ptCount val="3"/>
                <c:pt idx="0">
                  <c:v>2023</c:v>
                </c:pt>
                <c:pt idx="1">
                  <c:v>2024</c:v>
                </c:pt>
                <c:pt idx="2">
                  <c:v>2025</c:v>
                </c:pt>
              </c:numCache>
            </c:numRef>
          </c:cat>
          <c:val>
            <c:numRef>
              <c:f>Feuil1!$D$209:$F$209</c:f>
              <c:numCache>
                <c:formatCode>0" B"</c:formatCode>
                <c:ptCount val="3"/>
                <c:pt idx="0">
                  <c:v>427.4273225316465</c:v>
                </c:pt>
                <c:pt idx="1">
                  <c:v>361.54095733172039</c:v>
                </c:pt>
                <c:pt idx="2">
                  <c:v>324.35640342774781</c:v>
                </c:pt>
              </c:numCache>
            </c:numRef>
          </c:val>
          <c:smooth val="0"/>
          <c:extLst>
            <c:ext xmlns:c16="http://schemas.microsoft.com/office/drawing/2014/chart" uri="{C3380CC4-5D6E-409C-BE32-E72D297353CC}">
              <c16:uniqueId val="{00000002-861E-41EF-A328-A4C92B2863B6}"/>
            </c:ext>
          </c:extLst>
        </c:ser>
        <c:dLbls>
          <c:showLegendKey val="0"/>
          <c:showVal val="1"/>
          <c:showCatName val="0"/>
          <c:showSerName val="0"/>
          <c:showPercent val="0"/>
          <c:showBubbleSize val="0"/>
        </c:dLbls>
        <c:marker val="1"/>
        <c:smooth val="0"/>
        <c:axId val="1555691872"/>
        <c:axId val="1780032352"/>
      </c:lineChart>
      <c:catAx>
        <c:axId val="155569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80032352"/>
        <c:crosses val="autoZero"/>
        <c:auto val="1"/>
        <c:lblAlgn val="ctr"/>
        <c:lblOffset val="100"/>
        <c:noMultiLvlLbl val="0"/>
      </c:catAx>
      <c:valAx>
        <c:axId val="1780032352"/>
        <c:scaling>
          <c:orientation val="minMax"/>
        </c:scaling>
        <c:delete val="1"/>
        <c:axPos val="l"/>
        <c:numFmt formatCode="0&quot; B&quot;" sourceLinked="1"/>
        <c:majorTickMark val="none"/>
        <c:minorTickMark val="none"/>
        <c:tickLblPos val="nextTo"/>
        <c:crossAx val="155569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2D050"/>
            </a:solidFill>
            <a:ln>
              <a:noFill/>
            </a:ln>
            <a:effectLst/>
          </c:spPr>
          <c:invertIfNegative val="0"/>
          <c:dLbls>
            <c:numFmt formatCode="0&quot; B&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Analyses SRMNEA-N (calculs)'!$T$441:$T$450</c:f>
              <c:strCache>
                <c:ptCount val="10"/>
                <c:pt idx="0">
                  <c:v>L.A.D</c:v>
                </c:pt>
                <c:pt idx="1">
                  <c:v>PAM</c:v>
                </c:pt>
                <c:pt idx="2">
                  <c:v>Institutions de l'UE</c:v>
                </c:pt>
                <c:pt idx="3">
                  <c:v>BMGF</c:v>
                </c:pt>
                <c:pt idx="4">
                  <c:v>Chine</c:v>
                </c:pt>
                <c:pt idx="5">
                  <c:v>Banque mondiale</c:v>
                </c:pt>
                <c:pt idx="6">
                  <c:v>Gavi</c:v>
                </c:pt>
                <c:pt idx="7">
                  <c:v>UNICEF</c:v>
                </c:pt>
                <c:pt idx="8">
                  <c:v>USAID</c:v>
                </c:pt>
                <c:pt idx="9">
                  <c:v>Fonds mondial</c:v>
                </c:pt>
              </c:strCache>
            </c:strRef>
          </c:cat>
          <c:val>
            <c:numRef>
              <c:f>'4. Analyses SRMNEA-N (calculs)'!$U$441:$U$450</c:f>
              <c:numCache>
                <c:formatCode>0" Md"</c:formatCode>
                <c:ptCount val="10"/>
                <c:pt idx="0">
                  <c:v>12.348290853864128</c:v>
                </c:pt>
                <c:pt idx="1">
                  <c:v>14.446183252259974</c:v>
                </c:pt>
                <c:pt idx="2">
                  <c:v>17.028706161016171</c:v>
                </c:pt>
                <c:pt idx="3">
                  <c:v>17.449082321608419</c:v>
                </c:pt>
                <c:pt idx="4">
                  <c:v>31.641603906000004</c:v>
                </c:pt>
                <c:pt idx="5">
                  <c:v>45.958200819416412</c:v>
                </c:pt>
                <c:pt idx="6">
                  <c:v>52.755116733479966</c:v>
                </c:pt>
                <c:pt idx="7">
                  <c:v>54.461146294668161</c:v>
                </c:pt>
                <c:pt idx="8">
                  <c:v>69.938996176244359</c:v>
                </c:pt>
                <c:pt idx="9">
                  <c:v>90.997944339470877</c:v>
                </c:pt>
              </c:numCache>
            </c:numRef>
          </c:val>
          <c:extLst>
            <c:ext xmlns:c16="http://schemas.microsoft.com/office/drawing/2014/chart" uri="{C3380CC4-5D6E-409C-BE32-E72D297353CC}">
              <c16:uniqueId val="{00000000-B218-4151-8794-9B5DD0CF41FA}"/>
            </c:ext>
          </c:extLst>
        </c:ser>
        <c:dLbls>
          <c:dLblPos val="outEnd"/>
          <c:showLegendKey val="0"/>
          <c:showVal val="1"/>
          <c:showCatName val="0"/>
          <c:showSerName val="0"/>
          <c:showPercent val="0"/>
          <c:showBubbleSize val="0"/>
        </c:dLbls>
        <c:gapWidth val="38"/>
        <c:axId val="2115848224"/>
        <c:axId val="2114788752"/>
      </c:barChart>
      <c:catAx>
        <c:axId val="211584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114788752"/>
        <c:crosses val="autoZero"/>
        <c:auto val="1"/>
        <c:lblAlgn val="ctr"/>
        <c:lblOffset val="100"/>
        <c:noMultiLvlLbl val="0"/>
      </c:catAx>
      <c:valAx>
        <c:axId val="2114788752"/>
        <c:scaling>
          <c:orientation val="minMax"/>
        </c:scaling>
        <c:delete val="1"/>
        <c:axPos val="b"/>
        <c:numFmt formatCode="0&quot; Md&quot;" sourceLinked="1"/>
        <c:majorTickMark val="none"/>
        <c:minorTickMark val="none"/>
        <c:tickLblPos val="nextTo"/>
        <c:crossAx val="21158482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'[RMET_Analyses consolidées_V2011_V23.xlsx]6. Analyses SC (calculs)'!$O$50:$P$62</cx:f>
        <cx:nf>'[RMET_Analyses consolidées_V2011_V23.xlsx]6. Analyses SC (calculs)'!$O$49:$P$49</cx:nf>
        <cx:lvl ptCount="13" name="Province">
          <cx:pt idx="0">Boucle_du_Mouhoun</cx:pt>
          <cx:pt idx="1">Cascades</cx:pt>
          <cx:pt idx="2">Centre</cx:pt>
          <cx:pt idx="3">Centre_Est</cx:pt>
          <cx:pt idx="4">Centre_Nord</cx:pt>
          <cx:pt idx="5">Centre_Ouest</cx:pt>
          <cx:pt idx="6">Centre_Sud</cx:pt>
          <cx:pt idx="7">Est</cx:pt>
          <cx:pt idx="8">Hauts_Bassins</cx:pt>
          <cx:pt idx="9">Nord</cx:pt>
          <cx:pt idx="10">Plateau_Central</cx:pt>
          <cx:pt idx="11">Sahel</cx:pt>
          <cx:pt idx="12">Sud_Ouest</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'[RMET_Analyses consolidées_V2011_V23.xlsx]6. Analyses SC (calculs)'!$Q$50:$Q$62</cx:f>
        <cx:nf>'[RMET_Analyses consolidées_V2011_V23.xlsx]6. Analyses SC (calculs)'!$Q$49</cx:nf>
        <cx:lvl ptCount="13" formatCode="0&quot; Md&quot;" name="Ressources 23-25">
          <cx:pt idx="0">6.4380507536758236</cx:pt>
          <cx:pt idx="1">1.998754999969474</cx:pt>
          <cx:pt idx="2">5.4934888114486018</cx:pt>
          <cx:pt idx="3">5.1045819687642879</cx:pt>
          <cx:pt idx="4">6.1656257394262184</cx:pt>
          <cx:pt idx="5">3.3542828296496201</cx:pt>
          <cx:pt idx="6">2.6797349583059131</cx:pt>
          <cx:pt idx="7">12.895405592748109</cx:pt>
          <cx:pt idx="8">8.6051117269645676</cx:pt>
          <cx:pt idx="9">5.9401702750659684</cx:pt>
          <cx:pt idx="10">1.2532967501290107</cx:pt>
          <cx:pt idx="11">6.0165611618392401</cx:pt>
          <cx:pt idx="12">2.1150968013018736</cx:pt>
        </cx:lvl>
      </cx:numDim>
    </cx:data>
  </cx:chartData>
  <cx:chart>
    <cx:plotArea>
      <cx:plotAreaRegion>
        <cx:series layoutId="regionMap" uniqueId="{B17B1513-E717-4BD9-B3EC-7E7C0883A81B}">
          <cx:tx>
            <cx:txData>
              <cx:f>'[RMET_Analyses consolidées_V2011_V23.xlsx]6. Analyses SC (calculs)'!$Q$49</cx:f>
              <cx:v>Ressources 23-25</cx:v>
            </cx:txData>
          </cx:tx>
          <cx:dataPt idx="0">
            <cx:spPr>
              <a:ln>
                <a:solidFill>
                  <a:srgbClr val="FFFF00"/>
                </a:solidFill>
              </a:ln>
            </cx:spPr>
          </cx:dataPt>
          <cx:dataPt idx="4">
            <cx:spPr>
              <a:ln>
                <a:solidFill>
                  <a:srgbClr val="FFFF00"/>
                </a:solidFill>
              </a:ln>
            </cx:spPr>
          </cx:dataPt>
          <cx:dataPt idx="7">
            <cx:spPr>
              <a:ln>
                <a:solidFill>
                  <a:srgbClr val="FFFF00"/>
                </a:solidFill>
              </a:ln>
            </cx:spPr>
          </cx:dataPt>
          <cx:dataPt idx="8">
            <cx:spPr>
              <a:ln>
                <a:solidFill>
                  <a:srgbClr val="FFFF00"/>
                </a:solidFill>
              </a:ln>
            </cx:spPr>
          </cx:dataPt>
          <cx:dataPt idx="9">
            <cx:spPr>
              <a:ln>
                <a:solidFill>
                  <a:srgbClr val="FFFF00"/>
                </a:solidFill>
              </a:ln>
            </cx:spPr>
          </cx:dataPt>
          <cx:dataPt idx="11">
            <cx:spPr>
              <a:ln>
                <a:solidFill>
                  <a:srgbClr val="FFFF00"/>
                </a:solidFill>
              </a:ln>
            </cx:spPr>
          </cx:dataPt>
          <cx:dataLabels>
            <cx:txPr>
              <a:bodyPr vertOverflow="overflow" horzOverflow="overflow" wrap="square" lIns="0" tIns="0" rIns="0" bIns="0"/>
              <a:lstStyle/>
              <a:p>
                <a:pPr algn="ctr" rtl="0">
                  <a:defRPr sz="600" b="0"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GB" sz="600">
                  <a:latin typeface="Times New Roman" panose="02020603050405020304" pitchFamily="18" charset="0"/>
                  <a:cs typeface="Times New Roman" panose="02020603050405020304" pitchFamily="18" charset="0"/>
                </a:endParaRPr>
              </a:p>
            </cx:txPr>
            <cx:visibility seriesName="0" categoryName="0" value="1"/>
          </cx:dataLabels>
          <cx:dataId val="0"/>
          <cx:layoutPr>
            <cx:geography cultureLanguage="fr-FR" cultureRegion="BF" attribution="Avec Bing">
              <cx:geoCache provider="{E9337A44-BEBE-4D9F-B70C-5C5E7DAFC167}">
                <cx:binary>5HtZc904kvVfcfh5oMK+dHT1A0jeRbstb1UvCFlSgSAJLgA38NdPqKxy2Wp39fRXjvhiau7LFS+A
ZCIPM3kyE/r73fq3u+bhNrxYfdPGv92tP74sx7H/2w8/xLvywd/GE+/uQhe7X8aTu87/0P3yi7t7
+OE+3C6utT9giOgPd+VtGB/Wl//4+936N/vQnXd3t6Pr2lfTQ0ivH+LUjPEPxr459OKum9rxcbl1
XfvjSz2F2rW3L3a3sXv54vbeuzZ3cQzubkQ/vryZ7s3V9BDHly8e2tGN6U3qH358+dW0ly9+eH6n
f9LqRXM7unG6f/jxJYInhEBCKOcvXzRda59+B+QECcW4hFQ9fX676eWtf/hVF/CrLv/14mul/7Vm
v+p1e38fHmJ88fT9B4K+2tYX817+sdFc7LJPRs26xx3q3a8m+eFr0P7x92c/xH/65Qtcn1v03w39
sYZfbewR1tvyofnNut8BUnoCCRacEfU1pPAEEiqx5PDzB/122ydQHzX504B+S8hXe/685T98+v/3
AXnd3I4Pt5PJHtox3H5PSPEJk4QjgdHXkKITrDhjBOFve+mTRuBJoz8L7b8R9wzkZ7P/cn572YX7
3/znO7gtOWESKomfY4xPKBJcKfSb1z5z2kc1/iyw35LxDM1Pu/2LeWzxXd+l+ARyKCnkX3spPCFM
YSiF+u1p+RRtizj+Wdy+IeIZbL/u8C+G2q/R7MHcTN/T/dAJ54JIitjzEAsFJkpg8jV6n5QAN9Of
dr5/LekZlr9P/MvF0idIv3tIhZJxiMUzcotOoCSKKUK/iem3ouF/SmufsPqWqG+j+peMr0+wfu+k
BZ9ghqhCjH16J34dbwE+IZxhzMXTMMTfhPm7pC9POH9T1reBfjLGXywmH26nMRp9G6Nr42/m/g6s
CJ0gwZlQVHxOQ79MU+kjAUaUMPLEjp5B/ata4EmtP/u2/UNhz8D+au5fLlzrbrprHsz9ZC66qeym
9jsijk8oxwopTL9+EZMTyiEUjD+D+JMuL+6nF0+6/FmY/63AZ1D/0/y/HNxPYfz7smV0IiSWUH6R
un7p2fAxiCOKfq9WPMt7niLvNyjw/+O7+huSniH9+y3/ohB/VzcmXCLJ1T/xaYYFVJTw3272KRv6
ZNs/67vflvJNGP/XQ/jlY/4Vm/hPa8D4BApGoJD/BBWXEhJEn9Hkf13w/VqNbxd8v1791YrnBfD/
fSXA7Dbe3d4/fE8GBE84xQIS+BQJn5FdeiIY5kRK9ESQnvvVk0Z/2rP+hZznvvXZAP8fkH1W0/+i
TP+5B5LfjrfFr82T//Hob9X/Z0v/qAfzyTWP9z++ZIJJBBFTj27EpeQUfeGejyKf5Dxrq/wWHP+l
jIfbOP74EuATDvkj9EIJiRGk7OWL5eHXIXLy+EQIpQSWRBHG2MsXbRfG8seXCJ0QTglXRGGi2GOC
FLvpcUSdUASpgBBKySBUQnxueF13TbJd+9mUT9cv2slfd64d448vOeYvX/Sf5j1qLqEgXAiGCKcC
KYoQffmiv7t97Vobf3yJ/qupS4+mAWdi6Zps9qQ6rJ1Ret18qacY4m5xNmRuDDvZkfOtRIDk22bZ
TjEy5ZEQoPGiTA4CmfK2pXUe+nG+bmHrdDnUPwHFYcZ7M13JebaXYmlulKhMvoBy0owpWfCWvJuH
vsk2UyYtrNoOcoriRtAyfug6+wZWiewMUMtxioqfdbG64W7p9mtbgv02V5eDgvaIBjYVM1GXJeJk
F6FHZ42PpU4zjYVXCznWI5VHBFzTasW2uEsTem1C6bKKLe1BStyfIgmErkC97jrv1RU1pLyg82K0
X2O5740MmScIZFska2b4MOtaqvXdbEegIXdNYSfePwAW8FGJpTxb1dIXRG3VYaxc0s3sTt2c0s5G
h/aeI3OFuej3IK5D3k3TqgHsUjYSyY8DSHNhyxSu4UJWr+VI2ZUK0mdicOE0DNKcOsBN5q0d9UBD
zNa+HDMYVHWg1oOsb8dfTFeJ6zhGt1/w9IGzaS1SUvyyHNfymmBJNKbe3kFTtweJmS341k15yajb
tXijGQPN28pCm6GpqfNl7ZAeZjrrCXVdFmUlrrjvXVYBNZ4ZF6adIeOq+3qSOg3kHhB0DMiyzDWz
y+U0ynNu5vXcS7jlkFV3YelYbg0r6ujp3omJnxo0ikytw6TtPAAdFHZXGHjX6LrcXFZ5IvdIGH7V
MQvycYLTka6uurJ4ETnHqdGri1WRxuSKGvRl5hIGu9VsfW7Lqb013JWZNaXSDpUyW9o1XUO0GB0g
MbfB90kzK8jRYMCxXli4QtsAjxXu4ZnyY31MtkVnAmzbzvWO5kFioIEYz8KMbManJKzGqaqzVfBo
tZMGvem6Bmf9GrtdtK27b1YEjvXayfNG+WrIRqPGvVmG8jgiwzTpqhu4DezjAEqJ8iW5zedMVNMx
bWnNYViA7hjmeZtCdym5vYkMN3u8lD4LvKdZR7dJw2q1uqtRncUwxWuFFTvUKKJiMWw/tPZeSuuL
YWmjLgHmuvfIfxzgEM7cErFex6XS9eLno3LL0mk8uuVYsandrUN6S/sJZVASUEi8cd1S9wE0TcjI
PMZs6DqoAyVvU2VC5lMv34m0jq8Rxxnf0mk3xXs0mE1PfLGHbWIPU9WivLGSF41EPk+Ln3Rnqg+V
heUNBjX70KOwVQVst4Vp6zeQCbqthVi7JcfEjAXCLl2v0PtCkO4++CarVXnrYvtqMhXOYmdftbT+
yOE4agzCVVWV53xeR9347WqehpClaia6HLfhUDaLyElK7ftZ2nCF4oZ+Wgmqjx7P4nTE802TvMod
9FNGOnrRhNDqBBjMBzi88jS2+VgxWmyVGnS02zH0xGcpSXvEsITFXArudW+XXad40D1lVIdxeg88
qvXadm9g6/o8CbuPDF0PVf8W173XJsClMFGJsxnXBacG67VfrlFU1xXrLxFSQZdhKHVb11VewWB1
r4ZUzIGfk7oSukV+O4q6LE83Mp+NbbD5MNkqL4cNauVio/uKNnqtRN71zZkiaQfUkLTsZFE35Ipu
/elQCactqO9GNBxwLbe8D2DWw2KhRh1+jWd5OURw1Uxb1GMn3toSJx3lvOOReO2pv6+a/jij4XTw
5EAY+rmCncpgOw/Hth7fN2kZdBXVvQdM6BD8+Th1pV5D1eUmsSMsza0Jo9CQLDdxDvcBglIvE381
V/WD3eKSqzlZvTZKaEE8y9q5nTTqt1vWsXs0uGxmOOXIdES7oZw1ZbDNasFZMdT4fU9hloZm21fM
qcw27T7R0etKDDJjbAg6KdtkPESfUcl+Gvsq6oiSy8nW8Wxio9VbX7+aAThjdTnomGyfi6Wpig41
pzzgnxeDf+ZEvS8nZXKJ1DEBd1iHBWYTFtvPlBtUBD+V+3YcwA3t+5BXAd6B0ZILNC/1ZY2Ay0Nl
2JWE0BxXLOc82QB3Ak/ggATtbtAUaBGo9zlzpdzbcsHn1ebqLHolDpOFaQ9GX+vgMMtn19RZB0Z2
wNKPFwyRu2FulR5G2uswlSSPzh+A3NZdxZTawQCuY81TPvIan3I+1T+ZlagCC+dyA5g9DDTaCz5u
HdWJLO2kQbvgbG58rXFDwIHjhLNNyVvVB3kag7mxE0X5KrsuK5F0V3hulkO5CZRZB0E2C9C/crAR
N2GriSZoJZVukrcHmVp0Tevt2qnVnwvfukGTypCMz4vQ9bzUOqgIcpA8OuuR49lMW3WAgcBjm9iQ
tYEeyUjwjkeqcuKqrclAU3cXsSLXxJftUYI6ZhXh82Wl+qgx78asXkV76Gx3P4roMzT1SS9dZ3Xf
sJ+o7I9d8l67ICttUDPrEjY0g2l42858y0o0z7pZ4B5TGbWNc8rHpYka9QbpKbVBA4CcRnxrzmbn
lwMf13KXSA+0retu3zZdKvgQj06odDopOR9SW8Y8oe2UrlCJjA7E7oZSTJeg7eeMdL16O259u6PC
dZrVLTjKWeI3a92VGRLDZeisOlto/5p2M7jiSQXdQ7SeTuW2aNmM4XJsJT1AYueLqWoWPQIBrgxf
3GHltt4BUc4/jV6oU9avPJt6EXfVULodTavVRvhqP8futSlJXku7BO34apMGwsas7KdBr4BPuZD4
mk+11NFGVAxbNes2IrEb+uqqWxzSm8d7hYXVyG+vptVdNp1qs6XqdzAuH8I2Kb0N9qGql0WnpGK2
uWHM2iW8Bi6ezqR5sxK67SsJwSOLbfa0beKkZ4j2DC+s2GbWnspAbzCXMidlhzJJHM4nkq5kUzX5
Glz3UeAmnOJtBKeN5fZGgK02Oqa0FSD2H/zokK43sxapbfqbbbGVlg2y9gyXcyf1jEw4jHXjM7hJ
kQ0IOF226Nq0m9MTre956LJBrn66WBY/Lnlr7BmUOOXLNE9nTaoLKeVuquY3C0fugrQryppuTNmX
B62+Shbuuj4FZ8unA3KfL/9x1T+0N2N4eBgvbvtfj2T9Pvb15e/nsx5zps+HtZ7lZJ+O4f2LhO0P
B/+n2RzlkAkhCYWKE0Ux+6Ns7st25qdE7hvLnxI5dMIIhkIpwqAgkj1Kfkrk8IlimEolGVaQYfHY
tvwtkXtsgChKlcKQM4qV+JzJIXzCMYFYCSjl41/sP8nkyOOBwK8zOaUgUpIzLCmW8FGJLzO52QYw
uKEuRrDh6SqgpauPxnj1y1Y14SwOoi8ko/21L1GpVRcmzTYLX8Mgx6tZGpiZjRk91+N7bOpXy4rH
DHdmzaKnqEBA8N1cN2bvsNyCttaq0zKM/qqSkGWDLcv9AFNz66Diu3osh8IS259upLb5vFqvNyq7
87T5CLXlZj2iUJsizVzputvqIwQ13KchRg0jtWerADxHS+I5qFWtKYj9fkPLsFuYb61uhxjfiilu
96wNbS5oSOcrZ+x1K2ebh0mtq4aq6oteMvhBBtXs5OCnoq+GOVND1d12vfrYenmnpshz4ky9mwig
elqGoCXYSp34gl+PRlVH1y/DAa4OXbagXvdBuTFXAF66WrwJw4K1H82UiURQPjuFzhu0tnnH+KRT
xIPemGc5asKgPZ+vQpg/1mortR/90VSuz8BGeg1t2WnJFMuNhEzHGsA9qjq6n1tTZ6Kc1stpCg9Q
LEoDwc0F8tWHjc5N1vDN5fXmou77lemJWvmBRTvouEKhm4hMxpryYYQpXk20fM0JJxqN7azRNjfa
j9Omu3ZlBTbuHYFV9cpL/nNJ/f3UL4MWZgp5LOs3eKuPUygv7LgMemqr9QwEj/LaV71uF3MwY8W0
Z3a+MyLucROrXHA/6CRxlbdrX104y+0tNYDkjKQhM8Gfshp/MFC2OV4jvhTQe93BtjuKtIkPAY80
c2NcDj6oJjdzCDe8cfO+iZPZyw6s+VwCvNsoI4Vx/bh3DrYHD0S8EBX/uLXtdBoa5o5KqCo3SMxx
3zR02celVbtmXB9KDFWpWwgm3WKzHbqZXNTKxEPVt9tu3swZnjapJ9EiTTdRHZAvfQ6IokU9JZRN
1BU8W1c7xlwMpsW7rcPRZIGmoCltH0FPvj06MdQZWW1zphYS90Pqr7EnqVioWvLNx6Bl72GjheuC
KJApjc18kBu7kmjIIJo6PZG+zjeyXU4TpZmfu6k5NJvg6w2fJZluyyqaIqWlhB/ajoZrZiayncPF
t+DtCLaYebct5+NItwNE3E+ZWdclW4N0h37ajL1gGL0midpCipAyXJtKuzhfJYBdJofZab6A8zRU
18tYHRa8pazu1rNQ43ej+PUxdzdxghdmkds+wcCH3ANGroeqFXrrxlc8jEu+sIpC3Y5VY/aJD02n
cd+RY9+1SDNUOx2tF/uBwnMHfL2Ho1QfK9iSPY1wzmYIYjEphrSCC9Gla6U4KmFQ3pQlyVo1wHdQ
ieo02LLesUGhHCMrz7cG+z3BW60rOZ8DVl5LubqzmVRCe8+qs2Ux5Zu1DmfzPBAde6eyvpx/Tl6Y
pL2vSh1h7d8PzdjGnMOWZkIFeUf6jW4Fmnl9ngBodtMqh0OSlc/Xui0XvZnV6UiX5szAsJwF0z/M
fWhyOw6+qGn5wJlYNVbpeqGRHOXCx52ildSjDevO05T2ki7haOuN7Gm9NfvGO873llWPnk78lZoN
aTTicC11FLW9HFjTalMPrrAtLgsY7VosSc1FwOvyGtv1I4Treq1cz95DGWBhwdq/a4XxP6+Dwfu2
dK+hQy4TfumyJVb+uIAJZquVd4y0fih6Bpq0EwtPVqd1AQUarCtEWTVa9e59zxna4aGzBwtkPLYl
iHlsK5WNxm2/tKHuc1DD5m3jGqhLKt4NIXWjnp3jh9KxRW9DEwuKlzbvOkB7XQ7wMZ3k56OCWwbx
MubMgpQvwfDCDy6eWrbMuekjOdTesEdr8GMqxyb/P0GImJRSQowloYxS/oeE6NmpiC/L5PSf5Xwu
cUsCOVOSc0IIhEJ+ZkbshEopheISckIYpep3ZoRPEBScKUKUgvTX5tZTjRvBE86VEEqIx96JZP8Z
M3qs4H/FjCR8PIStMFZcIEmI/JoZWeAUdUbktWnLS24eCT2IjTyvwcb2to1RqzrWOSl7rIUybKeG
Re3HCcEM8gqc+Rp0RSsnEnIgF15UZFl/cvOUCi7Ecp6sEaedaNgvE4rr+eZSOtabm09TP9f7UMr6
fdMT/2b2Qt4kxnmepJivnBqGtxXybA9Bm85cQ2zOQM93MpLhCGzZ7ULs+8IYvuqaiOnMhwSPsLU0
Gxcqr2mojtXWf0Ark0EzEJZTaNF67CgVecSuf7cMZN45wNb9pqS8BkKBfITrlEHo4AXyChy6nsZp
v4yuOoOzlPu+b9VZ30SV08GiUc9KzB9KSKjP5lh3jR7Zury36yay0QK4nxzcsi2QUS+PxbdU22nS
G3CuKlAVYVWgckxVPjXQHGc/cKKBTENfACDKc9XPzcX2WEUsmUlFXc/8lptI0gWep3QrthDP+mEM
99gufcpom3jMcMWHe4ljfT+trXs1DqWfdB1Ef+jD5H+uFrhmbbfOp1jw8rgI7urctXWtZdmCIsXW
vxps5zrN3SoOyTXpDChQ7swwsN00bLEAgcpD24ItX4SXO0r4dN2OxO1h6bd8qPHyUz3UzuuSuM7r
ylkR9GbH8oHDVG66Q2q+2GTtmyxG705hs1b3sC6rpXBps23W9rW4G5eWFkLN9qzyXXzfjrJXmvdC
nXtY1u+jh0sxeTGvuaezKVCLOpvNcm5j3hjBx6wrK0syFkqY9svA27cl9+trW69NyAMq2QWpRqJ0
XNT0ChEOy4wtVfd6i6wrmBrTTZnw9kYx5N60k6WngtX49Uh5d6nK0NAswIG9L2dOy6yKYKsPiwLD
aU2SG/LN9OYnp2zVazbSvtFpVep9I5ow64VGeVFPBn8cwDituiqxaYo6rC3KF1tBo1fQlFmzLvWs
R0SSKICnw7U3OJx2ImyvGLbgfJ6G4eB8at6Y0EqjzSrlu7L126w3N8BrF83c6MkFc3Ckqxed6GZ+
8jNopGa2Wi6cqqtfxnEzVrdjubxdBK4f/OTNDVLBajrQsoBClL84auRrMk3NrsM+neEl4AyPrSzm
WkxvIOtsnY21tBlOaL0QqOXvzOKnw4C4PyV8I7uapHCcAvdvGWvIxYZW+bAiGnKhnMBaAlke41ql
zK+mP7VW0htJANQtWqXmzWJv4jJPbxoc5Wu41fGqjiXLxnFz2VbTdInYYDLS90zXaQE7NovmYFSI
71dohvdb5cBpN9ny0HJW5V4BpEvBTGZLFnU1Q/VxqNvmsvRlvasS73eo8i5jQHldAkZPeweaIkkk
tV2XU2/IIUV32c60LVpv3/XeD5OmEMrctG7Y87ri52HdhjMaErtkc9M8YDPC99vUjs2uUg59wGL1
Tic5hI9yAvKikjg8yAEzpycY5NnQ4/pD06X0AJmYfSbXMhShNfWimUkiHOowwWJB4wjyyo/yfOKI
T5rgjT807VrNOUHBl0cCLPk4JKM+NtjSOhvLPg4amHXWzWY2o+1ajsvFRtu6LKJpjdOjSrDTw2bg
vQiJ7XvnVX9UTVi3o1Sb2TIM0/ZhlF1f6xUnDLQYe5ur0bhK01RBmc1wC+wQgKPXBhr4YKlN75Sr
2lLXZIM3cjMxaDEAWkytUoVkHNQZEF3jsimC+qKpendZoxKivVH9BApYrrTSzTDVdS7nVTq9cLU9
TEt0i6ZT199G40aS1y6pbSd6P6U8oga9Jx3Au6Tm/hWplnU3B4tOWwLRx75MG9TRbXFXI7D+HygP
PTbaBVOQIcaJZEpx9UfloS/O0z1Wh765+hMHwicUSsWVFAoxSBTknykQPCEKMqke/3NIIKQo5b9z
IHLCBGVCYSKlQvyLPj+CJ4oggR5pkOISc/wfVYfY1xxIEEgFR0RghZHEBD+vDlWOqal2MZusWuN9
GhKMrQbtpl6ndVW8WBeMP+BZoZ13oNUzBeVVDVIV9QygHPVcTgznsxr4Odoi1Gs3D+eDMcs5cmE9
630ld9VWwrzBwRcUu/nDMKMuMwhNmUOe7SDG5vUCWmS17TfxUC21u+Czn1/Raul3k2j8PjhVn8Vh
We+qsPj7ClCsa1ovGWQjyAyp+wxVBNwsvevOR2hgQUPLipbN4+6xiHEbGTFIJzWK2xAm8BMLcD2v
FmWPTRI4h6V1+7ph8qduqNtdABQeVx/KrE3duJ9xjXcwWpv1IdUFi27++N/knMmO7ajWrZ+IFGDA
0MVeVUSsKHbELmJ3rF2CwQZsbIN5+quV98//Zt4jHem0zwNACzHGnN+Yc6Z5lL4a4ffF8f0RT2z8
bOjSPe92hu3qyXQnbFf9KmNEHwoZ59YzPpx1wCDLfujGh3UO0wMvAF1ngdam85idZ2H8YZ/q9YED
/LuCbJL9NlffZ63tEwk03XU7ha88YnKAEIaGGWoPptr6+6BVf+CWbqfQGXSaYEHHnnLxBqwVp3rI
sTUsmYOuK3ccwLK+jajnEitiLlYF+huEwbULVOulH4I4sgHFFtYxNEsx4WpcGQ4g9byNSoVnuPp0
9QPZnrZQugODevpM5wTOY736ltTBX6qhn6+LWNOd9pFUje5Q9648g8U0W0L5KgLz6agq44cDJl3V
0kz7n5iP64FHLlozM3fae5AvaanmH8qJ0i5G1b/s4s2ntMD9SkrXHxE0/glslVHSbZN5DGIWZ05X
E47rZOnAm20wq0BytK56JIB2Rx9tfBRiHx+HBcdjXJfhLpNkW+poNbZs2PfGz8l87SfqD8Uv6AFg
UX5sY7FK1hmu12ksURwqzIfUVmCFSIK6H32rIAFNVth/3oIOm6yNS4/WVOsTsYj053X2bpEqrmqS
Cs26b9HaJX+IPQ7owXsL03RyFqxenFeW+YXybLZmzDaQJgwJNGFF8AwGmFqKd/sbTVNu1SLiZQ9D
frUlzPdjIdN7VmE/zyx1z/0s2Ee0gdVJiHC+TpoNz6XEcL/Q6jcVtL5oQs2xjOtyVyqFnoXrWRPj
sHywuy8/Y3TpHPRUXi2f0PsQNlIfuB/y81ZX+GO/Tex+t0AxuYdKCFkhzGJTxOjdyZRAd+n4OD+7
yPgvROzaQEf5ZYsmttOa3YGEQrZDGjjLxyj4Qu5zLJOWvBvUUUNYLl09iUFqNg9f7K3V3jBFiGrm
athHCWKci5xYNynp4GaQNLZ3U4v6yfaSLzTed6Mb3wtLRMkJRXUeOSpda0Txxz6OKskJmvmBLUMd
G07W7ssYZ701CYbZN123iVsfRSyHgbJFIr/p3GCj4iL9IPzdtNNBP0BSh49mNOQZWEcqqfLktkb4
PQ1Pop/z90DUekwUD6lh+5qu04S6ry5TGBqkd/2bWRqFtMDRRdJl5G+QFHH1KYMjW3ocGreCupcF
DKSWYNc6tiOtvHRLCEqKXYgvUWydkUvy06nHJHwbegzYfRxKlxuEof+xmGiRTHz2j8aImUnukpqk
Txs799savzGXx0r23eJ/FOrt04LZ9gFzHF+x2sPQClPtpy5H9eC66E85uuGrNhBpyQsOqknFV3Oj
tqXXp5kN9QGtm2jj5MHPKrH6fu1duhN7bw6422gDSl3hZhWEbnIGSB2GrPt2czM5UL8v33SGCLZj
WtDQqo1Q+Jr6ubZNEoP9MkaV3KnCGlZnBmZtZQkjhI8ToP4LUn31gxMPvEx8Vc98GOl719npGjsk
ntYU3BNj3ZpPsLiCGmrXcgcSGogMta0Pdp/xyVOyHBVGo7mM3ai2Y+CTb/DW22NGFWusHvgTRWDu
5H9FV4nRikKOKOHoNsL3b0OT/zJo/o++0r/e9D99JfgHQaiCQvD6z/4SueWf/xe53QYTuBAVQpBR
Vv8NueE/RFWhm3OqOCP1zW/91VhCf/C64khUFCHBMBf/iamiGP5/jaVacEgpoTWlNaTVLdv5d+RW
554KyEXjE0dHhOz6xRGkZrkuvD/U+7AdarpMstu7Seq8NYvF6eir9Djb9BST0YcyxbpJrqOyEP06
sP1h4eCZ6hm/gbXvj52vyWFcETuTYSWv3R74ke66fw2RprZKeb4b4zge7DLOsfGVrhqRxk6u2xSP
g+/4kXISJK92JdFu19cybQ+V4V9MFbXEnn1Fi9nvI3P0YHqlTiDW3dPm4yPIOD8WFXwbYb8985C8
DE7YYyDO/6jREpoOV+nsAvFycJwdeh3Qcwrdr8mGW6pG8ZPHe3zvLc9STcN6wmMwTU2iaubOfRgY
vZ2cn8SI9A/kbb4GZObDMI7rA6nn+lLCnA+boPwjt2T5HpwA9wixpz316Lx11ihZd8siyzbXn4be
60+TG8n94rb7fbdvHWNHT11qaaKvCkUrk9bLQRMfpdg0aYKYHiu25Caz9Vi5Lknfz+xQ9VCcJpDG
Ax3jdkRLUC++x+FAvLOHiCmUaNavq1nt6wa4kjwb15gZiaOBapWoD91JRJeaIpQ+eRe7xsL1OXHO
DoDGeLJ2Be2C+vDZDuCd7vmNAuc+9tMYDlBPSwMtXqQT1XxJ1LOWsiq94jWEVldWnLcM4msZjZEx
UufkTmk8oTl2smZsbonL6lqjfZO2L+GBI7bfxa585UUnuVY7btdi6/Pm66r5voVmMAUeVqFfk0v9
ZTOTOyntZjl6oQ4zpd0H4mw5u56mVXYg3vIl8yo1MuzIbn7RVF2RczSdZJVbzmkcO6mBcO1Yd7yZ
AP2U/f4yrHCUnkzniMFJa34ltHrsnHtYsWVnUiMj6zGf81y+hrSGZrbLga4E3Y9efSCjCS12rrRe
6C926GOjBP9cBChNt6evgVd9U4aSr9lUQo576Js1Dc91N4efhnvynVMOL0Mx7sOyJnOEAqVBznvJ
fYNdTnLnXX9n176WvVFvoMbv266eFq+HxhS6t3UlPg4h9aeYVWz8RvtD74KSbLeD1F34VGlaNwsA
J03941qP5bKE8LnONbjPYRueZ4jMfbWwa6lSdRonWh+nzunGjPz9hmJOKrF4RoZMEqDsT6Nzs8Rd
TSS58enuRqr9yH8QyL53N4Y93Wi2jWo9iBvhHmyEX9CNersccpYGTKpFfKEfgO33h2EYXctvzLxk
MH8kFR6VrOw0HQkfwqk2zEp4I+7DxFhr103dlz95PBblxIfZXljGQoKp/ACL0Ue3bqzd7T5DWfni
H4g1sMUF9oe4VO4UKm0kX/l80TqbhqqK3qOiV8l0LV4mw5/Kkolraen9WW+hv0febee+QmNbPAAX
MvTbWxYDfIPLLETLPCqjJLODj1M/ha8sm70lnRkbXCc0ScJFfpjdxuSSIm9gR7bHPi70VLooXhSZ
xAF7O5422Ksg55C7JnQofxcQlNbpQrpWR6qPmu9asj1t57nO41GtJbWVzfZI/DgfqQcHMwkj80wf
QllmOSw6n8XKrawX920y3N5ittOzj/VwmjXi80dognjCQ98/MJ9Oa5ryMVHrfwaqx2MpefwQANzu
6Q5oOys4HEjYPwutvJEgOtNGMSvdwIyW+3UzOUliNn1wUe/3cChJBgLmZl5qejZhn9riA/hSmY3c
AwDWZsksS0ZWL5dxmSQqidyPCe1yXjNrOlT0KfGKKSlARJ9qY+YzxppdXJeW40g8bMgafoS6eMnx
ujclr3aT3bjHzxizcEC2c1emJtLE1M/3cdkeOLaVk6Js4lMpqmp4KPaicbcdlk2LVlUGPY1jzY0c
5s0f6bxPjVZpfHYp5O8q9eJcFm0bwBU9Q2Wf+sopLA3p6TOvYboFAlFbpzk280Lw2S7DdpjykNrc
lfk6r9EdzFbHxsfFNGYZ9xbwdW/R4JC0CZv7vlRdW4ZyZyGOzTDBb5gupiHzlKVA+Jcei5d4nE2j
Qn/slIEtcbBvKOInbmola1r1MgJFGjKFvR35/rRgjduRpmsW5cUp93llxVymZT4gQkJThClnq93S
pj07uQyRHDweqzYSi2Q1MtS4ycBGk2mQdLZbI1wSLdDxtS/cnMba3W98S/eukEoyJvYPgtWizXlb
5TQpKNdqekNoHy88EN3qFeV2qOFvQYA6g2rv2t2s4IrWPB/AHq9s2/dLGtbfqIBzVa+fBXKf7JRf
C6mVtNC2S+zauXO/SuXb0jMj4dCJk0+hb4nOVJJxb3TSXCbqrxiHy7zRu9XPb3VUJwXIIwT21wz0
VdXVxznPrQf5XcEyyMDmF0G0aSiCoIUzeq8xvGxKvUzLeoec+bSArnGZ3MUenhacK2ksndqMYC1t
GmZJ+n2UbiiqBdt2i0vQuzgv14zJsSb63EF3mMLwKYOuazpW/140vKhkvu9rfRb9GiRfV9uyLf7+
bzH0CAnE2Z+0FFX/rjH6P3O2f1vw8ld6jt6M998v+V8vTynHt45rJbjAtObo716eIkJuCwJoRSC9
bQP5Kz6H/8CQVERQVHOM8S309peXh38IhisuBKGCV5z/Z4NQ7F+8fFXf8n01RLjit4UG//TyG+ix
Glhu1NKXJ7x4HeRUufw48KqSbMDdmWrWFFV/srvm+wnkrju5PZ78BJNkMLADWYiRarFKMlhmmbc1
H3W35WbnWjzY2t++FpCkG+I3Va1Tm9Uwt0ug3yFYr5rODwjQZ0HxK5hj36oqfqwi/DntqT4T253B
qC+2M19Dp08xuJOg5UCXwBoispVKrE4GFh7jEu8CrdtpnDaJlvEdMxMarLb7Dq+/1ObvAZ0/1zM5
LiW9jju5H7G20iu9NeUW10Xb/IoNawcFH+IIfvs1w0PsbTjuO7nTeD0Lp++05ic9k4dpyn2D3FCk
I9Pd0tPc0LW2bVJhPK2L8+cCt9hsAP3Yq+rHuIV4ywbGZu1IdwR797KhqG8TRfZzN3vdDiOMx3Xa
7r0d+4MfczzX9UpOo6XxCEdgDhPswXkge7lOaIQN1Zk2zPPl0Hfbl064Im3sRbMGXjda76WJ3u9H
i/ruDruFNp4MSQLBrRyW7cn2YZHZLUzadTP3HIP43BHcy41W5fNcQjo5Z/H9tLv32vgiO5Q+1nzd
LtPmYzOT8dGu5htc0QMa2fBYZ7YfUsS4GRLvT3iqqtMyCH6vt3S1dvTSRcIOgx54o7u0X/Bin8s8
qXbhXf3o9Oo+EmVGibHDcl5ykHmLUa6KupbQ7VPut58miBc0zA92nx51cldRUdDQHkiTVwAbhXR/
y+6b9XtXByxDAUoqgZiMKfWykP2M9f6wb9Q3LrH7IrZ3r2fbLDm6tuvJ/jBTZX+mMFdNrlJp+rp2
x6zi3AyRxAZztbS7APgGvEh4GkN5rPX4m6h9a+fC3H3UyMt+seWBcPV91fDiUrhkCKwMPPTNMoPv
Q6qOy7xcR1rdqbSpxt/+c3r72YfbHz9kUsstdFO73hQAzujkM7nTNWiwM5/2brtLSr2AAV9sXb2z
m5Z0N1WZ2Pyibzqj0vZerbHVdfURYHNFwP7SgDzyqE6bn982Xd9VOFySdtf+pmR03P98UJI7C5t1
LfAMb8pXMddWPPz0IRwHaFt408hhyq8dcp+Ky59xAWcP0u/6pqrzvF7xTWfLTXEV2bu2u6nwWMPf
iLDcWi90i29avVXT23xTb9Ttq+xuil7ftN3fVJ53wJxQotsoXc2uoApv0yToKWtHD2yYBrkaR492
BKkZ5xLbdTLPNk9Q+k0AGaK+q/iwNxYNutUobC1OS7694LkVtnwHWmSZke3P1m+x6QIST9W4mhat
IDQ5WnzaaVfOxlXsFSMsesnrBR4wEeleK2rutlJ95qo6Tj1rxrU01fI6ZPBA59A/d9U6HWIp8yzd
hO2pIwzfZPwbjYQ364J+iG7wd8Nau2blkR4mF+Y3XiVwHP24X9xMSGungRrZJbi9Fo3skQA7ugaw
rT/PdFgPXNj8HehxkWu9zHIi092kV9UEv22XPBvBZc/d+GUYqvIF7miUUafojgDa39CPBh5C9lnu
sVtk55A9u9x9UTG9BbCWY4KCH2CXbBuBu4PDamTobWsWfzXLvh1VDYoEpXbS7P4DrCNryLJeVVZM
uk0padbxWEW2XkCe8nEDTv0Kw76X1kHzY01jOqmOf4C9ffAj963qffxYU4JPOajL0pd0V23d41AQ
aWneugZHoi7UzkNDRfGyV7WRrlNDk+DMD4PhPwirqNTV/oJxyO86h+FEJzM3tBuXc7S0O0G+wSZX
fbpod3vFfDdy8ns4dsPEmhovXbPpDTWZx59Ga95UtZ0PYQDNrPCHHfZrAzAPEqzmE0HVF6bI0Ki0
uwZXwy+xofFaloAOadGprXXPpBP7Yz0rc/U0+HO127HZlmKkqOJjNalwZJWLzTSSh5qYb12CjzDp
g7e2kzyJsy3whyqQS0+7C+7qXepsfOspauaURTPjLUucp++cTG8wjs8GUnVCexcOcSMXV3iWHWO/
fdk+990Q5WzQEa87OVQ5kTNwHDxo6oIMkD7NLrimkMKkQeiu26yTjOZeop1+MIhc/Vy+smFaZcIY
NbUbsgSBr+3onWix6p435R+Q3q1cZvXSo+53Alo/hIzE3TjiryunX+zCLgitTupxCc2YQW5mG9aW
37ImqeOLdL0dJA78DWNzVynyMsxrloNbvmEW3hwFz53HL7NYPtTM/bSu3M8z+wiCmRrRd/dDumVr
Dfqmpvr7Vtei6VNu+wkc3Ehe7G3KbUZCFv1VPORV8v685aH1OXzowvdq+mgNltlfB2Dv+2q7Lqsk
HZCpn+VIJdV3fO6PR+TesJLlx1yXNm/ok7fuYEfxRoZ6e1jHsDeeWytXQ/qjrYf+DMdqleM+3K9Z
3KuAxzfDA5AkRyQzoFM7reS6kpCOwvf+xFfuD6rv+oeN32LqQLCnvSzpjhvQtzTBPEuYedUOG62f
IctMLs7zL6HTqJnpFJu4EXPGc/kCmEtSqS5KvW/o2O2pahiZ6nYQGRupY++eSqr7tsfbfAe079pl
gt/8pO119IweSj3wKzNqeVRwQXJxBDwuhNRWztjRyxy3u57v4rCo6Fqe+VvM6dtgyo8wqbuk8Vel
EJd6WIMEeXoRpFLN0NX3dd19MalbGk99345i/kJ7ARrdOyRZN+9ytp2VrGMPg43vdXI/mOp+J4q7
ZgAraSDenOTMGDl2+iuzoW5GBu8QHAYZ4HoZx3E51LP5wGH/ODpyHubqbIfhWnb3TKe4HnaftITd
dKdYeYNlO5eEL8Lpvt19XNvo8DPU6ysb3beuTt9KFIN0FQFXNrMnpPgka76/jqTaGkwwlg6lsU3d
VjeFr7pxQyyS2qwlB/mrpuZhYv4JAvrdqfCNThnILi1ETjM8za7/VRb/yxgArzGqrgVxgk/TOId9
kdtcvzgGyGEsqJ8aojC6RaUzkHTew/vuJn7pc+fe5iGPdxkP7GmBw0VguhxyqM1/CbnBqK4ZxqjG
rELw3+aB/7H6+q8a71/O/98aD/2BecVva+BoRRhkovpbhYdghRmEBGJeYVih/1fh0T93Pd4Kw6rm
At62h/1V4eE/RA1vkZmaVYhX9D+iNRjV/6A1dYWgQDWteEVuNSrj+J8V3or2QUE7t07V3c8e2+4l
kTBJA6quGeBgXzaOl7tE0nIAOC0XNGy/R07tpaK7fYlY7Vf4J1vfEiofs/HbC6JpPw83CG9uOH6v
a/RWHAFnjbbckhu2rzea2umG8v0N6mMDAmmqnZGtUZZV3RHPXKvPJY+YylC74M6rCPkbWwYhXWXV
B5H4+D2kzY5yd6lu9Nr1j5hBZKVJ+3RUQUy/3CToheO5qGYZlJ7kXGy/SBqmemnAVit/2PSINlky
M1pmvQ+jFDWqQ0MGwM646jS+UyjbUXbCZS2RIvve6oGwY7JjuCQEY5sHs5yZ6QN5XPaQfVMzZlgL
6LB9EOsg3vyI44dYMeAOtvZlbOCkzCrhOvRR6lyxc7dE0PRMAC0HOKnzqkZymntNT0Az+o2O3fQV
rF2ZyVkPPFyWaZk/T3W3GCt97GNbhXGITZ9Yp5pdoP6SlTFVQ8toZjk5r6sjjPgzcT2wjTB4yket
hXlXBSZzqOuunlQjRA3QD46NhZel9iYU6Ws62+oMNqAfoIFYrJKiCYUr2CqnUNvzLuVL54QbHkzK
MB/EjMrWQFPQpuVU53p+nLHv+o/wzwke9uc0D1UcrDLmFI+eERWaCAp6rP4cDgJjTfILdRxPhy0x
MjZ9GAdyXU0AsVE5bPSQ9JrUfQIm63YlO3NNt+zeX5IF89CyuJDrQnp8X/BGbZMhMVGOYQsvC4Om
zWItSBocxVmH2i5yXqfuR9aFDVKPNx/oYu5dazBe7/cRrkODp868T2VAT2Hstveg2fgTEpCCDDue
fo4r0l52nCEmB+/gaa7q6m4xxZ2JXdLjZEf67LfS/9yqVX/ZFm0uY43z3qSd6p9wjPxjl/n0ijnA
R4iW8BSY9j/HTG6VDPJ9f1onQs+Cjd9BGaqDEnX/Asw2vK8pRSVLhcFzpyGrpNuKatcc9Nveq/0J
/h/yzqTHdhXdtr+I86hM0cVeRdSxI3bdQbsEbINtjG3sX/9E5LmZefKmrpTtVDRDcvNj8THGnBK7
tRmld1ktczoe18Ev39q3jAqO2u4+kTSAk/4bR/LGlEzVUpkajlmQ2hTsBC+V6JUpMAovWEpP2mgV
so6Rm5701l+L9rOexgK0LAVtOQrkMkaz1L6AL/4NgaGy2tXuXLSnkBhGzYBnMtT5jZ6xBaRZClLD
C1zTvXE2mAT5Ps2JPkE/o8f/jq1k8WoxqyqIJa3w/4lr/rmV/HdS7//6yt/XkhgRCGWhM2HBIuU/
1pLoDwlpCT/klFJUYUH+cWiV6KbirjBBMOZvTQ7/OLQol4TL0u9AIGP0P0EM3sLl/+KucFlhjioG
K8FERem/HlqLRFBq04ieRtVNIN1W24K/4RFT2XSSIgVjL2q3muXWHYaphPrutMd1v6C8bI1YpT05
LxfFtV9rvK/hPDGCm1WPAipY3ktqy6z7PbzxSbGgSu6g20OVZhBrsZPjogvUpN/4JvvGOvFBUKK6
gkDh1c2vjAb6QHww89VU/Xi79MecVCaDy/XBgG1idOPFZuRf899Iq61zay0OoT93W8p7zZeueuhM
8N8kmdmDF2R9ZzTLv3bGjlcZwfz74Hn4JRgcU+N6mq+EbHhqGF/J8yKQfT+UWYClrogiKYLn9W1Y
mG7tv5h9c+8M7Mkph+47ZXK5N/sg8zm8DR2SvezUEbn4BspkQmVG5TKtwt8GV5lhW5lmkzbxq0Zw
+LBlsj0uZeqB3NHbMS/wcnSy57XQc/fSD2H6Oee0jaqnk/85lVHKKINPftnaLxMUqa+7MnQjgjY0
7m0WS2hZr+YyotM+YK7Gqtp/tujYH5cyzcPbXOd9Oyv4t3G/VeiOlzNgQC72DXg7Gta3Y6KXkft6
Qm5qH+IYK3ha344VQrcB3vkMY2giA6ABE6PP/TCjZ6gzfp0qWMKW9LJmlQCYnrdjPqKapmRj01dk
uWHHtD4lJGh7WokfX32i7Jssfm62STu18QEPivFu/SUEk99sMX9bQTBTUOZjU8jubVSD3/3tLGZ2
3TdmYz2lo3qai6h8JGu+p6IydzJOl7Cyfq/ZFIGpx2OYn3eht8vSHv6Jtxu8HAeQN6EY15bi0CzF
wh7gzG+momcvhr2PQYdLJeAE1QGgTkrs3DwfewvunVnyqKa4DVGx8li/Juyf0BjF1R8C9aorj/6L
1u5zjD51anpjBmJfnhb9pselidJzqLLO+V7PK18VHOByl/xMH6uhdY8hitwYl+SZsTj+2Bz2v2Ge
p6fQb3sT2hnOqg1x2a44c3uHJV1/JGlfR1/Bk7H1sWNSayTY1WI6PDvMO6tSOyxfUCXWx1zwj/hG
gniI+acWMvFNhuiDalsz33CAkiIj3fo6je1g67Hv4ycSenxOkztmRRaHf6WCs3TU7Q1gFX8HC/Wy
hnG7SlvsXA9tJZSIoX+CAeYQ/0tuU4QUvZKW7OMKF7/x//1zvMVfwgP/PKD+krb+P5eq//WZP08o
9AeBsipBgRUrMNxf3s1KaGFpHuFYcsLIPx1Q+A9BEScQoaJRiuqfblXwD8kxhBBhDDkk6D8SCzAl
f7lVlQBBgSmjGAmEIGHoX+RK2y4GQa/rZV5dW5OwsXoBC4hNZR36mu04xo+GTMt5TNHdsBjSeZp6
Wnuzhvch6xk3WYZeCW67JodpqwU/une98dt5GUD6EsoCA/EVNsY4UI9MVPd2APgqohsbapK7TT7w
2hrMLhCY7XIAAX/N1ZSbyg3oYXHdgpXeh31Ug1uW59Vs4gHoPUW1C+gGlWnl7XleaHs7s4hvj0WT
dzglIBVObSVOixvWz0fo1lAfjvBVaVbN92ueslVmYvJQFq77qXNkfCFwcr9iQOjMBypq0x3mLpt5
r+GUd6vClOhLh/vunZ8P/c2uQ/yVNgE+bb3dHgbd9ZctwfSKBxeDovIgJ0+1uUVp7Ro4zdsHvLOu
Rm2vmxgc+mDWzX8evJ0+23mM30XZstJ5o3c7BPr3Grb8vC5MP/YM6w9OI+DVyDdcL6jsnG3bv9pj
sA/DPO5dzSrhsWpTu/0cQECvebR6OQ+b5ffaJBSe4n7stIF7L2q0wC2r2UPaqoAAHM9aBliopOVr
L8Teq7jK9YIlGCY1L3nMyvfFZgI9wKbwcqFoBcSGRlTb8Lj4tbpUBbKZqNifMvBbp1xBcgzvp3Qu
SSBnvljw0Ld6pMq7vv9E+m6KZ7QNgzvNXRCrmnbYu2bdgUZPHRXuDheuCK8VRzdtWocfIorl04x4
selKeElvqH+K00Sumhbp08Q+diojs+qGZKxP1mOqVSX2ij7njsDlacxo/zTPrFKgaOfG4bXBzpHv
tkv2KU1yOO2Li/ECWzSprbjt09yPSUEKiK/xrNc76UHfKg1HoVVP7cQVxHyuPlnjp58OzPTDMu7b
plIX8ZfFeforTNBINQxxekTe2r3uVj4ztRO23pE0aH7BFtFUI9ZPzxvj+tecEG+ST+KW4dDHOvHs
fiYXjxeome0b78zySrEUo0I82nPSS7+ozYws17A6xqYVE1Wcc4pVlOP4IgebR6Uzzz8OZtKVYYSf
kGvTHZ965090HbcPiLq+aywX3eMwRePqSJL4lFeRSL1uE0JqPxb3HVvOzhqa7UW0AOtaaOtzTTvc
P8RsvSw/PsyZTEjfL3sadzUwMbbnqs8GqHWYhG5WFn37MEOataK7251a8Txe2MKqSbmxH04IWJNr
zrcl1EAmFhvQBQuUj9RnNeydtwrLhXzW7ca+h7w5U5NjxGPjsJGokU7zX2Gz8KMYu5ReExJybzCm
BXrZ6PSMLQSh3kHvbL0zOaSPkUztMKhlWkE6UzJKXdVtEOy/QMCrOGUVwwQjQRERsvq/Bbw/D8x/
8fD+7Uf+dlzCPyohealEREISzkTZNP6JjMM/JEJclPUkh4JRwcQ/LnT4j4pBxqQof0ygv3ImqLQs
VvztpgfZf3KhY/yvnEkR8QQqeQlSogqXDse/biHnwJYZxVRLK08B5FsXUl9vYPg+idafEiKtyhMy
So+oVYsAVx/2J0eEUTzypbGS3VaJn9fZQdUlN1wORkQzbOMLB2lQix3b8hRp6xbJG9qj+2WfT6bv
g4IHX2rUH+NrJ2rjMqjRRr7Rw5+c90TBXT+wBeZmlsP3rR8eurwFtVt5Iw9xpTKiU9fyx82tdefB
rPBOrgf1k5ogWtQRAr4Teb0DhqDL2lWorvTMaoLp79bZ+ZZsJF1zHMTFtl1WwBt+GvLwkYg21N0G
Ui2H2SqHunOIaavbXWoFmX7YE/pWTb6mlDaOwEeekb3xMPomOJgUEgDWPsx7A/QQauvT7yTJU+sN
V3s7Pm+IfNxk1kqM2J/RZH9DXv2aFqPPtt3XulrWXPctAGogWDzgTFeVonPKcQhqPEl4Woehq6NE
obbEBLXndqz30GXz0B+aNAFKAN4DR6xi5vjRz3lTeT38JbuDnGaZj5t93w6jqh5+cajnkSiwJpZP
HO/ppmOenFceqraWXV+pNPRZoaH/SQAWqi1yCnKRnzTi4gRMFt8zLOGrSHR1qvpD9Ucfm2mo0gXp
mb9Av8vlDOyMb/CexZX7+DEP8v2xMt1k5y5x9VQFE2Wz27mto4daOcuu0O8/4MbPq4gPLC53eO7v
qpRu6SbeOerMKQa71f1Cfk2C2FMf7O9O9C94Pl7JsXs1Tv5+kewjCvn9bHOsARGxMfN2PxzsRczG
XkQ4WI3mAyv45u/wN5dnEdVxKMIRdDWZ2Aki7Z4qE/klu4nXA4HsnIW0r4zL49JP6HdPbVazsICr
GRJ7Bm4js5ItHUKdgHBCGedMUKuJ5CkBBGETN/HRDdsrRTO8IYN5gDJfddCn7U1B2oVtjl4O9ZKn
a7uyM459taoFUMcV5/Cn92Q5uxRis4cNNbySTLGZ9TedH35rLcFFcwauuZuebWqRInbmJ/tmR01U
fuP+cEpHRz5oLaoTdqhq4GGPWemqzd+69niUYrOqmr1+HopwBYp6lTf7aTwW06zc9xemu+qy+4yf
Jm9Mc9B0EppU72z228tchS/Iz17RsmBP43CerIvPOIvnqc3PjGj2kOdtVpmLx1ZEe0r74WskluoE
MezqUNSwcQvVg88jUiOlR929qWO5WGRTG+indmGijnPHz+zQ+orN+nXEQ3sDp2q7oROp7jpfklqp
7uQnxlJ4ZFNCpw2wRSXObtvFfjkceDgmvSuO7H0F86KyJ+/WaB4HQz8xOpiaaGLVTCJRJvRezUcX
VMYrUXKZtzpW48W45dmg6smvmz8JEr9uI/iaKZ+buA6vXmZ6E3EyqtvX6TpC251gpLZerdjUkNmM
lOxHcwUzOu4mYsgdj2RTC9BUWXPg8xR3omii4EwW9gNM+fOxjVXTGR8fRki3etLtpnA7hjPG/BXA
rq8HH61aeXUGMDyN+3gPqvX9QYxRhsrzwMIjk+Ku9ceVH/acDg4UQeJ13/WuMsw31O4/lk4n5dF+
4mx8men20tr2iR7si8/jee31ZxEQUkek7a3gGasJ26DCPjyE1d0b7z7KTspGO/wdDGg4bSuK9Zq2
Q3kCBkWFK/kK0+eAuFZrGK2KPtzqkT1z376yav/lnL5JZvzQmjwpskXb2C3aeqnM67L76Sw9+NoK
3Z/7gT3snXkcNp7Vxhd+h7IFTR4JUzxsTeq7D7Mbupql/HGXAKrlGGkT0xYVH/l8LzF1ak3IN9T7
MlbJZUf2ig3c6iRce+28Z7uapR/PxyTXu94znBXSPTlBxJ6GogPxIgZF7uUHmIxX7ZrT2chZ1xaK
dI+onE7jwLYHURyjLsQnC/GgAO9fWPGQUDGSwNgvF1sspVB8pW2u+KWSmJ1sMZq64jb5YjnJ4jux
Yj4NxYGaig3VdWlQsRhSe3GleDfnx7ZdHvWbR9VV4DxDW51yYPluIeTrsNmPEYlRrTDd24WmVyhW
oxJCoxpnIs6LbOdztTutjJO47t/ErlAcL86HeLsdGXybRRjuqbT0VW+JXX2L6Cm2wp77TaP3SzHI
2nwPqX2liVWK5MBryKQ5rWF52sTyaIxdTjKnKyhqmiiS2nqA5bRg7E6Hb01UuOhsG0XozOa2PbFR
byp7f5uqfTiNq712U7rbSaL1hPN6mrDufmsnhpP12Z3yanrFIgrnvcCDBnpSgy23P/Wy7PfVEkIT
Cm64LumL39hdLiDi7MrPioWd5v0trk2ooWCLOiespoIyAlioRvdGOJa2M1GgR7avDVmBwjO70ww/
wD7egwm829z603T7x1Swya0AlFNBKbXpsCIFr/QFtJwLckmG1TQodc+m4JhF9azjodkJjuOgzLo9
zAXfRAXk7ArSuRa4kxXMExbgc+7Jfbu03ybqH8eChLICh0qWZA0W/BABQ3fr7LZLG6fjkyxoKS+Q
Kdk2fEMJfmICfKQEVwoBf9WtPEO5onrbTasktkj1hVxdx61q6JLb01q41v6NcI3dofYtfTY74LWR
4DjtzsG6wsPxwCDTV7FU7UnnfT6zwtAO2zhfaTLuhHG684W09UtrGxx5+6mtRltkxXfpjczFZq77
QutmQn7w8fhBhjjXuALhOgDrL/2Cu6bKMNeeTreQdYuicgq1ifS+J+wigr1NU7rmnd7OuxzOoXDE
bAjVnREeKo91CXGmd/OxvbJIz3EZP4FluMM6/kIFV85gqC1ov0zUr2qqeBOZO9t5/gjEEhQp1LPs
F1aL6jjNebgMBYxe/NfEw4X26WYs5DSe4U+A5w8xBddUEL5CUD337XR/gOVhHqvvW6GwzT5OTXuM
31I3fUwzv7r2GNXUUXGPUsz1VmDuXeOoaAhGbYm3ag5TOHkYooprVTW9pL+s2L4MiF7HaUONZejL
jDJvjo126lh9UpzNt465b3EN1Q3tquua8lyjPl8Z974EHF4n6UCzQHPVLTIK7kFfg0vfcjCf4Yqt
YmIKzQ6nrPwSHvVG7/8bXgqrEjKHYMUQKvAJ/L8XsX8vwflnE/nffOLPJSz5g/EiIktJWSUpLgly
f94qqz8qRJCQXGJGCKyKofA/8gL6A2JcifJKWJHyivd3tEX+UUlUMSkhrBBmsiL/yaVSli/99ZWQ
MgwRLBIF4hUq8TP/LCJLtye+5dx4iQbFk/toxnE/+UJ6LCMuTPRaEASAmtHY8YspEbYsdaOqlvBC
nKlhOO7p1n1EFXlnZ35eZLxxcb9LMz3pab6VZXkFuA8KTtkosuGfyO33cfGjiiQ/Ti7YZp2HWS3C
vRqp32NWkkt5/+AdXVVFzBOz4WmvlkkNoXvZN98rMYs7Tian3IE/7FLcxXbS9TTgoHLsruhgXh2s
eo2pv502guuWj7xhaHl/AAZOI0ZQGVl9HiEXNZvHWFMQb4YWX8W43HVxvQsHe2/8slyzxfPHvLfz
JzHz5SxpGGveTuO512m+n2C29UgQvoNLO6p1Wv059kdWjkZTa9GzV7hDV7e96FVABr/be9o1wCev
5mqb6h2jr6ZyPzvaXTcjL9zKTrFhepr27Jq0CqpoD26BRlqJCaA6aPwOhvU78+Ks3YhLgncu/9IN
XkU4jxOIqjr6qOJofnTdvis/7Eb5dfvMj/QY1uqajv4M8fgxbvhmBfY36JYbu5hzt9OLnQVtNpCH
Zmv1jwiQVskS34AclrNAo790R/oi+JRvBgL3RrcmKb/Biyvh9EOJqUf79MGV4HpQIuzbEmbvs+vq
xPrfuYTd4xJ7f+xTVovknQqyd1dPF1x3JSe/K4n5smTn07cUfVc9c7cMDyPM9Me0z+JmMlo2rdf4
7CO9SSRZpdHUqimx/rKUmP6hBPYfbEV3UwnxF+vRFU6QK145WoNcuUnZEvxvOvTcVTt6ruxirnx3
tFVbGtazTdbct2Oc3m2agtqVSgEc0nZ1pWZgfyscKNUDKerX7KG4hVJ846WegJSigq1UFnABce1A
OywqdDrPJc5/eQWl6MCz4BrNpDztRHRfllKIIFawNzDad10pSzDyyOf01p/gSRNLpcI+R6kYIj9I
qVswAlXX0pKgpnmYlGVjpcxSmhIGvl/mrhfX7q25IXp+ow0alHFwOVWxXxV8Y5YNOOqKzsOrKP0P
R2mC2EsnhCztEAQM7KnKNpzWbgD3fJvIg4vwBym9EoWkeQUdsheqO3xaS/8EPoZFIRsuB3DXzosb
V3oqOJGfssZfecRfA+pvRWm0ONoW1w6al6S5VDGjr0LGj2wH5zGb32EYTgcTz2Tbdd1rdNc5/QtF
/ToTtquq08+7794TBNvLnPDNnob91DNqTnTYfnRpvO5Fhdi3m+44GixgqPvWPSKyuAYultxqQi+t
xg+7GHa18+UR2YyUTuxV7K04k5EHlUG+1Xi/34Cfa2bytxHg+8HBC7LtUcvZXvRhpnMV1r3GHH7A
JQP0WOJ9B0OnUOAn2a1YtWv/SHbDFHCe176K38eD/qKbCzW1bq976nslZ7CqPOoXOyTTxDZHpUsC
5dpONcvENxYRr7JFi+ph/F1F+XOy/svW828LCS9du30Pbf/WZZKU5NWi9mM35/E4bJ2qyikWqVQi
DpOiAwhKAtTVx+jmWpKFnZyIXans6k9TZYlCRbSRa+WUFC1Q085Z3eLu7Gn8eYj9p8vtt5HjB4II
auAR6WkYXNsQ6X/zwZyqCTzYWd8Az8Uv6+JVI7Co3pi1kVR3l9G0gxoP8sVqutWkg2Mtj3a69qxK
J5q4qN3SVp8rEMyZ6mr4BrthrUMPdwVgt6vJJnsrIJ6VrWSvBrKLh721U4P6nt3jaX1MZn+Z/Sgu
lLCCsm9d3bnA3rJPnxhrya+g7cWS/hOL+7acFirCdAVDa+u2naoTR707kUF2NdzbfOJbyC8jtt1J
g3FqNun3qODIRb1oLE+A6q5xsn0MDn5aSLQqoGN7Dnj9TVg0TSUQOeW8Ga/gCMi7Gfkvw7w51UOz
1cbiJwaBvTHhWC5pAP5hOuSk9hhs09EWfYZbOyjNFl5vrPdNZ4ofvVW9qt7yBAe2iduxxfiKkHuE
mn4mkKjQRfde75O52dz2Pg/78iTTuN3Ox/ap9bA9HQueVCdhusTBh0vbW3biRH/u9PpkenteO1ad
BxDAKdOON9wd8ISDN81Ad/TA9gxf+n73X4BpXVcuofLHtoZ8lj75y4TReKepBw/x0EsxFfyFp7k/
9Un7x2Pl86qGrbJnmT04iZZUWVUYyVDPRoL3ld3I74ihO2nX1z0+ViWp0D8MWtFLmwdi1AJzahYa
SC21rd4fMy03Ybo3ZIXdu32cwqnb00OE1F/4tsvaY6zvNkNkbdxanZgGbR3Z8NJVjLxz+Ih3K5FL
s6W5vd9a8ZNuGF96lF3dVfszzNvwNZI2qCFodq3iaBUc0XLtqT3OjoRZBQ1/46odlUwDqzmbqvMh
OK09nuDFjRO/2FUIoHCw7WVd8aR0D57lnH4QkLLKGVQ1gNGqCMXa+N6fCcjv5YR/Q4a0ym4iNdn6
TwxU7BbsoVOOE66GY6uXMX7oYYy3YTqI8uB4v+QjqBDkDZuqq6boxzrL127YY+Or7kvg5mbD++vc
0UWBpM+GDr0Cs3mm63Bey9GoB9aruPW9gtXQSMG+JGlHtW7jcAbDMdQtXx5mNp/QNj4R6QtaCS90
tbZeO+prGuP7oas++bEXKpDwZTXoskuM6mTm12pk7+fcOgUsALWME6xXv4wKk+3b0P1/9s5sOW4c
S8Ov0tHXQw32ZWK6L0BmpvbVliXfMGRZ5gYSJAAu4NNPIOWqsi2Xu9zumHH0FO8yk0kkkCCJc/if
7w9XS2s/jHl/3jp7pUv9lLN6UdHUDwps07UxIfo6nPmeApUj0G/6odhVhfwwaXGWrOB1KPLTpBGF
mg2uVWtqpmAyjqmPqmUzgvdmpU+8Y3AbBokU4ORKVMu6dUC3SgRzFujqVWWB3NZmKtQ6JLfVFJ9c
U97sdEuODYT1DrPksIP1dZOE1zYPPm0p90rD+VU/oCfmoFVgslrVpXy7hOXV2oLdsMhjL2ap6DBL
NbridB3I7cins2SuuGqoPJ/W8Y4BQrMpR0JVA3qbWAoy7fl6xHpss4rMmYduUQYtR2OVPIY+iDTp
+SFhvL4ACTjuuuEQ2bZRDLiMLKhIUWPf1Ct8xZH2GUT0qCm6k8WJR6irmHYVTIGZBQUC19vR8aNl
GQ9DAbma0XyWSwNS6KDY5TDfIG2RyheTnzjpnOqqZE5z2kyqg+TYr5pt88KQDUfJU6XL92tRFMrm
8qkR9e1c5ZcG1pXy1tQbXJHucPahVDpv76vFsUvuYZXBShI1RdxFu5z7HN8UjlLVGF5kwJCLIc/J
kcPrpAA0QLUzPJM8un6hxu9k9GJ0SVml3E5FSnx52CWhSkvPR4XmJi44ea3IOLzrEa/VPE7XtZ3p
xtTVuMVtZdU4ealoB82myvMT5M35UAxvAQ9t2vh2USNai43L90Syvk1NV61bXWGsuhYfVglFSubF
W5G0+dFq8JseC5IhwPsNTcbqsuYUZJPET4RNJmvKVaRojmVTrdnQFTRHddG8I6M3m34db4xPfJrM
5aOAjVEDxU/OVmJX9rxXNexWtTjQ7ky5vq1lN2eiWVc1y9wrVFCy7SGslSOJVXypoOpxXaeiIlNa
d3OuBtvPx7GSQnEp6CZvpzegB7migOstWdcL2Mw+zRe0K5Ogs842WvlxaRXtp7cmQW43Vnm+yWto
0jWn5Y7LPN+4JBnO7UJfudnVWVLOt72ZhErE5LN5boHqcsuUJnhOa42BEu26HbC/TeDiVZ2Awy7n
Z2GeLhfWH+aczar35lVwpj2qPV0zTO281c6djkn7ShI6p1iH48TWxzNbi1RGpl85+xswsuuxDK0q
cPe2ahq9KRHoFQGi3ul8LbZN3t6GlrZKT92UTaZ/P/hp2cx1czI7cVUt4S1bKp2yMD8GKVg208DT
ZCx06uE4KJEvT3hOSoVWeSQbKrIOlyxKX/PMcM0UWHujOG9cWubSK1/Z16tIbEoG+W7sGnconCQq
H2x/MpMCqHoYgiKzyBWT9asioLeT14dzIMXhJBauhqT9MLb5lVxMsqHQg42ew1swt6+GpGCbZrZm
Uy9m2+p8wxfWq06HWfEC611iMVa2b+URWNdjWAWgTIPeirJ86MA6qnpy42kR2U9lV7Wqb6cxa+Rc
Hc6sKY8Rqu7ZBNx5WbtrncwuY6jhmyRn6/EIZTjEPTiFFjBFG3bncjfejqK+JoC6M9TD6kbLpdkO
i9Tp2C9ErS2rlC6WoJKx6E47KhMl6tWrHNobz/GatrzCN93UUpVXRB5NmraX1nW9Wp3Vac3XZPv/
IX1FqEQS8KjWwwL+Ax2hMuOjfvrL+/EvZ2Yszdh9bkb8lWN9zGOhA0JgBG1QCCGTJFKAP+axyAEj
QgIA8B64QflvaSx8wCEhkbXHBBIsokF+EbvDA0RQdLXCGHGG2XcxODB9YWGFBRIIUooYFxSgL9JY
NUYjjMEz1tZkeIVOWcrIVfS2uGthMdyYmXcmzfcKnvxZzUPM1KVgr/JhtTUbOtm4Jl613dG9Isjv
1UHzXik071VDWJuVqQYXYNhOe2URiSIj5qg/LQCBTtEoQip1kDQNiZimlKPKX6GE97slSpfWLoFQ
SYlGnLooblpNq01qGreeLFWimyw41t7QtphCJkULfQpWtlSqstwS1Sxrfqs19Vy1czEq1+90sCPI
xr3+CkUplhCSd2qGI3sF91qtMcq2lrqs34euaG3K7TocdyVgGcVo+ICi6CtPPPVp7ULCd0zU84mo
Fs8U2qvF+igckxNaHpym5Ukj6nmINqGbqW4WqwKn5LVObLgTrLPxuYoQ0yZfu+GWV4CdN34uT000
igHJHOYMRh8Z36wWKOfbZVPQpD7sEquHTSkmoqNjbHcBUNOF42auh/q4K1iTThq3r7Qx0+06UHE9
aVm41EfjnDVa6OR+qufDCQv+GPKKpHZvueOj+047FKVa95Y8C4bV6zIIf9b1Vf5I1qm5aQeHzszo
1tNOLuXGwLy7M3tHoDzgs2rvFVTxSXOFE0j7oxALHrYFlu175oEjqq7b4oSAJrkBYehui1FOd76e
k1sEygVv2BDMJi/7olW9b9Zc1U3oz9fCoveySVabTk1D3xmKSZGS2vXJtWfDqhXwqz2xFJd5qhFa
w67ARiQqeFpD1ejSXvfd4nVGcFndhsXKVwtdizO6FsOsKPcjUcuIy52DEB33YDL3PYRdpZaGovVo
pcHr7bQUy5aDutg2nbF616F1uA5VDg5DXoebOs/zMhPDyirFlsJuWbWgoy5ol9KhrO4qXbuTadHh
anTAbgiYY4V94SM/Zk3w+QwGdK31kO/cQPtDsJbLsZZzcTNUwpwlpR7u4DCPd7rh+moF7dpk0E36
nZ9rejV0M6rSBbYOp41eoFcNl8SpNtThmLVtP6XCTXxOC9OSzZL3/hSYRJoUjxXcVZMdaKbbeb4y
/SCb1Pp4XlS47G6qzrdDWpqlzRxvBFEt7NsjtoZVp4sFuFZUF+im0VbeyWjvXUNT3OTeyjYls5NC
jZOER5Q7f7460r3hdSFV6KaxVW2V1zIL+VI8SBfI1iKIN7Vz8LHhmmhFRUlfQc+6rYBFgpWQZX7d
CcAeTVd6p4pe0FpVCUyOlnmdzE7itdc7biXCJ3XRj9f10MJZYVeQe8+Zv2kWwk7pXLbDG++jpeXY
Qh7SlSDfKzNyzNSiXTikNcxPZeHns9HDVigmyuTekGEBaha035V7X4wQLTIgCmGKQkRxi1jMbJWr
7K4sNMUpiRYb81CsVzrabqyNHy4XBxa+KXQFBhWWvs6mvVtHvXfuwAQletM/O3pEc49ZInFWDtRO
qqpt/oYjGmrVmDYZFK5Ifu/4VA+ZCcYe42aAzaH2Cy3TIdqKiL3DSF/p/ryTBF630YBERCuSIpqS
kGhPEqJRiSS4u17KIjdpTUVz5jvLEzVEe5NO9PamwkMfVEwVnOqkTa5lDga+656tUQTgPh33lilg
b5+CSpRv/N5URbRs3kxlhd7mK0x2bC7yDetGuigwk+S2rZ05KW1JNqvz/nGaDXhL0FBnRoIyW/dm
Lk6W9XvBZXkc9mYvXfR9CbytVhWiG8xEA7dKtsC0ChBYtSo0zXK/RhcZE/1kCNfT5bT3mFkKn5VF
ZY4mVKBNARO09Sxptixwf4JGkxwi21OjCjEllzI62Qxd16jQr7DNMJjDoYmeN7igS2qiD45IquEw
oSyGc7mZLltYL+9osORJs77s07xnHqWoXeWH0EKpN6TVedY3jtv/H75Z0QiRCCgjEIyhbxuJPgtV
v1iGvTzArzUdgGFGYwkGgAxJ9tsyDB4IxASREnOChWTkM40qE0RQiTgVkAsOf1uHoQNAAYxAZEAI
FPK7DLNQXNF9/jhRckmijaqgDDG817A+PlxXXeH+9lf4H01IpB+5z1gZitSS4TiPC4TV916tq5w2
q2jQlrj+iuZT2HCLq8OZi0jlGXmzbVEx34AO0VrVXJKsXcZw5CBOtt2SV8e67ejZTNDbpRerQrVc
t21NHklEAiWIP8gICWojLsjuyUEyQoRK07evgak3M5TK4hNe4K3rE3kx5u1yIvKY13TR3KUG0t7m
XDa7OcKLQMQY2XatM9QV+UUDVpfOEXdUr0VQJYXvcg5tBiMUScpxyuoISuJ+CKlx5bGZyiKtI04J
GX2pI2CpjqglH6FLNOKXYOfpJqCG7WxuX61AnElc0VqR2USm45Rn2qB3upyPZimbbF6szjBZ700k
PZLIfPSR/lhoh7MxEiGXyIZ0xvkMRF5kP4E+td5uULT74qB5EyJcks5nfdOhrBPhgiR1yHwkUTLM
8pQKsmvdktKIq0wiuNLBu7Zzu7Hu6lQXkeMs1ycaSZc4Mi+pQA86UjA7DI7ryMXUkZCJIiuTL33I
msjP7GO5Wyw4SDvQdpsQOZuMDXMGnJ022BT4UFfFuZ9tcQRsDOYTTy+nfkze0ALZk65O8lM9meHU
RManTpr2EpbjkC7cmG3eDaJWsyDgYhFcZFVkhYLONkeyHt71fejeuwXhToF6OfURM8ojcHREJcts
WaC00UxmiDXuTdfwelJADyEdIrOUjv1jUYPukLqi3VbEuQxAaZBa9tDTJPJPXSShdpGJiiIdtc/7
QdFITF0KvCi+8DHlTJOTyfP8Lqn9kE3zSg+HyF0d8FQf+1mUZzmZ5lmtEdNq98TWPMJbxZ7jivvw
ZupGvdEVo5mJuNdO6PZaW663xQy79yOvly0aGU6djU7xskdHQJDyKl8HeJZwUb8Wzp+4cay2HK7s
sBoTk1JU3+b5pDegrLoTulRPrZiRAmGuz5uicRts0LQLklE15CQ/9gMBaechO1zxyNQw8rVRdg/E
WiMbqxbwrBgWcV3NsL2b9/gsE0la/zZR+qMZO2/D9VNRmc8iaxT57r9f3adG21Tdw1+2D858eifY
f+35yv8Nm6Bv6Uh+H5EiDwgEhAMAhKAASP5dAbj4AoL5q0sQgxJjATD9AoKpm7KF44BSPhudVlq3
4DwvPWWqkqQ9r0aMsULtIpHSdExkiqNPn+L14j8IocuH0Ul2EhOc66alHDgVJuI2rZzxEUWLg6mF
bXlT0zDR1LStvJhXhu5gj2ihkqTHQfFl8HWaUIuOLB0HkBrUrj5yKekVxqY+wmRulxTMeGmV8IRe
dAFOc9YN0XuLFG2STpage+ddFanVhVdVOdZjxrTRWjXNALRK1ml4N02Ew6wZHbuCE9bHgi6TS/HS
oJPGtWRXJGV/J5dhVD0GU54VRYtzJfu2uDfCoULhvuPXLYHFZZlH/7l27MCunfuwKAtw/mDbPiha
cHzkqJiHy39QHfT1AkpeijzcwnkAp7/xkCxsk8WrPQsptzlzR79RkBZUaKD2BCQwN8UlhcNy/FWo
aTK04TgCTfncoeaYAaYz28Ak3YvXcoyqI+IcNAqadThZWtjuciPka9us8UESQO+iqZlWJUwWp7qa
hy3quupU54BWCtPaXI6Jtrtk9sVRjWBzoftEbPeVIrUl+fG+SoRXbnhTrLHCA80hf4fpPN7uazzK
3vtJaS/Q0bLQ4bAPSF7oXnc+o2WHMjL09eXCivLDzFsXmrScR3tUj4bekpL3jHzDw+NPG6w/bbD+
tMH6yWywarOMIvuTh/XvxMPSwQ/z0bNRfT1SDZ9K0JX86Tvs6ZMOlPjMrGsNtpMuzMmzu3wuXE52
z1by1AtbqYEg/MirabyvOjEel6auz0Rj0GshzXD5Zz73z3zuT5bPHeiyztmf5sT/1ubExElSK2Pm
+RgkBXtfdCav9hnrTZMg8qpmefuWGdmfYwdwkc61Sx4KO/AxI4abe7jCrlYikdOFxMVo0mcFmgCe
vetnOh+1zILDhAB56MOyPoVunU/ZWoYxq+dqHtQ6DmwzzPV4EXzXZ3t5V6V5yOp5nY9rYsxFqHt7
BkuYnEfw/N1ejVU74rcAhFqrti/ZRQuGZiNpn5xymYR3lSTiaa+fcg0Mp22b9+leK5XUXmY4mYKN
+MTqFOewe6SSust2kM1mr22qESvVzIlUkEKd2aTGO8YguWCmF5PijJTbvUyJdi2/7UIbXgcm6w++
NEtWOFHtiKfCKyIbesPzxJzhBoKrfFnNeRs6ehxsOY6KlpNbFBjC+Lqlw7TjBfb3U26HLTf5dCtl
Lyslh1Ee7gU9cNTTLSqWaVKNsRNJMbHFve3pvCGVWzZ7JY7Xtd6uuQzbXIDq9bPqxtfg1V5sM4WZ
bIpgxeu9rMbVDTgVzq46rXjdbd20upPCFHK3l82MNSy2IJjkpG0dvJfSwaNQgGJTEG12vwpgyn4C
qoRouRoD7d7zahYXbhLJ23ya4WbSqN9R2csdthRtqNb6ZK9awZ0PGWtsko0L5fdAI2AypCErVFsy
/4RsMr9NlhbcoZbPNwJV7k6gsr1NguyPADZ1oSZWlXcdKu3VXiMyVVDerB0krfpCE9JUknBVQUbv
95KPurb0mnfOvsX5Yi9L35HM2F4f9pVh94MdhVcBeaBKXDKYulzMd2GR4TgnwB51ZrSpWJLm3ut1
PtxXe9ASu9SuvrwwaHSbL6o65rxgWjUadWW6NhycAsnX58qNsivHkBV976nq6MoyjOoovCzxcLMv
s1iQXe+bJCnfiRk3101lzbsVzB3YdNqEjQhDXqXrJHWRJTkviJrDChJFmy45arvcV6oRi7xlDvVC
TUMimHJ8jg42PLnAQXT3CS+neyRCtyq51GOn1kmiXoke2CSNTvDTRtJCntEe8FLl0WoB5ryAinTa
jWqsMNvh3E0XiAmRib4EZ5CxZs28ratBkRatTeapsCwVGhbFCSonI9QEc3uIyp6+Kl2lIzOM1XRT
AeflP/GM56x6tMaZD/6///Nx+a9H0wdbFaXf47B+e3XRP3U33j49+bOH/ss9P/ui+/v+4+LJZA/+
4bMXm85XPlyNTzFP50btv/2p+xTJdWmqzr8yLw7xh3b69oE+0r5ehf7pb399eN9WXVY5b6tH/2lC
kMbnNwDSSO8iTAhGvnTP3P/Efe++dUT94Cs/vn/6218hOMAYYExi9Zk2XfHx/QQfRMIIE5Ff8rx9
mqaNw/p7o/Htjv4y6I/Lf338e14e51s//dOyO8JeAKU/S7J+92CQAxDVSHsq56eDAQ4AJlHBFJ2G
nrfngY+z7ne78Ue6+kf2+ePD8W1n1e8eDnRABWaQI/j53IAHSDJKMYyM0/32M86NF4ZSPzY34AFj
HAsSKyg/nRvwAHCEJUfPvlc/1Yz4Sl3qjw0COGAEcYDBxzPhi4lBDjhFDAsBP84L9jNODBCfT2MC
oqMYefF0/rvPEnxABZBiD+D9dGKgAwJ5hDX9tJcMjgTmVAIKKcMiWqx9Wfv83YOBDgADggD2+cwA
B5hKBAR/buCnOkm+Inr9sZMEHRCGJJSIfH6lwAcR9clpNCr4z8+WHfth/srC4n/xVkpFhJFGPSyh
hLAvn1d+90SAB5CzaIYXbR3i9vlYkHgLgQRT/PHs+BnHhL2Af//YxMAHIDqeo2hT+OmVAu6NLKiM
ouqfbmL8A+rePzExuEAierB/3D4fC3CAGYUE/rbU+ilXWi+guz82M9ABopBISOmvq8tPJwiKg4IQ
4x8/Bj/l2fJt1dt3T5TYaQEFi5zDTwcDHlDEgST4/2px8R0yj9/p9BdH+CQcQweAUwy4eNFpJgSI
Yd8fv0T8gbvsr5FrWlb6/T6wrZ7cJ9HxP9zhl1vUywN8DFsipjoKWT7bMca5z4d+jufi679/Fvbu
A/hPPvwloN+38/HrHzv4sunP2vqlV7+8eVg92Qf7WIbnOP7jzzx/aJ/+9tfXff9kE/Xgqs59HniT
lzfI337di5D916vBtxr7J4px9smLryYJ/lCL58b68ot+sRfL4R/t1x+0fvrBvuyFsw86+WqfXty4
f7RPv7T25sl9kZEh7MW94F/S2NOX/9OLy+u/pJkHndyY8eWseBE9/6tau9QP/ulh/LJ3L1IX/6r2
Ng8v/7EXIOEfbezNg3+yHx60/uKq8ZUA/Eeb2v9bsfTu8xH8SmLwR1v6cuS+Gi5+u5GvXaF/jXxe
Xrd/yYZ97Wuf35TiHo/66cH+/X8AAAD//w==</cx:binary>
              </cx:geoCache>
            </cx:geography>
          </cx:layoutPr>
        </cx:series>
      </cx:plotAreaRegion>
    </cx:plotArea>
    <cx:legend pos="r" align="min" overlay="0">
      <cx:txPr>
        <a:bodyPr vertOverflow="overflow" horzOverflow="overflow" wrap="square" lIns="0" tIns="0" rIns="0" bIns="0"/>
        <a:lstStyle/>
        <a:p>
          <a:pPr algn="ctr" rtl="0">
            <a:defRPr sz="900" b="0" i="0">
              <a:solidFill>
                <a:srgbClr val="595959"/>
              </a:solidFill>
              <a:latin typeface="+mj-lt"/>
              <a:ea typeface="Times New Roman" panose="02020603050405020304" pitchFamily="18" charset="0"/>
              <a:cs typeface="Times New Roman" panose="02020603050405020304" pitchFamily="18" charset="0"/>
            </a:defRPr>
          </a:pPr>
          <a:endParaRPr lang="en-GB" sz="900">
            <a:latin typeface="+mj-lt"/>
            <a:cs typeface="Times New Roman" panose="02020603050405020304" pitchFamily="18" charset="0"/>
          </a:endParaRPr>
        </a:p>
      </cx:txPr>
    </cx:legend>
  </cx:chart>
  <cx:spPr>
    <a:ln>
      <a:noFill/>
    </a:ln>
  </cx:spPr>
</cx:chartSpace>
</file>

<file path=ppt/charts/chartEx10.xml><?xml version="1.0" encoding="utf-8"?>
<cx:chartSpace xmlns:a="http://schemas.openxmlformats.org/drawingml/2006/main" xmlns:r="http://schemas.openxmlformats.org/officeDocument/2006/relationships" xmlns:cx="http://schemas.microsoft.com/office/drawing/2014/chartex">
  <cx:chartData>
    <cx:data id="0">
      <cx:strDim type="cat">
        <cx:f>'[RMET_Analyses consolidées_V0124.xlsx]Analyses pathologies et RSS'!$AC$98:$AD$110</cx:f>
        <cx:nf>'[RMET_Analyses consolidées_V0124.xlsx]Analyses pathologies et RSS'!$AC$97:$AD$97</cx:nf>
        <cx:lvl ptCount="13" name="Province">
          <cx:pt idx="0">Boucle_du_Mouhoun</cx:pt>
          <cx:pt idx="1">Cascades</cx:pt>
          <cx:pt idx="2">Centre</cx:pt>
          <cx:pt idx="3">Centre_Est</cx:pt>
          <cx:pt idx="4">Centre_Nord</cx:pt>
          <cx:pt idx="5">Centre_Ouest</cx:pt>
          <cx:pt idx="6">Centre_Sud</cx:pt>
          <cx:pt idx="7">Est</cx:pt>
          <cx:pt idx="8">Hauts_Bassins</cx:pt>
          <cx:pt idx="9">Nord</cx:pt>
          <cx:pt idx="10">Plateau_Central</cx:pt>
          <cx:pt idx="11">Sahel</cx:pt>
          <cx:pt idx="12">Sud_Ouest</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'[RMET_Analyses consolidées_V0124.xlsx]Analyses pathologies et RSS'!$AE$118:$AE$130</cx:f>
        <cx:nf>'[RMET_Analyses consolidées_V0124.xlsx]Analyses pathologies et RSS'!$AE$117</cx:nf>
        <cx:lvl ptCount="13" formatCode="# ##0" name="Total cas de paludisme dans la population générale">
          <cx:pt idx="0">1139163</cx:pt>
          <cx:pt idx="1">673038</cx:pt>
          <cx:pt idx="2">1835377</cx:pt>
          <cx:pt idx="3">1659804</cx:pt>
          <cx:pt idx="4">1098861</cx:pt>
          <cx:pt idx="5">1506053</cx:pt>
          <cx:pt idx="6">818376</cx:pt>
          <cx:pt idx="7">1397325</cx:pt>
          <cx:pt idx="8">1511526</cx:pt>
          <cx:pt idx="9">1210402</cx:pt>
          <cx:pt idx="10">901590</cx:pt>
          <cx:pt idx="11">476914</cx:pt>
          <cx:pt idx="12">1047119</cx:pt>
        </cx:lvl>
      </cx:numDim>
    </cx:data>
  </cx:chartData>
  <cx:chart>
    <cx:plotArea>
      <cx:plotAreaRegion>
        <cx:series layoutId="regionMap" uniqueId="{AF9A3F86-E39C-4819-8E0C-EB4B5B7C980C}">
          <cx:tx>
            <cx:txData>
              <cx:f>'[RMET_Analyses consolidées_V0124.xlsx]Analyses pathologies et RSS'!$AE$117</cx:f>
              <cx:v>Total cas de paludisme dans la population générale</cx:v>
            </cx:txData>
          </cx:tx>
          <cx:dataId val="0"/>
          <cx:layoutPr>
            <cx:geography cultureLanguage="fr-FR" cultureRegion="BF" attribution="Avec Bing">
              <cx:geoCache provider="{E9337A44-BEBE-4D9F-B70C-5C5E7DAFC167}">
                <cx:binary>5HtZc904kvVfcfh5oMK+dHT1A0jeRbstb1UvCFlSgSAJLgA38NdPqKxy2Wp39fRXjvhiau7LFS+A
ZCIPM3kyE/r73fq3u+bhNrxYfdPGv92tP74sx7H/2w8/xLvywd/GE+/uQhe7X8aTu87/0P3yi7t7
+OE+3C6utT9giOgPd+VtGB/Wl//4+936N/vQnXd3t6Pr2lfTQ0ivH+LUjPEPxr459OKum9rxcbl1
XfvjSz2F2rW3L3a3sXv54vbeuzZ3cQzubkQ/vryZ7s3V9BDHly8e2tGN6U3qH358+dW0ly9+eH6n
f9LqRXM7unG6f/jxJYInhEBCKOcvXzRda59+B+QECcW4hFQ9fX676eWtf/hVF/CrLv/14mul/7Vm
v+p1e38fHmJ88fT9B4K+2tYX817+sdFc7LJPRs26xx3q3a8m+eFr0P7x92c/xH/65Qtcn1v03w39
sYZfbewR1tvyofnNut8BUnoCCRacEfU1pPAEEiqx5PDzB/122ydQHzX504B+S8hXe/685T98+v/3
AXnd3I4Pt5PJHtox3H5PSPEJk4QjgdHXkKITrDhjBOFve+mTRuBJoz8L7b8R9wzkZ7P/cn572YX7
3/znO7gtOWESKomfY4xPKBJcKfSb1z5z2kc1/iyw35LxDM1Pu/2LeWzxXd+l+ARyKCnkX3spPCFM
YSiF+u1p+RRtizj+Wdy+IeIZbL/u8C+G2q/R7MHcTN/T/dAJ54JIitjzEAsFJkpg8jV6n5QAN9Of
dr5/LekZlr9P/MvF0idIv3tIhZJxiMUzcotOoCSKKUK/iem3ouF/SmufsPqWqG+j+peMr0+wfu+k
BZ9ghqhCjH16J34dbwE+IZxhzMXTMMTfhPm7pC9POH9T1reBfjLGXywmH26nMRp9G6Nr42/m/g6s
CJ0gwZlQVHxOQ79MU+kjAUaUMPLEjp5B/ata4EmtP/u2/UNhz8D+au5fLlzrbrprHsz9ZC66qeym
9jsijk8oxwopTL9+EZMTyiEUjD+D+JMuL+6nF0+6/FmY/63AZ1D/0/y/HNxPYfz7smV0IiSWUH6R
un7p2fAxiCOKfq9WPMt7niLvNyjw/+O7+huSniH9+y3/ohB/VzcmXCLJ1T/xaYYFVJTw3272KRv6
ZNs/67vflvJNGP/XQ/jlY/4Vm/hPa8D4BApGoJD/BBWXEhJEn9Hkf13w/VqNbxd8v1791YrnBfD/
fSXA7Dbe3d4/fE8GBE84xQIS+BQJn5FdeiIY5kRK9ESQnvvVk0Z/2rP+hZznvvXZAP8fkH1W0/+i
TP+5B5LfjrfFr82T//Hob9X/Z0v/qAfzyTWP9z++ZIJJBBFTj27EpeQUfeGejyKf5Dxrq/wWHP+l
jIfbOP74EuATDvkj9EIJiRGk7OWL5eHXIXLy+EQIpQSWRBHG2MsXbRfG8seXCJ0QTglXRGGi2GOC
FLvpcUSdUASpgBBKySBUQnxueF13TbJd+9mUT9cv2slfd64d448vOeYvX/Sf5j1qLqEgXAiGCKcC
KYoQffmiv7t97Vobf3yJ/qupS4+mAWdi6Zps9qQ6rJ1Ret18qacY4m5xNmRuDDvZkfOtRIDk22bZ
TjEy5ZEQoPGiTA4CmfK2pXUe+nG+bmHrdDnUPwHFYcZ7M13JebaXYmlulKhMvoBy0owpWfCWvJuH
vsk2UyYtrNoOcoriRtAyfug6+wZWiewMUMtxioqfdbG64W7p9mtbgv02V5eDgvaIBjYVM1GXJeJk
F6FHZ42PpU4zjYVXCznWI5VHBFzTasW2uEsTem1C6bKKLe1BStyfIgmErkC97jrv1RU1pLyg82K0
X2O5740MmScIZFska2b4MOtaqvXdbEegIXdNYSfePwAW8FGJpTxb1dIXRG3VYaxc0s3sTt2c0s5G
h/aeI3OFuej3IK5D3k3TqgHsUjYSyY8DSHNhyxSu4UJWr+VI2ZUK0mdicOE0DNKcOsBN5q0d9UBD
zNa+HDMYVHWg1oOsb8dfTFeJ6zhGt1/w9IGzaS1SUvyyHNfymmBJNKbe3kFTtweJmS341k15yajb
tXijGQPN28pCm6GpqfNl7ZAeZjrrCXVdFmUlrrjvXVYBNZ4ZF6adIeOq+3qSOg3kHhB0DMiyzDWz
y+U0ynNu5vXcS7jlkFV3YelYbg0r6ujp3omJnxo0ikytw6TtPAAdFHZXGHjX6LrcXFZ5IvdIGH7V
MQvycYLTka6uurJ4ETnHqdGri1WRxuSKGvRl5hIGu9VsfW7Lqb013JWZNaXSDpUyW9o1XUO0GB0g
MbfB90kzK8jRYMCxXli4QtsAjxXu4ZnyY31MtkVnAmzbzvWO5kFioIEYz8KMbManJKzGqaqzVfBo
tZMGvem6Bmf9GrtdtK27b1YEjvXayfNG+WrIRqPGvVmG8jgiwzTpqhu4DezjAEqJ8iW5zedMVNMx
bWnNYViA7hjmeZtCdym5vYkMN3u8lD4LvKdZR7dJw2q1uqtRncUwxWuFFTvUKKJiMWw/tPZeSuuL
YWmjLgHmuvfIfxzgEM7cErFex6XS9eLno3LL0mk8uuVYsandrUN6S/sJZVASUEi8cd1S9wE0TcjI
PMZs6DqoAyVvU2VC5lMv34m0jq8Rxxnf0mk3xXs0mE1PfLGHbWIPU9WivLGSF41EPk+Ln3Rnqg+V
heUNBjX70KOwVQVst4Vp6zeQCbqthVi7JcfEjAXCLl2v0PtCkO4++CarVXnrYvtqMhXOYmdftbT+
yOE4agzCVVWV53xeR9347WqehpClaia6HLfhUDaLyElK7ftZ2nCF4oZ+Wgmqjx7P4nTE802TvMod
9FNGOnrRhNDqBBjMBzi88jS2+VgxWmyVGnS02zH0xGcpSXvEsITFXArudW+XXad40D1lVIdxeg88
qvXadm9g6/o8CbuPDF0PVf8W173XJsClMFGJsxnXBacG67VfrlFU1xXrLxFSQZdhKHVb11VewWB1
r4ZUzIGfk7oSukV+O4q6LE83Mp+NbbD5MNkqL4cNauVio/uKNnqtRN71zZkiaQfUkLTsZFE35Ipu
/elQCactqO9GNBxwLbe8D2DWw2KhRh1+jWd5OURw1Uxb1GMn3toSJx3lvOOReO2pv6+a/jij4XTw
5EAY+rmCncpgOw/Hth7fN2kZdBXVvQdM6BD8+Th1pV5D1eUmsSMsza0Jo9CQLDdxDvcBglIvE381
V/WD3eKSqzlZvTZKaEE8y9q5nTTqt1vWsXs0uGxmOOXIdES7oZw1ZbDNasFZMdT4fU9hloZm21fM
qcw27T7R0etKDDJjbAg6KdtkPESfUcl+Gvsq6oiSy8nW8Wxio9VbX7+aAThjdTnomGyfi6Wpig41
pzzgnxeDf+ZEvS8nZXKJ1DEBd1iHBWYTFtvPlBtUBD+V+3YcwA3t+5BXAd6B0ZILNC/1ZY2Ay0Nl
2JWE0BxXLOc82QB3Ak/ggATtbtAUaBGo9zlzpdzbcsHn1ebqLHolDpOFaQ9GX+vgMMtn19RZB0Z2
wNKPFwyRu2FulR5G2uswlSSPzh+A3NZdxZTawQCuY81TPvIan3I+1T+ZlagCC+dyA5g9DDTaCz5u
HdWJLO2kQbvgbG58rXFDwIHjhLNNyVvVB3kag7mxE0X5KrsuK5F0V3hulkO5CZRZB0E2C9C/crAR
N2GriSZoJZVukrcHmVp0Tevt2qnVnwvfukGTypCMz4vQ9bzUOqgIcpA8OuuR49lMW3WAgcBjm9iQ
tYEeyUjwjkeqcuKqrclAU3cXsSLXxJftUYI6ZhXh82Wl+qgx78asXkV76Gx3P4roMzT1SS9dZ3Xf
sJ+o7I9d8l67ICttUDPrEjY0g2l42858y0o0z7pZ4B5TGbWNc8rHpYka9QbpKbVBA4CcRnxrzmbn
lwMf13KXSA+0retu3zZdKvgQj06odDopOR9SW8Y8oe2UrlCJjA7E7oZSTJeg7eeMdL16O259u6PC
dZrVLTjKWeI3a92VGRLDZeisOlto/5p2M7jiSQXdQ7SeTuW2aNmM4XJsJT1AYueLqWoWPQIBrgxf
3GHltt4BUc4/jV6oU9avPJt6EXfVULodTavVRvhqP8futSlJXku7BO34apMGwsas7KdBr4BPuZD4
mk+11NFGVAxbNes2IrEb+uqqWxzSm8d7hYXVyG+vptVdNp1qs6XqdzAuH8I2Kb0N9qGql0WnpGK2
uWHM2iW8Bi6ezqR5sxK67SsJwSOLbfa0beKkZ4j2DC+s2GbWnspAbzCXMidlhzJJHM4nkq5kUzX5
Glz3UeAmnOJtBKeN5fZGgK02Oqa0FSD2H/zokK43sxapbfqbbbGVlg2y9gyXcyf1jEw4jHXjM7hJ
kQ0IOF226Nq0m9MTre956LJBrn66WBY/Lnlr7BmUOOXLNE9nTaoLKeVuquY3C0fugrQryppuTNmX
B62+Shbuuj4FZ8unA3KfL/9x1T+0N2N4eBgvbvtfj2T9Pvb15e/nsx5zps+HtZ7lZJ+O4f2LhO0P
B/+n2RzlkAkhCYWKE0Ux+6Ns7st25qdE7hvLnxI5dMIIhkIpwqAgkj1Kfkrk8IlimEolGVaQYfHY
tvwtkXtsgChKlcKQM4qV+JzJIXzCMYFYCSjl41/sP8nkyOOBwK8zOaUgUpIzLCmW8FGJLzO52QYw
uKEuRrDh6SqgpauPxnj1y1Y14SwOoi8ko/21L1GpVRcmzTYLX8Mgx6tZGpiZjRk91+N7bOpXy4rH
DHdmzaKnqEBA8N1cN2bvsNyCttaq0zKM/qqSkGWDLcv9AFNz66Diu3osh8IS259upLb5vFqvNyq7
87T5CLXlZj2iUJsizVzputvqIwQ13KchRg0jtWerADxHS+I5qFWtKYj9fkPLsFuYb61uhxjfiilu
96wNbS5oSOcrZ+x1K2ebh0mtq4aq6oteMvhBBtXs5OCnoq+GOVND1d12vfrYenmnpshz4ky9mwig
elqGoCXYSp34gl+PRlVH1y/DAa4OXbagXvdBuTFXAF66WrwJw4K1H82UiURQPjuFzhu0tnnH+KRT
xIPemGc5asKgPZ+vQpg/1mortR/90VSuz8BGeg1t2WnJFMuNhEzHGsA9qjq6n1tTZ6Kc1stpCg9Q
LEoDwc0F8tWHjc5N1vDN5fXmou77lemJWvmBRTvouEKhm4hMxpryYYQpXk20fM0JJxqN7azRNjfa
j9Omu3ZlBTbuHYFV9cpL/nNJ/f3UL4MWZgp5LOs3eKuPUygv7LgMemqr9QwEj/LaV71uF3MwY8W0
Z3a+MyLucROrXHA/6CRxlbdrX104y+0tNYDkjKQhM8Gfshp/MFC2OV4jvhTQe93BtjuKtIkPAY80
c2NcDj6oJjdzCDe8cfO+iZPZyw6s+VwCvNsoI4Vx/bh3DrYHD0S8EBX/uLXtdBoa5o5KqCo3SMxx
3zR02celVbtmXB9KDFWpWwgm3WKzHbqZXNTKxEPVt9tu3swZnjapJ9EiTTdRHZAvfQ6IokU9JZRN
1BU8W1c7xlwMpsW7rcPRZIGmoCltH0FPvj06MdQZWW1zphYS90Pqr7EnqVioWvLNx6Bl72GjheuC
KJApjc18kBu7kmjIIJo6PZG+zjeyXU4TpZmfu6k5NJvg6w2fJZluyyqaIqWlhB/ajoZrZiayncPF
t+DtCLaYebct5+NItwNE3E+ZWdclW4N0h37ajL1gGL0midpCipAyXJtKuzhfJYBdJofZab6A8zRU
18tYHRa8pazu1rNQ43ej+PUxdzdxghdmkds+wcCH3ANGroeqFXrrxlc8jEu+sIpC3Y5VY/aJD02n
cd+RY9+1SDNUOx2tF/uBwnMHfL2Ho1QfK9iSPY1wzmYIYjEphrSCC9Gla6U4KmFQ3pQlyVo1wHdQ
ieo02LLesUGhHCMrz7cG+z3BW60rOZ8DVl5LubqzmVRCe8+qs2Ux5Zu1DmfzPBAde6eyvpx/Tl6Y
pL2vSh1h7d8PzdjGnMOWZkIFeUf6jW4Fmnl9ngBodtMqh0OSlc/Xui0XvZnV6UiX5szAsJwF0z/M
fWhyOw6+qGn5wJlYNVbpeqGRHOXCx52ildSjDevO05T2ki7haOuN7Gm9NfvGO873llWPnk78lZoN
aTTicC11FLW9HFjTalMPrrAtLgsY7VosSc1FwOvyGtv1I4Treq1cz95DGWBhwdq/a4XxP6+Dwfu2
dK+hQy4TfumyJVb+uIAJZquVd4y0fih6Bpq0EwtPVqd1AQUarCtEWTVa9e59zxna4aGzBwtkPLYl
iHlsK5WNxm2/tKHuc1DD5m3jGqhLKt4NIXWjnp3jh9KxRW9DEwuKlzbvOkB7XQ7wMZ3k56OCWwbx
MubMgpQvwfDCDy6eWrbMuekjOdTesEdr8GMqxyb/P0GImJRSQowloYxS/oeE6NmpiC/L5PSf5Xwu
cUsCOVOSc0IIhEJ+ZkbshEopheISckIYpep3ZoRPEBScKUKUgvTX5tZTjRvBE86VEEqIx96JZP8Z
M3qs4H/FjCR8PIStMFZcIEmI/JoZWeAUdUbktWnLS24eCT2IjTyvwcb2to1RqzrWOSl7rIUybKeG
Re3HCcEM8gqc+Rp0RSsnEnIgF15UZFl/cvOUCi7Ecp6sEaedaNgvE4rr+eZSOtabm09TP9f7UMr6
fdMT/2b2Qt4kxnmepJivnBqGtxXybA9Bm85cQ2zOQM93MpLhCGzZ7ULs+8IYvuqaiOnMhwSPsLU0
Gxcqr2mojtXWf0Ark0EzEJZTaNF67CgVecSuf7cMZN45wNb9pqS8BkKBfITrlEHo4AXyChy6nsZp
v4yuOoOzlPu+b9VZ30SV08GiUc9KzB9KSKjP5lh3jR7Zury36yay0QK4nxzcsi2QUS+PxbdU22nS
G3CuKlAVYVWgckxVPjXQHGc/cKKBTENfACDKc9XPzcX2WEUsmUlFXc/8lptI0gWep3QrthDP+mEM
99gufcpom3jMcMWHe4ljfT+trXs1DqWfdB1Ef+jD5H+uFrhmbbfOp1jw8rgI7urctXWtZdmCIsXW
vxps5zrN3SoOyTXpDChQ7swwsN00bLEAgcpD24ItX4SXO0r4dN2OxO1h6bd8qPHyUz3UzuuSuM7r
ylkR9GbH8oHDVG66Q2q+2GTtmyxG705hs1b3sC6rpXBps23W9rW4G5eWFkLN9qzyXXzfjrJXmvdC
nXtY1u+jh0sxeTGvuaezKVCLOpvNcm5j3hjBx6wrK0syFkqY9svA27cl9+trW69NyAMq2QWpRqJ0
XNT0ChEOy4wtVfd6i6wrmBrTTZnw9kYx5N60k6WngtX49Uh5d6nK0NAswIG9L2dOy6yKYKsPiwLD
aU2SG/LN9OYnp2zVazbSvtFpVep9I5ow64VGeVFPBn8cwDituiqxaYo6rC3KF1tBo1fQlFmzLvWs
R0SSKICnw7U3OJx2ImyvGLbgfJ6G4eB8at6Y0EqjzSrlu7L126w3N8BrF83c6MkFc3Ckqxed6GZ+
8jNopGa2Wi6cqqtfxnEzVrdjubxdBK4f/OTNDVLBajrQsoBClL84auRrMk3NrsM+neEl4AyPrSzm
WkxvIOtsnY21tBlOaL0QqOXvzOKnw4C4PyV8I7uapHCcAvdvGWvIxYZW+bAiGnKhnMBaAlke41ql
zK+mP7VW0htJANQtWqXmzWJv4jJPbxoc5Wu41fGqjiXLxnFz2VbTdInYYDLS90zXaQE7NovmYFSI
71dohvdb5cBpN9ny0HJW5V4BpEvBTGZLFnU1Q/VxqNvmsvRlvasS73eo8i5jQHldAkZPeweaIkkk
tV2XU2/IIUV32c60LVpv3/XeD5OmEMrctG7Y87ri52HdhjMaErtkc9M8YDPC99vUjs2uUg59wGL1
Tic5hI9yAvKikjg8yAEzpycY5NnQ4/pD06X0AJmYfSbXMhShNfWimUkiHOowwWJB4wjyyo/yfOKI
T5rgjT807VrNOUHBl0cCLPk4JKM+NtjSOhvLPg4amHXWzWY2o+1ajsvFRtu6LKJpjdOjSrDTw2bg
vQiJ7XvnVX9UTVi3o1Sb2TIM0/ZhlF1f6xUnDLQYe5ur0bhK01RBmc1wC+wQgKPXBhr4YKlN75Sr
2lLXZIM3cjMxaDEAWkytUoVkHNQZEF3jsimC+qKpendZoxKivVH9BApYrrTSzTDVdS7nVTq9cLU9
TEt0i6ZT199G40aS1y6pbSd6P6U8oga9Jx3Au6Tm/hWplnU3B4tOWwLRx75MG9TRbXFXI7D+HygP
PTbaBVOQIcaJZEpx9UfloS/O0z1Wh765+hMHwicUSsWVFAoxSBTknykQPCEKMqke/3NIIKQo5b9z
IHLCBGVCYSKlQvyLPj+CJ4oggR5pkOISc/wfVYfY1xxIEEgFR0RghZHEBD+vDlWOqal2MZusWuN9
GhKMrQbtpl6ndVW8WBeMP+BZoZ13oNUzBeVVDVIV9QygHPVcTgznsxr4Odoi1Gs3D+eDMcs5cmE9
630ld9VWwrzBwRcUu/nDMKMuMwhNmUOe7SDG5vUCWmS17TfxUC21u+Czn1/Raul3k2j8PjhVn8Vh
We+qsPj7ClCsa1ovGWQjyAyp+wxVBNwsvevOR2hgQUPLipbN4+6xiHEbGTFIJzWK2xAm8BMLcD2v
FmWPTRI4h6V1+7ph8qduqNtdABQeVx/KrE3duJ9xjXcwWpv1IdUFi27++N/knMmO7ajWrZ+IFGDA
0MVeVUSsKHbELmJ3rF2CwQZsbIN5+quV98//Zt4jHem0zwNACzHGnN+Yc6Z5lL4a4ffF8f0RT2z8
bOjSPe92hu3qyXQnbFf9KmNEHwoZ59YzPpx1wCDLfujGh3UO0wMvAF1ngdam85idZ2H8YZ/q9YED
/LuCbJL9NlffZ63tEwk03XU7ha88YnKAEIaGGWoPptr6+6BVf+CWbqfQGXSaYEHHnnLxBqwVp3rI
sTUsmYOuK3ccwLK+jajnEitiLlYF+huEwbULVOulH4I4sgHFFtYxNEsx4WpcGQ4g9byNSoVnuPp0
9QPZnrZQugODevpM5wTOY736ltTBX6qhn6+LWNOd9pFUje5Q9648g8U0W0L5KgLz6agq44cDJl3V
0kz7n5iP64FHLlozM3fae5AvaanmH8qJ0i5G1b/s4s2ntMD9SkrXHxE0/glslVHSbZN5DGIWZ05X
E47rZOnAm20wq0BytK56JIB2Rx9tfBRiHx+HBcdjXJfhLpNkW+poNbZs2PfGz8l87SfqD8Uv6AFg
UX5sY7FK1hmu12ksURwqzIfUVmCFSIK6H32rIAFNVth/3oIOm6yNS4/WVOsTsYj053X2bpEqrmqS
Cs26b9HaJX+IPQ7owXsL03RyFqxenFeW+YXybLZmzDaQJgwJNGFF8AwGmFqKd/sbTVNu1SLiZQ9D
frUlzPdjIdN7VmE/zyx1z/0s2Ee0gdVJiHC+TpoNz6XEcL/Q6jcVtL5oQs2xjOtyVyqFnoXrWRPj
sHywuy8/Y3TpHPRUXi2f0PsQNlIfuB/y81ZX+GO/Tex+t0AxuYdKCFkhzGJTxOjdyZRAd+n4OD+7
yPgvROzaQEf5ZYsmttOa3YGEQrZDGjjLxyj4Qu5zLJOWvBvUUUNYLl09iUFqNg9f7K3V3jBFiGrm
athHCWKci5xYNynp4GaQNLZ3U4v6yfaSLzTed6Mb3wtLRMkJRXUeOSpda0Txxz6OKskJmvmBLUMd
G07W7ssYZ701CYbZN123iVsfRSyHgbJFIr/p3GCj4iL9IPzdtNNBP0BSh49mNOQZWEcqqfLktkb4
PQ1Pop/z90DUekwUD6lh+5qu04S6ry5TGBqkd/2bWRqFtMDRRdJl5G+QFHH1KYMjW3ocGreCupcF
DKSWYNc6tiOtvHRLCEqKXYgvUWydkUvy06nHJHwbegzYfRxKlxuEof+xmGiRTHz2j8aImUnukpqk
Txs799savzGXx0r23eJ/FOrt04LZ9gFzHF+x2sPQClPtpy5H9eC66E85uuGrNhBpyQsOqknFV3Oj
tqXXp5kN9QGtm2jj5MHPKrH6fu1duhN7bw6422gDSl3hZhWEbnIGSB2GrPt2czM5UL8v33SGCLZj
WtDQqo1Q+Jr6ubZNEoP9MkaV3KnCGlZnBmZtZQkjhI8ToP4LUn31gxMPvEx8Vc98GOl719npGjsk
ntYU3BNj3ZpPsLiCGmrXcgcSGogMta0Pdp/xyVOyHBVGo7mM3ai2Y+CTb/DW22NGFWusHvgTRWDu
5H9FV4nRikKOKOHoNsL3b0OT/zJo/o++0r/e9D99JfgHQaiCQvD6z/4SueWf/xe53QYTuBAVQpBR
Vv8NueE/RFWhm3OqOCP1zW/91VhCf/C64khUFCHBMBf/iamiGP5/jaVacEgpoTWlNaTVLdv5d+RW
554KyEXjE0dHhOz6xRGkZrkuvD/U+7AdarpMstu7Seq8NYvF6eir9Djb9BST0YcyxbpJrqOyEP06
sP1h4eCZ6hm/gbXvj52vyWFcETuTYSWv3R74ke66fw2RprZKeb4b4zge7DLOsfGVrhqRxk6u2xSP
g+/4kXISJK92JdFu19cybQ+V4V9MFbXEnn1Fi9nvI3P0YHqlTiDW3dPm4yPIOD8WFXwbYb8985C8
DE7YYyDO/6jREpoOV+nsAvFycJwdeh3Qcwrdr8mGW6pG8ZPHe3zvLc9STcN6wmMwTU2iaubOfRgY
vZ2cn8SI9A/kbb4GZObDMI7rA6nn+lLCnA+boPwjt2T5HpwA9wixpz316Lx11ihZd8siyzbXn4be
60+TG8n94rb7fbdvHWNHT11qaaKvCkUrk9bLQRMfpdg0aYKYHiu25Caz9Vi5Lknfz+xQ9VCcJpDG
Ax3jdkRLUC++x+FAvLOHiCmUaNavq1nt6wa4kjwb15gZiaOBapWoD91JRJeaIpQ+eRe7xsL1OXHO
DoDGeLJ2Be2C+vDZDuCd7vmNAuc+9tMYDlBPSwMtXqQT1XxJ1LOWsiq94jWEVldWnLcM4msZjZEx
UufkTmk8oTl2smZsbonL6lqjfZO2L+GBI7bfxa585UUnuVY7btdi6/Pm66r5voVmMAUeVqFfk0v9
ZTOTOyntZjl6oQ4zpd0H4mw5u56mVXYg3vIl8yo1MuzIbn7RVF2RczSdZJVbzmkcO6mBcO1Yd7yZ
AP2U/f4yrHCUnkzniMFJa34ltHrsnHtYsWVnUiMj6zGf81y+hrSGZrbLga4E3Y9efSCjCS12rrRe
6C926GOjBP9cBChNt6evgVd9U4aSr9lUQo576Js1Dc91N4efhnvynVMOL0Mx7sOyJnOEAqVBznvJ
fYNdTnLnXX9n176WvVFvoMbv266eFq+HxhS6t3UlPg4h9aeYVWz8RvtD74KSbLeD1F34VGlaNwsA
J03941qP5bKE8LnONbjPYRueZ4jMfbWwa6lSdRonWh+nzunGjPz9hmJOKrF4RoZMEqDsT6Nzs8Rd
TSS58enuRqr9yH8QyL53N4Y93Wi2jWo9iBvhHmyEX9CNersccpYGTKpFfKEfgO33h2EYXctvzLxk
MH8kFR6VrOw0HQkfwqk2zEp4I+7DxFhr103dlz95PBblxIfZXljGQoKp/ACL0Ue3bqzd7T5DWfni
H4g1sMUF9oe4VO4UKm0kX/l80TqbhqqK3qOiV8l0LV4mw5/Kkolraen9WW+hv0febee+QmNbPAAX
MvTbWxYDfIPLLETLPCqjJLODj1M/ha8sm70lnRkbXCc0ScJFfpjdxuSSIm9gR7bHPi70VLooXhSZ
xAF7O5422Ksg55C7JnQofxcQlNbpQrpWR6qPmu9asj1t57nO41GtJbWVzfZI/DgfqQcHMwkj80wf
QllmOSw6n8XKrawX920y3N5ittOzj/VwmjXi80dognjCQ98/MJ9Oa5ryMVHrfwaqx2MpefwQANzu
6Q5oOys4HEjYPwutvJEgOtNGMSvdwIyW+3UzOUliNn1wUe/3cChJBgLmZl5qejZhn9riA/hSmY3c
AwDWZsksS0ZWL5dxmSQqidyPCe1yXjNrOlT0KfGKKSlARJ9qY+YzxppdXJeW40g8bMgafoS6eMnx
ujclr3aT3bjHzxizcEC2c1emJtLE1M/3cdkeOLaVk6Js4lMpqmp4KPaicbcdlk2LVlUGPY1jzY0c
5s0f6bxPjVZpfHYp5O8q9eJcFm0bwBU9Q2Wf+sopLA3p6TOvYboFAlFbpzk280Lw2S7DdpjykNrc
lfk6r9EdzFbHxsfFNGYZ9xbwdW/R4JC0CZv7vlRdW4ZyZyGOzTDBb5gupiHzlKVA+Jcei5d4nE2j
Qn/slIEtcbBvKOInbmola1r1MgJFGjKFvR35/rRgjduRpmsW5cUp93llxVymZT4gQkJThClnq93S
pj07uQyRHDweqzYSi2Q1MtS4ycBGk2mQdLZbI1wSLdDxtS/cnMba3W98S/eukEoyJvYPgtWizXlb
5TQpKNdqekNoHy88EN3qFeV2qOFvQYA6g2rv2t2s4IrWPB/AHq9s2/dLGtbfqIBzVa+fBXKf7JRf
C6mVtNC2S+zauXO/SuXb0jMj4dCJk0+hb4nOVJJxb3TSXCbqrxiHy7zRu9XPb3VUJwXIIwT21wz0
VdXVxznPrQf5XcEyyMDmF0G0aSiCoIUzeq8xvGxKvUzLeoec+bSArnGZ3MUenhacK2ksndqMYC1t
GmZJ+n2UbiiqBdt2i0vQuzgv14zJsSb63EF3mMLwKYOuazpW/140vKhkvu9rfRb9GiRfV9uyLf7+
bzH0CAnE2Z+0FFX/rjH6P3O2f1vw8ld6jt6M998v+V8vTynHt45rJbjAtObo716eIkJuCwJoRSC9
bQP5Kz6H/8CQVERQVHOM8S309peXh38IhisuBKGCV5z/Z4NQ7F+8fFXf8n01RLjit4UG//TyG+ix
Glhu1NKXJ7x4HeRUufw48KqSbMDdmWrWFFV/srvm+wnkrju5PZ78BJNkMLADWYiRarFKMlhmmbc1
H3W35WbnWjzY2t++FpCkG+I3Va1Tm9Uwt0ug3yFYr5rODwjQZ0HxK5hj36oqfqwi/DntqT4T253B
qC+2M19Dp08xuJOg5UCXwBoispVKrE4GFh7jEu8CrdtpnDaJlvEdMxMarLb7Dq+/1ObvAZ0/1zM5
LiW9jju5H7G20iu9NeUW10Xb/IoNawcFH+IIfvs1w0PsbTjuO7nTeD0Lp++05ic9k4dpyn2D3FCk
I9Pd0tPc0LW2bVJhPK2L8+cCt9hsAP3Yq+rHuIV4ywbGZu1IdwR797KhqG8TRfZzN3vdDiOMx3Xa
7r0d+4MfczzX9UpOo6XxCEdgDhPswXkge7lOaIQN1Zk2zPPl0Hfbl064Im3sRbMGXjda76WJ3u9H
i/ruDruFNp4MSQLBrRyW7cn2YZHZLUzadTP3HIP43BHcy41W5fNcQjo5Z/H9tLv32vgiO5Q+1nzd
LtPmYzOT8dGu5htc0QMa2fBYZ7YfUsS4GRLvT3iqqtMyCH6vt3S1dvTSRcIOgx54o7u0X/Bin8s8
qXbhXf3o9Oo+EmVGibHDcl5ykHmLUa6KupbQ7VPut58miBc0zA92nx51cldRUdDQHkiTVwAbhXR/
y+6b9XtXByxDAUoqgZiMKfWykP2M9f6wb9Q3LrH7IrZ3r2fbLDm6tuvJ/jBTZX+mMFdNrlJp+rp2
x6zi3AyRxAZztbS7APgGvEh4GkN5rPX4m6h9a+fC3H3UyMt+seWBcPV91fDiUrhkCKwMPPTNMoPv
Q6qOy7xcR1rdqbSpxt/+c3r72YfbHz9kUsstdFO73hQAzujkM7nTNWiwM5/2brtLSr2AAV9sXb2z
m5Z0N1WZ2Pyibzqj0vZerbHVdfURYHNFwP7SgDzyqE6bn982Xd9VOFySdtf+pmR03P98UJI7C5t1
LfAMb8pXMddWPPz0IRwHaFt408hhyq8dcp+Ky59xAWcP0u/6pqrzvF7xTWfLTXEV2bu2u6nwWMPf
iLDcWi90i29avVXT23xTb9Ttq+xuil7ftN3fVJ53wJxQotsoXc2uoApv0yToKWtHD2yYBrkaR492
BKkZ5xLbdTLPNk9Q+k0AGaK+q/iwNxYNutUobC1OS7694LkVtnwHWmSZke3P1m+x6QIST9W4mhat
IDQ5WnzaaVfOxlXsFSMsesnrBR4wEeleK2rutlJ95qo6Tj1rxrU01fI6ZPBA59A/d9U6HWIp8yzd
hO2pIwzfZPwbjYQ364J+iG7wd8Nau2blkR4mF+Y3XiVwHP24X9xMSGungRrZJbi9Fo3skQA7ugaw
rT/PdFgPXNj8HehxkWu9zHIi092kV9UEv22XPBvBZc/d+GUYqvIF7miUUafojgDa39CPBh5C9lnu
sVtk55A9u9x9UTG9BbCWY4KCH2CXbBuBu4PDamTobWsWfzXLvh1VDYoEpXbS7P4DrCNryLJeVVZM
uk0padbxWEW2XkCe8nEDTv0Kw76X1kHzY01jOqmOf4C9ffAj963qffxYU4JPOajL0pd0V23d41AQ
aWneugZHoi7UzkNDRfGyV7WRrlNDk+DMD4PhPwirqNTV/oJxyO86h+FEJzM3tBuXc7S0O0G+wSZX
fbpod3vFfDdy8ns4dsPEmhovXbPpDTWZx59Ga95UtZ0PYQDNrPCHHfZrAzAPEqzmE0HVF6bI0Ki0
uwZXwy+xofFaloAOadGprXXPpBP7Yz0rc/U0+HO127HZlmKkqOJjNalwZJWLzTSSh5qYb12CjzDp
g7e2kzyJsy3whyqQS0+7C+7qXepsfOspauaURTPjLUucp++cTG8wjs8GUnVCexcOcSMXV3iWHWO/
fdk+990Q5WzQEa87OVQ5kTNwHDxo6oIMkD7NLrimkMKkQeiu26yTjOZeop1+MIhc/Vy+smFaZcIY
NbUbsgSBr+3onWix6p435R+Q3q1cZvXSo+53Alo/hIzE3TjiryunX+zCLgitTupxCc2YQW5mG9aW
37ImqeOLdL0dJA78DWNzVynyMsxrloNbvmEW3hwFz53HL7NYPtTM/bSu3M8z+wiCmRrRd/dDumVr
Dfqmpvr7Vtei6VNu+wkc3Ehe7G3KbUZCFv1VPORV8v685aH1OXzowvdq+mgNltlfB2Dv+2q7Lqsk
HZCpn+VIJdV3fO6PR+TesJLlx1yXNm/ok7fuYEfxRoZ6e1jHsDeeWytXQ/qjrYf+DMdqleM+3K9Z
3KuAxzfDA5AkRyQzoFM7reS6kpCOwvf+xFfuD6rv+oeN32LqQLCnvSzpjhvQtzTBPEuYedUOG62f
IctMLs7zL6HTqJnpFJu4EXPGc/kCmEtSqS5KvW/o2O2pahiZ6nYQGRupY++eSqr7tsfbfAe079pl
gt/8pO119IweSj3wKzNqeVRwQXJxBDwuhNRWztjRyxy3u57v4rCo6Fqe+VvM6dtgyo8wqbuk8Vel
EJd6WIMEeXoRpFLN0NX3dd19MalbGk99345i/kJ7ARrdOyRZN+9ytp2VrGMPg43vdXI/mOp+J4q7
ZgAraSDenOTMGDl2+iuzoW5GBu8QHAYZ4HoZx3E51LP5wGH/ODpyHubqbIfhWnb3TKe4HnaftITd
dKdYeYNlO5eEL8Lpvt19XNvo8DPU6ysb3beuTt9KFIN0FQFXNrMnpPgka76/jqTaGkwwlg6lsU3d
VjeFr7pxQyyS2qwlB/mrpuZhYv4JAvrdqfCNThnILi1ETjM8za7/VRb/yxgArzGqrgVxgk/TOId9
kdtcvzgGyGEsqJ8aojC6RaUzkHTew/vuJn7pc+fe5iGPdxkP7GmBw0VguhxyqM1/CbnBqK4ZxqjG
rELw3+aB/7H6+q8a71/O/98aD/2BecVva+BoRRhkovpbhYdghRmEBGJeYVih/1fh0T93Pd4Kw6rm
At62h/1V4eE/RA1vkZmaVYhX9D+iNRjV/6A1dYWgQDWteEVuNSrj+J8V3or2QUE7t07V3c8e2+4l
kTBJA6quGeBgXzaOl7tE0nIAOC0XNGy/R07tpaK7fYlY7Vf4J1vfEiofs/HbC6JpPw83CG9uOH6v
a/RWHAFnjbbckhu2rzea2umG8v0N6mMDAmmqnZGtUZZV3RHPXKvPJY+YylC74M6rCPkbWwYhXWXV
B5H4+D2kzY5yd6lu9Nr1j5hBZKVJ+3RUQUy/3CToheO5qGYZlJ7kXGy/SBqmemnAVit/2PSINlky
M1pmvQ+jFDWqQ0MGwM646jS+UyjbUXbCZS2RIvve6oGwY7JjuCQEY5sHs5yZ6QN5XPaQfVMzZlgL
6LB9EOsg3vyI44dYMeAOtvZlbOCkzCrhOvRR6lyxc7dE0PRMAC0HOKnzqkZymntNT0Az+o2O3fQV
rF2ZyVkPPFyWaZk/T3W3GCt97GNbhXGITZ9Yp5pdoP6SlTFVQ8toZjk5r6sjjPgzcT2wjTB4yket
hXlXBSZzqOuunlQjRA3QD46NhZel9iYU6Ws62+oMNqAfoIFYrJKiCYUr2CqnUNvzLuVL54QbHkzK
MB/EjMrWQFPQpuVU53p+nLHv+o/wzwke9uc0D1UcrDLmFI+eERWaCAp6rP4cDgJjTfILdRxPhy0x
MjZ9GAdyXU0AsVE5bPSQ9JrUfQIm63YlO3NNt+zeX5IF89CyuJDrQnp8X/BGbZMhMVGOYQsvC4Om
zWItSBocxVmH2i5yXqfuR9aFDVKPNx/oYu5dazBe7/cRrkODp868T2VAT2Hstveg2fgTEpCCDDue
fo4r0l52nCEmB+/gaa7q6m4xxZ2JXdLjZEf67LfS/9yqVX/ZFm0uY43z3qSd6p9wjPxjl/n0ijnA
R4iW8BSY9j/HTG6VDPJ9f1onQs+Cjd9BGaqDEnX/Asw2vK8pRSVLhcFzpyGrpNuKatcc9Nveq/0J
/h/yzqTHdhXdtr+I86hM0cVeRdSxI3bdQbsEbINtjG3sX/9E5LmZefKmrpTtVDRDcvNj8THGnBK7
tRmld1ktczoe18Ev39q3jAqO2u4+kTSAk/4bR/LGlEzVUpkajlmQ2hTsBC+V6JUpMAovWEpP2mgV
so6Rm5701l+L9rOexgK0LAVtOQrkMkaz1L6AL/4NgaGy2tXuXLSnkBhGzYBnMtT5jZ6xBaRZClLD
C1zTvXE2mAT5Ps2JPkE/o8f/jq1k8WoxqyqIJa3w/4lr/rmV/HdS7//6yt/XkhgRCGWhM2HBIuU/
1pLoDwlpCT/klFJUYUH+cWiV6KbirjBBMOZvTQ7/OLQol4TL0u9AIGP0P0EM3sLl/+KucFlhjioG
K8FERem/HlqLRFBq04ieRtVNIN1W24K/4RFT2XSSIgVjL2q3muXWHYaphPrutMd1v6C8bI1YpT05
LxfFtV9rvK/hPDGCm1WPAipY3ktqy6z7PbzxSbGgSu6g20OVZhBrsZPjogvUpN/4JvvGOvFBUKK6
gkDh1c2vjAb6QHww89VU/Xi79MecVCaDy/XBgG1idOPFZuRf899Iq61zay0OoT93W8p7zZeueuhM
8N8kmdmDF2R9ZzTLv3bGjlcZwfz74Hn4JRgcU+N6mq+EbHhqGF/J8yKQfT+UWYClrogiKYLn9W1Y
mG7tv5h9c+8M7Mkph+47ZXK5N/sg8zm8DR2SvezUEbn4BspkQmVG5TKtwt8GV5lhW5lmkzbxq0Zw
+LBlsj0uZeqB3NHbMS/wcnSy57XQc/fSD2H6Oee0jaqnk/85lVHKKINPftnaLxMUqa+7MnQjgjY0
7m0WS2hZr+YyotM+YK7Gqtp/tujYH5cyzcPbXOd9Oyv4t3G/VeiOlzNgQC72DXg7Gta3Y6KXkft6
Qm5qH+IYK3ha344VQrcB3vkMY2giA6ABE6PP/TCjZ6gzfp0qWMKW9LJmlQCYnrdjPqKapmRj01dk
uWHHtD4lJGh7WokfX32i7Jssfm62STu18QEPivFu/SUEk99sMX9bQTBTUOZjU8jubVSD3/3tLGZ2
3TdmYz2lo3qai6h8JGu+p6IydzJOl7Cyfq/ZFIGpx2OYn3eht8vSHv6Jtxu8HAeQN6EY15bi0CzF
wh7gzG+momcvhr2PQYdLJeAE1QGgTkrs3DwfewvunVnyqKa4DVGx8li/Juyf0BjF1R8C9aorj/6L
1u5zjD51anpjBmJfnhb9pselidJzqLLO+V7PK18VHOByl/xMH6uhdY8hitwYl+SZsTj+2Bz2v2Ge
p6fQb3sT2hnOqg1x2a44c3uHJV1/JGlfR1/Bk7H1sWNSayTY1WI6PDvMO6tSOyxfUCXWx1zwj/hG
gniI+acWMvFNhuiDalsz33CAkiIj3fo6je1g67Hv4ycSenxOkztmRRaHf6WCs3TU7Q1gFX8HC/Wy
hnG7SlvsXA9tJZSIoX+CAeYQ/0tuU4QUvZKW7OMKF7/x//1zvMVfwgP/PKD+krb+P5eq//WZP08o
9AeBsipBgRUrMNxf3s1KaGFpHuFYcsLIPx1Q+A9BEScQoaJRiuqfblXwD8kxhBBhDDkk6D8SCzAl
f7lVlQBBgSmjGAmEIGHoX+RK2y4GQa/rZV5dW5OwsXoBC4hNZR36mu04xo+GTMt5TNHdsBjSeZp6
Wnuzhvch6xk3WYZeCW67JodpqwU/une98dt5GUD6EsoCA/EVNsY4UI9MVPd2APgqohsbapK7TT7w
2hrMLhCY7XIAAX/N1ZSbyg3oYXHdgpXeh31Ug1uW59Vs4gHoPUW1C+gGlWnl7XleaHs7s4hvj0WT
dzglIBVObSVOixvWz0fo1lAfjvBVaVbN92ueslVmYvJQFq77qXNkfCFwcr9iQOjMBypq0x3mLpt5
r+GUd6vClOhLh/vunZ8P/c2uQ/yVNgE+bb3dHgbd9ZctwfSKBxeDovIgJ0+1uUVp7Ro4zdsHvLOu
Rm2vmxgc+mDWzX8evJ0+23mM30XZstJ5o3c7BPr3Grb8vC5MP/YM6w9OI+DVyDdcL6jsnG3bv9pj
sA/DPO5dzSrhsWpTu/0cQECvebR6OQ+b5ffaJBSe4n7stIF7L2q0wC2r2UPaqoAAHM9aBliopOVr
L8Teq7jK9YIlGCY1L3nMyvfFZgI9wKbwcqFoBcSGRlTb8Lj4tbpUBbKZqNifMvBbp1xBcgzvp3Qu
SSBnvljw0Ld6pMq7vv9E+m6KZ7QNgzvNXRCrmnbYu2bdgUZPHRXuDheuCK8VRzdtWocfIorl04x4
selKeElvqH+K00Sumhbp08Q+diojs+qGZKxP1mOqVSX2ij7njsDlacxo/zTPrFKgaOfG4bXBzpHv
tkv2KU1yOO2Li/ECWzSprbjt09yPSUEKiK/xrNc76UHfKg1HoVVP7cQVxHyuPlnjp58OzPTDMu7b
plIX8ZfFeforTNBINQxxekTe2r3uVj4ztRO23pE0aH7BFtFUI9ZPzxvj+tecEG+ST+KW4dDHOvHs
fiYXjxeome0b78zySrEUo0I82nPSS7+ozYws17A6xqYVE1Wcc4pVlOP4IgebR6Uzzz8OZtKVYYSf
kGvTHZ965090HbcPiLq+aywX3eMwRePqSJL4lFeRSL1uE0JqPxb3HVvOzhqa7UW0AOtaaOtzTTvc
P8RsvSw/PsyZTEjfL3sadzUwMbbnqs8GqHWYhG5WFn37MEOataK7251a8Txe2MKqSbmxH04IWJNr
zrcl1EAmFhvQBQuUj9RnNeydtwrLhXzW7ca+h7w5U5NjxGPjsJGokU7zX2Gz8KMYu5ReExJybzCm
BXrZ6PSMLQSh3kHvbL0zOaSPkUztMKhlWkE6UzJKXdVtEOy/QMCrOGUVwwQjQRERsvq/Bbw/D8x/
8fD+7Uf+dlzCPyohealEREISzkTZNP6JjMM/JEJclPUkh4JRwcQ/LnT4j4pBxqQof0ygv3ImqLQs
VvztpgfZf3KhY/yvnEkR8QQqeQlSogqXDse/biHnwJYZxVRLK08B5FsXUl9vYPg+idafEiKtyhMy
So+oVYsAVx/2J0eEUTzypbGS3VaJn9fZQdUlN1wORkQzbOMLB2lQix3b8hRp6xbJG9qj+2WfT6bv
g4IHX2rUH+NrJ2rjMqjRRr7Rw5+c90TBXT+wBeZmlsP3rR8eurwFtVt5Iw9xpTKiU9fyx82tdefB
rPBOrgf1k5ogWtQRAr4Teb0DhqDL2lWorvTMaoLp79bZ+ZZsJF1zHMTFtl1WwBt+GvLwkYg21N0G
Ui2H2SqHunOIaavbXWoFmX7YE/pWTb6mlDaOwEeekb3xMPomOJgUEgDWPsx7A/QQauvT7yTJU+sN
V3s7Pm+IfNxk1kqM2J/RZH9DXv2aFqPPtt3XulrWXPctAGogWDzgTFeVonPKcQhqPEl4Woehq6NE
obbEBLXndqz30GXz0B+aNAFKAN4DR6xi5vjRz3lTeT38JbuDnGaZj5t93w6jqh5+cajnkSiwJpZP
HO/ppmOenFceqraWXV+pNPRZoaH/SQAWqi1yCnKRnzTi4gRMFt8zLOGrSHR1qvpD9Ucfm2mo0gXp
mb9Av8vlDOyMb/CexZX7+DEP8v2xMt1k5y5x9VQFE2Wz27mto4daOcuu0O8/4MbPq4gPLC53eO7v
qpRu6SbeOerMKQa71f1Cfk2C2FMf7O9O9C94Pl7JsXs1Tv5+kewjCvn9bHOsARGxMfN2PxzsRczG
XkQ4WI3mAyv45u/wN5dnEdVxKMIRdDWZ2Aki7Z4qE/klu4nXA4HsnIW0r4zL49JP6HdPbVazsICr
GRJ7Bm4js5ItHUKdgHBCGedMUKuJ5CkBBGETN/HRDdsrRTO8IYN5gDJfddCn7U1B2oVtjl4O9ZKn
a7uyM459taoFUMcV5/Cn92Q5uxRis4cNNbySTLGZ9TedH35rLcFFcwauuZuebWqRInbmJ/tmR01U
fuP+cEpHRz5oLaoTdqhq4GGPWemqzd+69niUYrOqmr1+HopwBYp6lTf7aTwW06zc9xemu+qy+4yf
Jm9Mc9B0EppU72z228tchS/Iz17RsmBP43CerIvPOIvnqc3PjGj2kOdtVpmLx1ZEe0r74WskluoE
MezqUNSwcQvVg88jUiOlR929qWO5WGRTG+indmGijnPHz+zQ+orN+nXEQ3sDp2q7oROp7jpfklqp
7uQnxlJ4ZFNCpw2wRSXObtvFfjkceDgmvSuO7H0F86KyJ+/WaB4HQz8xOpiaaGLVTCJRJvRezUcX
VMYrUXKZtzpW48W45dmg6smvmz8JEr9uI/iaKZ+buA6vXmZ6E3EyqtvX6TpC251gpLZerdjUkNmM
lOxHcwUzOu4mYsgdj2RTC9BUWXPg8xR3omii4EwW9gNM+fOxjVXTGR8fRki3etLtpnA7hjPG/BXA
rq8HH61aeXUGMDyN+3gPqvX9QYxRhsrzwMIjk+Ku9ceVH/acDg4UQeJ13/WuMsw31O4/lk4n5dF+
4mx8men20tr2iR7si8/jee31ZxEQUkek7a3gGasJ26DCPjyE1d0b7z7KTspGO/wdDGg4bSuK9Zq2
Q3kCBkWFK/kK0+eAuFZrGK2KPtzqkT1z376yav/lnL5JZvzQmjwpskXb2C3aeqnM67L76Sw9+NoK
3Z/7gT3snXkcNp7Vxhd+h7IFTR4JUzxsTeq7D7Mbupql/HGXAKrlGGkT0xYVH/l8LzF1ak3IN9T7
MlbJZUf2ig3c6iRce+28Z7uapR/PxyTXu94znBXSPTlBxJ6GogPxIgZF7uUHmIxX7ZrT2chZ1xaK
dI+onE7jwLYHURyjLsQnC/GgAO9fWPGQUDGSwNgvF1sspVB8pW2u+KWSmJ1sMZq64jb5YjnJ4jux
Yj4NxYGaig3VdWlQsRhSe3GleDfnx7ZdHvWbR9VV4DxDW51yYPluIeTrsNmPEYlRrTDd24WmVyhW
oxJCoxpnIs6LbOdztTutjJO47t/ErlAcL86HeLsdGXybRRjuqbT0VW+JXX2L6Cm2wp77TaP3SzHI
2nwPqX2liVWK5MBryKQ5rWF52sTyaIxdTjKnKyhqmiiS2nqA5bRg7E6Hb01UuOhsG0XozOa2PbFR
byp7f5uqfTiNq712U7rbSaL1hPN6mrDufmsnhpP12Z3yanrFIgrnvcCDBnpSgy23P/Wy7PfVEkIT
Cm64LumL39hdLiDi7MrPioWd5v0trk2ooWCLOiespoIyAlioRvdGOJa2M1GgR7avDVmBwjO70ww/
wD7egwm829z603T7x1Swya0AlFNBKbXpsCIFr/QFtJwLckmG1TQodc+m4JhF9azjodkJjuOgzLo9
zAXfRAXk7ArSuRa4kxXMExbgc+7Jfbu03ybqH8eChLICh0qWZA0W/BABQ3fr7LZLG6fjkyxoKS+Q
Kdk2fEMJfmICfKQEVwoBf9WtPEO5onrbTasktkj1hVxdx61q6JLb01q41v6NcI3dofYtfTY74LWR
4DjtzsG6wsPxwCDTV7FU7UnnfT6zwtAO2zhfaTLuhHG684W09UtrGxx5+6mtRltkxXfpjczFZq77
QutmQn7w8fhBhjjXuALhOgDrL/2Cu6bKMNeeTreQdYuicgq1ifS+J+wigr1NU7rmnd7OuxzOoXDE
bAjVnREeKo91CXGmd/OxvbJIz3EZP4FluMM6/kIFV85gqC1ov0zUr2qqeBOZO9t5/gjEEhQp1LPs
F1aL6jjNebgMBYxe/NfEw4X26WYs5DSe4U+A5w8xBddUEL5CUD337XR/gOVhHqvvW6GwzT5OTXuM
31I3fUwzv7r2GNXUUXGPUsz1VmDuXeOoaAhGbYm3ag5TOHkYooprVTW9pL+s2L4MiF7HaUONZejL
jDJvjo126lh9UpzNt465b3EN1Q3tquua8lyjPl8Z974EHF4n6UCzQHPVLTIK7kFfg0vfcjCf4Yqt
YmIKzQ6nrPwSHvVG7/8bXgqrEjKHYMUQKvAJ/L8XsX8vwflnE/nffOLPJSz5g/EiIktJWSUpLgly
f94qqz8qRJCQXGJGCKyKofA/8gL6A2JcifJKWJHyivd3tEX+UUlUMSkhrBBmsiL/yaVSli/99ZWQ
MgwRLBIF4hUq8TP/LCJLtye+5dx4iQbFk/toxnE/+UJ6LCMuTPRaEASAmtHY8YspEbYsdaOqlvBC
nKlhOO7p1n1EFXlnZ35eZLxxcb9LMz3pab6VZXkFuA8KTtkosuGfyO33cfGjiiQ/Ti7YZp2HWS3C
vRqp32NWkkt5/+AdXVVFzBOz4WmvlkkNoXvZN98rMYs7Tian3IE/7FLcxXbS9TTgoHLsruhgXh2s
eo2pv502guuWj7xhaHl/AAZOI0ZQGVl9HiEXNZvHWFMQb4YWX8W43HVxvQsHe2/8slyzxfPHvLfz
JzHz5SxpGGveTuO512m+n2C29UgQvoNLO6p1Wv059kdWjkZTa9GzV7hDV7e96FVABr/be9o1wCev
5mqb6h2jr6ZyPzvaXTcjL9zKTrFhepr27Jq0CqpoD26BRlqJCaA6aPwOhvU78+Ks3YhLgncu/9IN
XkU4jxOIqjr6qOJofnTdvis/7Eb5dfvMj/QY1uqajv4M8fgxbvhmBfY36JYbu5hzt9OLnQVtNpCH
Zmv1jwiQVskS34AclrNAo790R/oi+JRvBgL3RrcmKb/Biyvh9EOJqUf79MGV4HpQIuzbEmbvs+vq
xPrfuYTd4xJ7f+xTVovknQqyd1dPF1x3JSe/K4n5smTn07cUfVc9c7cMDyPM9Me0z+JmMlo2rdf4
7CO9SSRZpdHUqimx/rKUmP6hBPYfbEV3UwnxF+vRFU6QK145WoNcuUnZEvxvOvTcVTt6ruxirnx3
tFVbGtazTdbct2Oc3m2agtqVSgEc0nZ1pWZgfyscKNUDKerX7KG4hVJ846WegJSigq1UFnABce1A
OywqdDrPJc5/eQWl6MCz4BrNpDztRHRfllKIIFawNzDad10pSzDyyOf01p/gSRNLpcI+R6kYIj9I
qVswAlXX0pKgpnmYlGVjpcxSmhIGvl/mrhfX7q25IXp+ow0alHFwOVWxXxV8Y5YNOOqKzsOrKP0P
R2mC2EsnhCztEAQM7KnKNpzWbgD3fJvIg4vwBym9EoWkeQUdsheqO3xaS/8EPoZFIRsuB3DXzosb
V3oqOJGfssZfecRfA+pvRWm0ONoW1w6al6S5VDGjr0LGj2wH5zGb32EYTgcTz2Tbdd1rdNc5/QtF
/ToTtquq08+7794TBNvLnPDNnob91DNqTnTYfnRpvO5Fhdi3m+44GixgqPvWPSKyuAYultxqQi+t
xg+7GHa18+UR2YyUTuxV7K04k5EHlUG+1Xi/34Cfa2bytxHg+8HBC7LtUcvZXvRhpnMV1r3GHH7A
JQP0WOJ9B0OnUOAn2a1YtWv/SHbDFHCe176K38eD/qKbCzW1bq976nslZ7CqPOoXOyTTxDZHpUsC
5dpONcvENxYRr7JFi+ph/F1F+XOy/svW828LCS9du30Pbf/WZZKU5NWi9mM35/E4bJ2qyikWqVQi
DpOiAwhKAtTVx+jmWpKFnZyIXans6k9TZYlCRbSRa+WUFC1Q085Z3eLu7Gn8eYj9p8vtt5HjB4II
auAR6WkYXNsQ6X/zwZyqCTzYWd8Az8Uv6+JVI7Co3pi1kVR3l9G0gxoP8sVqutWkg2Mtj3a69qxK
J5q4qN3SVp8rEMyZ6mr4BrthrUMPdwVgt6vJJnsrIJ6VrWSvBrKLh721U4P6nt3jaX1MZn+Z/Sgu
lLCCsm9d3bnA3rJPnxhrya+g7cWS/hOL+7acFirCdAVDa+u2naoTR707kUF2NdzbfOJbyC8jtt1J
g3FqNun3qODIRb1oLE+A6q5xsn0MDn5aSLQqoGN7Dnj9TVg0TSUQOeW8Ga/gCMi7Gfkvw7w51UOz
1cbiJwaBvTHhWC5pAP5hOuSk9hhs09EWfYZbOyjNFl5vrPdNZ4ofvVW9qt7yBAe2iduxxfiKkHuE
mn4mkKjQRfde75O52dz2Pg/78iTTuN3Ox/ap9bA9HQueVCdhusTBh0vbW3biRH/u9PpkenteO1ad
BxDAKdOON9wd8ISDN81Ad/TA9gxf+n73X4BpXVcuofLHtoZ8lj75y4TReKepBw/x0EsxFfyFp7k/
9Un7x2Pl86qGrbJnmT04iZZUWVUYyVDPRoL3ld3I74ihO2nX1z0+ViWp0D8MWtFLmwdi1AJzahYa
SC21rd4fMy03Ybo3ZIXdu32cwqnb00OE1F/4tsvaY6zvNkNkbdxanZgGbR3Z8NJVjLxz+Ih3K5FL
s6W5vd9a8ZNuGF96lF3dVfszzNvwNZI2qCFodq3iaBUc0XLtqT3OjoRZBQ1/46odlUwDqzmbqvMh
OK09nuDFjRO/2FUIoHCw7WVd8aR0D57lnH4QkLLKGVQ1gNGqCMXa+N6fCcjv5YR/Q4a0ym4iNdn6
TwxU7BbsoVOOE66GY6uXMX7oYYy3YTqI8uB4v+QjqBDkDZuqq6boxzrL127YY+Or7kvg5mbD++vc
0UWBpM+GDr0Cs3mm63Bey9GoB9aruPW9gtXQSMG+JGlHtW7jcAbDMdQtXx5mNp/QNj4R6QtaCS90
tbZeO+prGuP7oas++bEXKpDwZTXoskuM6mTm12pk7+fcOgUsALWME6xXv4wKk+3b0P1/9s5sOW4c
S8Ov0tHXQw32ZWK6L0BmpvbVliXfMGRZ5gYSJAAu4NNPIOWqsi2Xu9zumHH0FO8yk0kkkCCJc/if
7w9XS2s/jHl/3jp7pUv9lLN6UdHUDwps07UxIfo6nPmeApUj0G/6odhVhfwwaXGWrOB1KPLTpBGF
mg2uVWtqpmAyjqmPqmUzgvdmpU+8Y3AbBokU4ORKVMu6dUC3SgRzFujqVWWB3NZmKtQ6JLfVFJ9c
U97sdEuODYT1DrPksIP1dZOE1zYPPm0p90rD+VU/oCfmoFVgslrVpXy7hOXV2oLdsMhjL2ap6DBL
NbridB3I7cins2SuuGqoPJ/W8Y4BQrMpR0JVA3qbWAoy7fl6xHpss4rMmYduUQYtR2OVPIY+iDTp
+SFhvL4ACTjuuuEQ2bZRDLiMLKhIUWPf1Ct8xZH2GUT0qCm6k8WJR6irmHYVTIGZBQUC19vR8aNl
GQ9DAbma0XyWSwNS6KDY5TDfIG2RyheTnzjpnOqqZE5z2kyqg+TYr5pt88KQDUfJU6XL92tRFMrm
8qkR9e1c5ZcG1pXy1tQbXJHucPahVDpv76vFsUvuYZXBShI1RdxFu5z7HN8UjlLVGF5kwJCLIc/J
kcPrpAA0QLUzPJM8un6hxu9k9GJ0SVml3E5FSnx52CWhSkvPR4XmJi44ea3IOLzrEa/VPE7XtZ3p
xtTVuMVtZdU4ealoB82myvMT5M35UAxvAQ9t2vh2USNai43L90Syvk1NV61bXWGsuhYfVglFSubF
W5G0+dFq8JseC5IhwPsNTcbqsuYUZJPET4RNJmvKVaRojmVTrdnQFTRHddG8I6M3m34db4xPfJrM
5aOAjVEDxU/OVmJX9rxXNexWtTjQ7ky5vq1lN2eiWVc1y9wrVFCy7SGslSOJVXypoOpxXaeiIlNa
d3OuBtvPx7GSQnEp6CZvpzegB7migOstWdcL2Mw+zRe0K5Ogs842WvlxaRXtp7cmQW43Vnm+yWto
0jWn5Y7LPN+4JBnO7UJfudnVWVLOt72ZhErE5LN5boHqcsuUJnhOa42BEu26HbC/TeDiVZ2Awy7n
Z2GeLhfWH+aczar35lVwpj2qPV0zTO281c6djkn7ShI6p1iH48TWxzNbi1RGpl85+xswsuuxDK0q
cPe2ahq9KRHoFQGi3ul8LbZN3t6GlrZKT92UTaZ/P/hp2cx1czI7cVUt4S1bKp2yMD8GKVg208DT
ZCx06uE4KJEvT3hOSoVWeSQbKrIOlyxKX/PMcM0UWHujOG9cWubSK1/Z16tIbEoG+W7sGnconCQq
H2x/MpMCqHoYgiKzyBWT9asioLeT14dzIMXhJBauhqT9MLb5lVxMsqHQg42ew1swt6+GpGCbZrZm
Uy9m2+p8wxfWq06HWfEC611iMVa2b+URWNdjWAWgTIPeirJ86MA6qnpy42kR2U9lV7Wqb6cxa+Rc
Hc6sKY8Rqu7ZBNx5WbtrncwuY6jhmyRn6/EIZTjEPTiFFjBFG3bncjfejqK+JoC6M9TD6kbLpdkO
i9Tp2C9ErS2rlC6WoJKx6E47KhMl6tWrHNobz/GatrzCN93UUpVXRB5NmraX1nW9Wp3Vac3XZPv/
IX1FqEQS8KjWwwL+Ax2hMuOjfvrL+/EvZ2Yszdh9bkb8lWN9zGOhA0JgBG1QCCGTJFKAP+axyAEj
QgIA8B64QflvaSx8wCEhkbXHBBIsokF+EbvDA0RQdLXCGHGG2XcxODB9YWGFBRIIUooYFxSgL9JY
NUYjjMEz1tZkeIVOWcrIVfS2uGthMdyYmXcmzfcKnvxZzUPM1KVgr/JhtTUbOtm4Jl613dG9Isjv
1UHzXik071VDWJuVqQYXYNhOe2URiSIj5qg/LQCBTtEoQip1kDQNiZimlKPKX6GE97slSpfWLoFQ
SYlGnLooblpNq01qGreeLFWimyw41t7QtphCJkULfQpWtlSqstwS1Sxrfqs19Vy1czEq1+90sCPI
xr3+CkUplhCSd2qGI3sF91qtMcq2lrqs34euaG3K7TocdyVgGcVo+ICi6CtPPPVp7ULCd0zU84mo
Fs8U2qvF+igckxNaHpym5Ukj6nmINqGbqW4WqwKn5LVObLgTrLPxuYoQ0yZfu+GWV4CdN34uT000
igHJHOYMRh8Z36wWKOfbZVPQpD7sEquHTSkmoqNjbHcBUNOF42auh/q4K1iTThq3r7Qx0+06UHE9
aVm41EfjnDVa6OR+qufDCQv+GPKKpHZvueOj+047FKVa95Y8C4bV6zIIf9b1Vf5I1qm5aQeHzszo
1tNOLuXGwLy7M3tHoDzgs2rvFVTxSXOFE0j7oxALHrYFlu175oEjqq7b4oSAJrkBYehui1FOd76e
k1sEygVv2BDMJi/7olW9b9Zc1U3oz9fCoveySVabTk1D3xmKSZGS2vXJtWfDqhXwqz2xFJd5qhFa
w67ARiQqeFpD1ejSXvfd4nVGcFndhsXKVwtdizO6FsOsKPcjUcuIy52DEB33YDL3PYRdpZaGovVo
pcHr7bQUy5aDutg2nbF616F1uA5VDg5DXoebOs/zMhPDyirFlsJuWbWgoy5ol9KhrO4qXbuTadHh
anTAbgiYY4V94SM/Zk3w+QwGdK31kO/cQPtDsJbLsZZzcTNUwpwlpR7u4DCPd7rh+moF7dpk0E36
nZ9rejV0M6rSBbYOp41eoFcNl8SpNtThmLVtP6XCTXxOC9OSzZL3/hSYRJoUjxXcVZMdaKbbeb4y
/SCb1Pp4XlS47G6qzrdDWpqlzRxvBFEt7NsjtoZVp4sFuFZUF+im0VbeyWjvXUNT3OTeyjYls5NC
jZOER5Q7f7460r3hdSFV6KaxVW2V1zIL+VI8SBfI1iKIN7Vz8LHhmmhFRUlfQc+6rYBFgpWQZX7d
CcAeTVd6p4pe0FpVCUyOlnmdzE7itdc7biXCJ3XRj9f10MJZYVeQe8+Zv2kWwk7pXLbDG++jpeXY
Qh7SlSDfKzNyzNSiXTikNcxPZeHns9HDVigmyuTekGEBaha035V7X4wQLTIgCmGKQkRxi1jMbJWr
7K4sNMUpiRYb81CsVzrabqyNHy4XBxa+KXQFBhWWvs6mvVtHvXfuwAQletM/O3pEc49ZInFWDtRO
qqpt/oYjGmrVmDYZFK5Ifu/4VA+ZCcYe42aAzaH2Cy3TIdqKiL3DSF/p/ryTBF630YBERCuSIpqS
kGhPEqJRiSS4u17KIjdpTUVz5jvLEzVEe5NO9PamwkMfVEwVnOqkTa5lDga+656tUQTgPh33lilg
b5+CSpRv/N5URbRs3kxlhd7mK0x2bC7yDetGuigwk+S2rZ05KW1JNqvz/nGaDXhL0FBnRoIyW/dm
Lk6W9XvBZXkc9mYvXfR9CbytVhWiG8xEA7dKtsC0ChBYtSo0zXK/RhcZE/1kCNfT5bT3mFkKn5VF
ZY4mVKBNARO09Sxptixwf4JGkxwi21OjCjEllzI62Qxd16jQr7DNMJjDoYmeN7igS2qiD45IquEw
oSyGc7mZLltYL+9osORJs77s07xnHqWoXeWH0EKpN6TVedY3jtv/H75Z0QiRCCgjEIyhbxuJPgtV
v1iGvTzArzUdgGFGYwkGgAxJ9tsyDB4IxASREnOChWTkM40qE0RQiTgVkAsOf1uHoQNAAYxAZEAI
FPK7DLNQXNF9/jhRckmijaqgDDG817A+PlxXXeH+9lf4H01IpB+5z1gZitSS4TiPC4TV916tq5w2
q2jQlrj+iuZT2HCLq8OZi0jlGXmzbVEx34AO0VrVXJKsXcZw5CBOtt2SV8e67ejZTNDbpRerQrVc
t21NHklEAiWIP8gICWojLsjuyUEyQoRK07evgak3M5TK4hNe4K3rE3kx5u1yIvKY13TR3KUG0t7m
XDa7OcKLQMQY2XatM9QV+UUDVpfOEXdUr0VQJYXvcg5tBiMUScpxyuoISuJ+CKlx5bGZyiKtI04J
GX2pI2CpjqglH6FLNOKXYOfpJqCG7WxuX61AnElc0VqR2USm45Rn2qB3upyPZimbbF6szjBZ700k
PZLIfPSR/lhoh7MxEiGXyIZ0xvkMRF5kP4E+td5uULT74qB5EyJcks5nfdOhrBPhgiR1yHwkUTLM
8pQKsmvdktKIq0wiuNLBu7Zzu7Hu6lQXkeMs1ycaSZc4Mi+pQA86UjA7DI7ryMXUkZCJIiuTL33I
msjP7GO5Wyw4SDvQdpsQOZuMDXMGnJ022BT4UFfFuZ9tcQRsDOYTTy+nfkze0ALZk65O8lM9meHU
RManTpr2EpbjkC7cmG3eDaJWsyDgYhFcZFVkhYLONkeyHt71fejeuwXhToF6OfURM8ojcHREJcts
WaC00UxmiDXuTdfwelJADyEdIrOUjv1jUYPukLqi3VbEuQxAaZBa9tDTJPJPXSShdpGJiiIdtc/7
QdFITF0KvCi+8DHlTJOTyfP8Lqn9kE3zSg+HyF0d8FQf+1mUZzmZ5lmtEdNq98TWPMJbxZ7jivvw
ZupGvdEVo5mJuNdO6PZaW663xQy79yOvly0aGU6djU7xskdHQJDyKl8HeJZwUb8Wzp+4cay2HK7s
sBoTk1JU3+b5pDegrLoTulRPrZiRAmGuz5uicRts0LQLklE15CQ/9gMBaechO1zxyNQw8rVRdg/E
WiMbqxbwrBgWcV3NsL2b9/gsE0la/zZR+qMZO2/D9VNRmc8iaxT57r9f3adG21Tdw1+2D858eifY
f+35yv8Nm6Bv6Uh+H5EiDwgEhAMAhKAASP5dAbj4AoL5q0sQgxJjATD9AoKpm7KF44BSPhudVlq3
4DwvPWWqkqQ9r0aMsULtIpHSdExkiqNPn+L14j8IocuH0Ul2EhOc66alHDgVJuI2rZzxEUWLg6mF
bXlT0zDR1LStvJhXhu5gj2ihkqTHQfFl8HWaUIuOLB0HkBrUrj5yKekVxqY+wmRulxTMeGmV8IRe
dAFOc9YN0XuLFG2STpage+ddFanVhVdVOdZjxrTRWjXNALRK1ml4N02Ew6wZHbuCE9bHgi6TS/HS
oJPGtWRXJGV/J5dhVD0GU54VRYtzJfu2uDfCoULhvuPXLYHFZZlH/7l27MCunfuwKAtw/mDbPiha
cHzkqJiHy39QHfT1AkpeijzcwnkAp7/xkCxsk8WrPQsptzlzR79RkBZUaKD2BCQwN8UlhcNy/FWo
aTK04TgCTfncoeaYAaYz28Ak3YvXcoyqI+IcNAqadThZWtjuciPka9us8UESQO+iqZlWJUwWp7qa
hy3quupU54BWCtPaXI6Jtrtk9sVRjWBzoftEbPeVIrUl+fG+SoRXbnhTrLHCA80hf4fpPN7uazzK
3vtJaS/Q0bLQ4bAPSF7oXnc+o2WHMjL09eXCivLDzFsXmrScR3tUj4bekpL3jHzDw+NPG6w/bbD+
tMH6yWywarOMIvuTh/XvxMPSwQ/z0bNRfT1SDZ9K0JX86Tvs6ZMOlPjMrGsNtpMuzMmzu3wuXE52
z1by1AtbqYEg/MirabyvOjEel6auz0Rj0GshzXD5Zz73z3zuT5bPHeiyztmf5sT/1ubExElSK2Pm
+RgkBXtfdCav9hnrTZMg8qpmefuWGdmfYwdwkc61Sx4KO/AxI4abe7jCrlYikdOFxMVo0mcFmgCe
vetnOh+1zILDhAB56MOyPoVunU/ZWoYxq+dqHtQ6DmwzzPV4EXzXZ3t5V6V5yOp5nY9rYsxFqHt7
BkuYnEfw/N1ejVU74rcAhFqrti/ZRQuGZiNpn5xymYR3lSTiaa+fcg0Mp22b9+leK5XUXmY4mYKN
+MTqFOewe6SSust2kM1mr22qESvVzIlUkEKd2aTGO8YguWCmF5PijJTbvUyJdi2/7UIbXgcm6w++
NEtWOFHtiKfCKyIbesPzxJzhBoKrfFnNeRs6ehxsOY6KlpNbFBjC+Lqlw7TjBfb3U26HLTf5dCtl
Lyslh1Ee7gU9cNTTLSqWaVKNsRNJMbHFve3pvCGVWzZ7JY7Xtd6uuQzbXIDq9bPqxtfg1V5sM4WZ
bIpgxeu9rMbVDTgVzq46rXjdbd20upPCFHK3l82MNSy2IJjkpG0dvJfSwaNQgGJTEG12vwpgyn4C
qoRouRoD7d7zahYXbhLJ23ya4WbSqN9R2csdthRtqNb6ZK9awZ0PGWtsko0L5fdAI2AypCErVFsy
/4RsMr9NlhbcoZbPNwJV7k6gsr1NguyPADZ1oSZWlXcdKu3VXiMyVVDerB0krfpCE9JUknBVQUbv
95KPurb0mnfOvsX5Yi9L35HM2F4f9pVh94MdhVcBeaBKXDKYulzMd2GR4TgnwB51ZrSpWJLm3ut1
PtxXe9ASu9SuvrwwaHSbL6o65rxgWjUadWW6NhycAsnX58qNsivHkBV976nq6MoyjOoovCzxcLMv
s1iQXe+bJCnfiRk3101lzbsVzB3YdNqEjQhDXqXrJHWRJTkviJrDChJFmy45arvcV6oRi7xlDvVC
TUMimHJ8jg42PLnAQXT3CS+neyRCtyq51GOn1kmiXoke2CSNTvDTRtJCntEe8FLl0WoB5ryAinTa
jWqsMNvh3E0XiAmRib4EZ5CxZs28ratBkRatTeapsCwVGhbFCSonI9QEc3uIyp6+Kl2lIzOM1XRT
AeflP/GM56x6tMaZD/6///Nx+a9H0wdbFaXf47B+e3XRP3U33j49+bOH/ss9P/ui+/v+4+LJZA/+
4bMXm85XPlyNTzFP50btv/2p+xTJdWmqzr8yLw7xh3b69oE+0r5ehf7pb399eN9WXVY5b6tH/2lC
kMbnNwDSSO8iTAhGvnTP3P/Efe++dUT94Cs/vn/6218hOMAYYExi9Zk2XfHx/QQfRMIIE5Ff8rx9
mqaNw/p7o/Htjv4y6I/Lf338e14e51s//dOyO8JeAKU/S7J+92CQAxDVSHsq56eDAQ4AJlHBFJ2G
nrfngY+z7ne78Ue6+kf2+ePD8W1n1e8eDnRABWaQI/j53IAHSDJKMYyM0/32M86NF4ZSPzY34AFj
HAsSKyg/nRvwAHCEJUfPvlc/1Yz4Sl3qjw0COGAEcYDBxzPhi4lBDjhFDAsBP84L9jNODBCfT2MC
oqMYefF0/rvPEnxABZBiD+D9dGKgAwJ5hDX9tJcMjgTmVAIKKcMiWqx9Wfv83YOBDgADggD2+cwA
B5hKBAR/buCnOkm+Inr9sZMEHRCGJJSIfH6lwAcR9clpNCr4z8+WHfth/srC4n/xVkpFhJFGPSyh
hLAvn1d+90SAB5CzaIYXbR3i9vlYkHgLgQRT/PHs+BnHhL2Af//YxMAHIDqeo2hT+OmVAu6NLKiM
ouqfbmL8A+rePzExuEAierB/3D4fC3CAGYUE/rbU+ilXWi+guz82M9ABopBISOmvq8tPJwiKg4IQ
4x8/Bj/l2fJt1dt3T5TYaQEFi5zDTwcDHlDEgST4/2px8R0yj9/p9BdH+CQcQweAUwy4eNFpJgSI
Yd8fv0T8gbvsr5FrWlb6/T6wrZ7cJ9HxP9zhl1vUywN8DFsipjoKWT7bMca5z4d+jufi679/Fvbu
A/hPPvwloN+38/HrHzv4sunP2vqlV7+8eVg92Qf7WIbnOP7jzzx/aJ/+9tfXff9kE/Xgqs59HniT
lzfI337di5D916vBtxr7J4px9smLryYJ/lCL58b68ot+sRfL4R/t1x+0fvrBvuyFsw86+WqfXty4
f7RPv7T25sl9kZEh7MW94F/S2NOX/9OLy+u/pJkHndyY8eWseBE9/6tau9QP/ulh/LJ3L1IX/6r2
Ng8v/7EXIOEfbezNg3+yHx60/uKq8ZUA/Eeb2v9bsfTu8xH8SmLwR1v6cuS+Gi5+u5GvXaF/jXxe
Xrd/yYZ97Wuf35TiHo/66cH+/X8AAAD//w==</cx:binary>
              </cx:geoCache>
            </cx:geography>
          </cx:layoutPr>
        </cx:series>
      </cx:plotAreaRegion>
    </cx:plotArea>
  </cx:chart>
</cx:chartSpace>
</file>

<file path=ppt/charts/chartEx11.xml><?xml version="1.0" encoding="utf-8"?>
<cx:chartSpace xmlns:a="http://schemas.openxmlformats.org/drawingml/2006/main" xmlns:r="http://schemas.openxmlformats.org/officeDocument/2006/relationships" xmlns:cx="http://schemas.microsoft.com/office/drawing/2014/chartex">
  <cx:chartData>
    <cx:data id="0">
      <cx:strDim type="cat">
        <cx:f>'[RMET_Analyses consolidées_V0124.xlsx]Analyses pathologies et RSS'!$AF$118:$AG$130</cx:f>
        <cx:nf>'[RMET_Analyses consolidées_V0124.xlsx]Analyses pathologies et RSS'!$AF$117:$AG$117</cx:nf>
        <cx:lvl ptCount="13" name="Province">
          <cx:pt idx="0">Boucle_du_Mouhoun</cx:pt>
          <cx:pt idx="1">Cascades</cx:pt>
          <cx:pt idx="2">Centre</cx:pt>
          <cx:pt idx="3">Centre_Est</cx:pt>
          <cx:pt idx="4">Centre_Nord</cx:pt>
          <cx:pt idx="5">Centre_Ouest</cx:pt>
          <cx:pt idx="6">Centre_Sud</cx:pt>
          <cx:pt idx="7">Est</cx:pt>
          <cx:pt idx="8">Hauts_Bassins</cx:pt>
          <cx:pt idx="9">Nord</cx:pt>
          <cx:pt idx="10">Plateau_Central</cx:pt>
          <cx:pt idx="11">Sahel</cx:pt>
          <cx:pt idx="12">Sud_Ouest</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'[RMET_Analyses consolidées_V0124.xlsx]Analyses pathologies et RSS'!$AH$118:$AH$130</cx:f>
        <cx:nf>'[RMET_Analyses consolidées_V0124.xlsx]Analyses pathologies et RSS'!$AH$117</cx:nf>
        <cx:lvl ptCount="13" formatCode="_-* # ##0_-;\-* # ##0_-;_-* &quot;-&quot;??_-;_-@_-" name="Ressources paludisme 2024">
          <cx:pt idx="0">1379237272.3887343</cx:pt>
          <cx:pt idx="1">784035555.22304487</cx:pt>
          <cx:pt idx="2">2242849810.6308413</cx:pt>
          <cx:pt idx="3">3814133961.3779893</cx:pt>
          <cx:pt idx="4">1375052233.7137294</cx:pt>
          <cx:pt idx="5">4184290414.5672903</cx:pt>
          <cx:pt idx="6">1149807744.125191</cx:pt>
          <cx:pt idx="7">2051643889.3765147</cx:pt>
          <cx:pt idx="8">1641126212.0788188</cx:pt>
          <cx:pt idx="9">1257135965.6763961</cx:pt>
          <cx:pt idx="10">712813689.60315287</cx:pt>
          <cx:pt idx="11">902218649.1935811</cx:pt>
          <cx:pt idx="12">2207793065.6440854</cx:pt>
        </cx:lvl>
      </cx:numDim>
    </cx:data>
  </cx:chartData>
  <cx:chart>
    <cx:plotArea>
      <cx:plotAreaRegion>
        <cx:series layoutId="regionMap" uniqueId="{BF9C9962-092C-44BF-974A-C79F8F2B4713}">
          <cx:tx>
            <cx:txData>
              <cx:f>'[RMET_Analyses consolidées_V0124.xlsx]Analyses pathologies et RSS'!$AH$117</cx:f>
              <cx:v>Ressources paludisme 2024</cx:v>
            </cx:txData>
          </cx:tx>
          <cx:dataId val="0"/>
          <cx:layoutPr>
            <cx:geography cultureLanguage="fr-FR" cultureRegion="BF" attribution="Avec Bing">
              <cx:geoCache provider="{E9337A44-BEBE-4D9F-B70C-5C5E7DAFC167}">
                <cx:binary>5HtZc904kvVfcfh5oMK+dHT1A0jeRbstb1UvCFlSgSAJLgA38NdPqKxy2Wp39fRXjvhiau7LFS+A
ZCIPM3kyE/r73fq3u+bhNrxYfdPGv92tP74sx7H/2w8/xLvywd/GE+/uQhe7X8aTu87/0P3yi7t7
+OE+3C6utT9giOgPd+VtGB/Wl//4+936N/vQnXd3t6Pr2lfTQ0ivH+LUjPEPxr459OKum9rxcbl1
XfvjSz2F2rW3L3a3sXv54vbeuzZ3cQzubkQ/vryZ7s3V9BDHly8e2tGN6U3qH358+dW0ly9+eH6n
f9LqRXM7unG6f/jxJYInhEBCKOcvXzRda59+B+QECcW4hFQ9fX676eWtf/hVF/CrLv/14mul/7Vm
v+p1e38fHmJ88fT9B4K+2tYX817+sdFc7LJPRs26xx3q3a8m+eFr0P7x92c/xH/65Qtcn1v03w39
sYZfbewR1tvyofnNut8BUnoCCRacEfU1pPAEEiqx5PDzB/122ydQHzX504B+S8hXe/685T98+v/3
AXnd3I4Pt5PJHtox3H5PSPEJk4QjgdHXkKITrDhjBOFve+mTRuBJoz8L7b8R9wzkZ7P/cn572YX7
3/znO7gtOWESKomfY4xPKBJcKfSb1z5z2kc1/iyw35LxDM1Pu/2LeWzxXd+l+ARyKCnkX3spPCFM
YSiF+u1p+RRtizj+Wdy+IeIZbL/u8C+G2q/R7MHcTN/T/dAJ54JIitjzEAsFJkpg8jV6n5QAN9Of
dr5/LekZlr9P/MvF0idIv3tIhZJxiMUzcotOoCSKKUK/iem3ouF/SmufsPqWqG+j+peMr0+wfu+k
BZ9ghqhCjH16J34dbwE+IZxhzMXTMMTfhPm7pC9POH9T1reBfjLGXywmH26nMRp9G6Nr42/m/g6s
CJ0gwZlQVHxOQ79MU+kjAUaUMPLEjp5B/ata4EmtP/u2/UNhz8D+au5fLlzrbrprHsz9ZC66qeym
9jsijk8oxwopTL9+EZMTyiEUjD+D+JMuL+6nF0+6/FmY/63AZ1D/0/y/HNxPYfz7smV0IiSWUH6R
un7p2fAxiCOKfq9WPMt7niLvNyjw/+O7+huSniH9+y3/ohB/VzcmXCLJ1T/xaYYFVJTw3272KRv6
ZNs/67vflvJNGP/XQ/jlY/4Vm/hPa8D4BApGoJD/BBWXEhJEn9Hkf13w/VqNbxd8v1791YrnBfD/
fSXA7Dbe3d4/fE8GBE84xQIS+BQJn5FdeiIY5kRK9ESQnvvVk0Z/2rP+hZznvvXZAP8fkH1W0/+i
TP+5B5LfjrfFr82T//Hob9X/Z0v/qAfzyTWP9z++ZIJJBBFTj27EpeQUfeGejyKf5Dxrq/wWHP+l
jIfbOP74EuATDvkj9EIJiRGk7OWL5eHXIXLy+EQIpQSWRBHG2MsXbRfG8seXCJ0QTglXRGGi2GOC
FLvpcUSdUASpgBBKySBUQnxueF13TbJd+9mUT9cv2slfd64d448vOeYvX/Sf5j1qLqEgXAiGCKcC
KYoQffmiv7t97Vobf3yJ/qupS4+mAWdi6Zps9qQ6rJ1Ret18qacY4m5xNmRuDDvZkfOtRIDk22bZ
TjEy5ZEQoPGiTA4CmfK2pXUe+nG+bmHrdDnUPwHFYcZ7M13JebaXYmlulKhMvoBy0owpWfCWvJuH
vsk2UyYtrNoOcoriRtAyfug6+wZWiewMUMtxioqfdbG64W7p9mtbgv02V5eDgvaIBjYVM1GXJeJk
F6FHZ42PpU4zjYVXCznWI5VHBFzTasW2uEsTem1C6bKKLe1BStyfIgmErkC97jrv1RU1pLyg82K0
X2O5740MmScIZFska2b4MOtaqvXdbEegIXdNYSfePwAW8FGJpTxb1dIXRG3VYaxc0s3sTt2c0s5G
h/aeI3OFuej3IK5D3k3TqgHsUjYSyY8DSHNhyxSu4UJWr+VI2ZUK0mdicOE0DNKcOsBN5q0d9UBD
zNa+HDMYVHWg1oOsb8dfTFeJ6zhGt1/w9IGzaS1SUvyyHNfymmBJNKbe3kFTtweJmS341k15yajb
tXijGQPN28pCm6GpqfNl7ZAeZjrrCXVdFmUlrrjvXVYBNZ4ZF6adIeOq+3qSOg3kHhB0DMiyzDWz
y+U0ynNu5vXcS7jlkFV3YelYbg0r6ujp3omJnxo0ikytw6TtPAAdFHZXGHjX6LrcXFZ5IvdIGH7V
MQvycYLTka6uurJ4ETnHqdGri1WRxuSKGvRl5hIGu9VsfW7Lqb013JWZNaXSDpUyW9o1XUO0GB0g
MbfB90kzK8jRYMCxXli4QtsAjxXu4ZnyY31MtkVnAmzbzvWO5kFioIEYz8KMbManJKzGqaqzVfBo
tZMGvem6Bmf9GrtdtK27b1YEjvXayfNG+WrIRqPGvVmG8jgiwzTpqhu4DezjAEqJ8iW5zedMVNMx
bWnNYViA7hjmeZtCdym5vYkMN3u8lD4LvKdZR7dJw2q1uqtRncUwxWuFFTvUKKJiMWw/tPZeSuuL
YWmjLgHmuvfIfxzgEM7cErFex6XS9eLno3LL0mk8uuVYsandrUN6S/sJZVASUEi8cd1S9wE0TcjI
PMZs6DqoAyVvU2VC5lMv34m0jq8Rxxnf0mk3xXs0mE1PfLGHbWIPU9WivLGSF41EPk+Ln3Rnqg+V
heUNBjX70KOwVQVst4Vp6zeQCbqthVi7JcfEjAXCLl2v0PtCkO4++CarVXnrYvtqMhXOYmdftbT+
yOE4agzCVVWV53xeR9347WqehpClaia6HLfhUDaLyElK7ftZ2nCF4oZ+Wgmqjx7P4nTE802TvMod
9FNGOnrRhNDqBBjMBzi88jS2+VgxWmyVGnS02zH0xGcpSXvEsITFXArudW+XXad40D1lVIdxeg88
qvXadm9g6/o8CbuPDF0PVf8W173XJsClMFGJsxnXBacG67VfrlFU1xXrLxFSQZdhKHVb11VewWB1
r4ZUzIGfk7oSukV+O4q6LE83Mp+NbbD5MNkqL4cNauVio/uKNnqtRN71zZkiaQfUkLTsZFE35Ipu
/elQCactqO9GNBxwLbe8D2DWw2KhRh1+jWd5OURw1Uxb1GMn3toSJx3lvOOReO2pv6+a/jij4XTw
5EAY+rmCncpgOw/Hth7fN2kZdBXVvQdM6BD8+Th1pV5D1eUmsSMsza0Jo9CQLDdxDvcBglIvE381
V/WD3eKSqzlZvTZKaEE8y9q5nTTqt1vWsXs0uGxmOOXIdES7oZw1ZbDNasFZMdT4fU9hloZm21fM
qcw27T7R0etKDDJjbAg6KdtkPESfUcl+Gvsq6oiSy8nW8Wxio9VbX7+aAThjdTnomGyfi6Wpig41
pzzgnxeDf+ZEvS8nZXKJ1DEBd1iHBWYTFtvPlBtUBD+V+3YcwA3t+5BXAd6B0ZILNC/1ZY2Ay0Nl
2JWE0BxXLOc82QB3Ak/ggATtbtAUaBGo9zlzpdzbcsHn1ebqLHolDpOFaQ9GX+vgMMtn19RZB0Z2
wNKPFwyRu2FulR5G2uswlSSPzh+A3NZdxZTawQCuY81TPvIan3I+1T+ZlagCC+dyA5g9DDTaCz5u
HdWJLO2kQbvgbG58rXFDwIHjhLNNyVvVB3kag7mxE0X5KrsuK5F0V3hulkO5CZRZB0E2C9C/crAR
N2GriSZoJZVukrcHmVp0Tevt2qnVnwvfukGTypCMz4vQ9bzUOqgIcpA8OuuR49lMW3WAgcBjm9iQ
tYEeyUjwjkeqcuKqrclAU3cXsSLXxJftUYI6ZhXh82Wl+qgx78asXkV76Gx3P4roMzT1SS9dZ3Xf
sJ+o7I9d8l67ICttUDPrEjY0g2l42858y0o0z7pZ4B5TGbWNc8rHpYka9QbpKbVBA4CcRnxrzmbn
lwMf13KXSA+0retu3zZdKvgQj06odDopOR9SW8Y8oe2UrlCJjA7E7oZSTJeg7eeMdL16O259u6PC
dZrVLTjKWeI3a92VGRLDZeisOlto/5p2M7jiSQXdQ7SeTuW2aNmM4XJsJT1AYueLqWoWPQIBrgxf
3GHltt4BUc4/jV6oU9avPJt6EXfVULodTavVRvhqP8futSlJXku7BO34apMGwsas7KdBr4BPuZD4
mk+11NFGVAxbNes2IrEb+uqqWxzSm8d7hYXVyG+vptVdNp1qs6XqdzAuH8I2Kb0N9qGql0WnpGK2
uWHM2iW8Bi6ezqR5sxK67SsJwSOLbfa0beKkZ4j2DC+s2GbWnspAbzCXMidlhzJJHM4nkq5kUzX5
Glz3UeAmnOJtBKeN5fZGgK02Oqa0FSD2H/zokK43sxapbfqbbbGVlg2y9gyXcyf1jEw4jHXjM7hJ
kQ0IOF226Nq0m9MTre956LJBrn66WBY/Lnlr7BmUOOXLNE9nTaoLKeVuquY3C0fugrQryppuTNmX
B62+Shbuuj4FZ8unA3KfL/9x1T+0N2N4eBgvbvtfj2T9Pvb15e/nsx5zps+HtZ7lZJ+O4f2LhO0P
B/+n2RzlkAkhCYWKE0Ux+6Ns7st25qdE7hvLnxI5dMIIhkIpwqAgkj1Kfkrk8IlimEolGVaQYfHY
tvwtkXtsgChKlcKQM4qV+JzJIXzCMYFYCSjl41/sP8nkyOOBwK8zOaUgUpIzLCmW8FGJLzO52QYw
uKEuRrDh6SqgpauPxnj1y1Y14SwOoi8ko/21L1GpVRcmzTYLX8Mgx6tZGpiZjRk91+N7bOpXy4rH
DHdmzaKnqEBA8N1cN2bvsNyCttaq0zKM/qqSkGWDLcv9AFNz66Diu3osh8IS259upLb5vFqvNyq7
87T5CLXlZj2iUJsizVzputvqIwQ13KchRg0jtWerADxHS+I5qFWtKYj9fkPLsFuYb61uhxjfiilu
96wNbS5oSOcrZ+x1K2ebh0mtq4aq6oteMvhBBtXs5OCnoq+GOVND1d12vfrYenmnpshz4ky9mwig
elqGoCXYSp34gl+PRlVH1y/DAa4OXbagXvdBuTFXAF66WrwJw4K1H82UiURQPjuFzhu0tnnH+KRT
xIPemGc5asKgPZ+vQpg/1mortR/90VSuz8BGeg1t2WnJFMuNhEzHGsA9qjq6n1tTZ6Kc1stpCg9Q
LEoDwc0F8tWHjc5N1vDN5fXmou77lemJWvmBRTvouEKhm4hMxpryYYQpXk20fM0JJxqN7azRNjfa
j9Omu3ZlBTbuHYFV9cpL/nNJ/f3UL4MWZgp5LOs3eKuPUygv7LgMemqr9QwEj/LaV71uF3MwY8W0
Z3a+MyLucROrXHA/6CRxlbdrX104y+0tNYDkjKQhM8Gfshp/MFC2OV4jvhTQe93BtjuKtIkPAY80
c2NcDj6oJjdzCDe8cfO+iZPZyw6s+VwCvNsoI4Vx/bh3DrYHD0S8EBX/uLXtdBoa5o5KqCo3SMxx
3zR02celVbtmXB9KDFWpWwgm3WKzHbqZXNTKxEPVt9tu3swZnjapJ9EiTTdRHZAvfQ6IokU9JZRN
1BU8W1c7xlwMpsW7rcPRZIGmoCltH0FPvj06MdQZWW1zphYS90Pqr7EnqVioWvLNx6Bl72GjheuC
KJApjc18kBu7kmjIIJo6PZG+zjeyXU4TpZmfu6k5NJvg6w2fJZluyyqaIqWlhB/ajoZrZiayncPF
t+DtCLaYebct5+NItwNE3E+ZWdclW4N0h37ajL1gGL0midpCipAyXJtKuzhfJYBdJofZab6A8zRU
18tYHRa8pazu1rNQ43ej+PUxdzdxghdmkds+wcCH3ANGroeqFXrrxlc8jEu+sIpC3Y5VY/aJD02n
cd+RY9+1SDNUOx2tF/uBwnMHfL2Ho1QfK9iSPY1wzmYIYjEphrSCC9Gla6U4KmFQ3pQlyVo1wHdQ
ieo02LLesUGhHCMrz7cG+z3BW60rOZ8DVl5LubqzmVRCe8+qs2Ux5Zu1DmfzPBAde6eyvpx/Tl6Y
pL2vSh1h7d8PzdjGnMOWZkIFeUf6jW4Fmnl9ngBodtMqh0OSlc/Xui0XvZnV6UiX5szAsJwF0z/M
fWhyOw6+qGn5wJlYNVbpeqGRHOXCx52ildSjDevO05T2ki7haOuN7Gm9NfvGO873llWPnk78lZoN
aTTicC11FLW9HFjTalMPrrAtLgsY7VosSc1FwOvyGtv1I4Treq1cz95DGWBhwdq/a4XxP6+Dwfu2
dK+hQy4TfumyJVb+uIAJZquVd4y0fih6Bpq0EwtPVqd1AQUarCtEWTVa9e59zxna4aGzBwtkPLYl
iHlsK5WNxm2/tKHuc1DD5m3jGqhLKt4NIXWjnp3jh9KxRW9DEwuKlzbvOkB7XQ7wMZ3k56OCWwbx
MubMgpQvwfDCDy6eWrbMuekjOdTesEdr8GMqxyb/P0GImJRSQowloYxS/oeE6NmpiC/L5PSf5Xwu
cUsCOVOSc0IIhEJ+ZkbshEopheISckIYpep3ZoRPEBScKUKUgvTX5tZTjRvBE86VEEqIx96JZP8Z
M3qs4H/FjCR8PIStMFZcIEmI/JoZWeAUdUbktWnLS24eCT2IjTyvwcb2to1RqzrWOSl7rIUybKeG
Re3HCcEM8gqc+Rp0RSsnEnIgF15UZFl/cvOUCi7Ecp6sEaedaNgvE4rr+eZSOtabm09TP9f7UMr6
fdMT/2b2Qt4kxnmepJivnBqGtxXybA9Bm85cQ2zOQM93MpLhCGzZ7ULs+8IYvuqaiOnMhwSPsLU0
Gxcqr2mojtXWf0Ark0EzEJZTaNF67CgVecSuf7cMZN45wNb9pqS8BkKBfITrlEHo4AXyChy6nsZp
v4yuOoOzlPu+b9VZ30SV08GiUc9KzB9KSKjP5lh3jR7Zury36yay0QK4nxzcsi2QUS+PxbdU22nS
G3CuKlAVYVWgckxVPjXQHGc/cKKBTENfACDKc9XPzcX2WEUsmUlFXc/8lptI0gWep3QrthDP+mEM
99gufcpom3jMcMWHe4ljfT+trXs1DqWfdB1Ef+jD5H+uFrhmbbfOp1jw8rgI7urctXWtZdmCIsXW
vxps5zrN3SoOyTXpDChQ7swwsN00bLEAgcpD24ItX4SXO0r4dN2OxO1h6bd8qPHyUz3UzuuSuM7r
ylkR9GbH8oHDVG66Q2q+2GTtmyxG705hs1b3sC6rpXBps23W9rW4G5eWFkLN9qzyXXzfjrJXmvdC
nXtY1u+jh0sxeTGvuaezKVCLOpvNcm5j3hjBx6wrK0syFkqY9svA27cl9+trW69NyAMq2QWpRqJ0
XNT0ChEOy4wtVfd6i6wrmBrTTZnw9kYx5N60k6WngtX49Uh5d6nK0NAswIG9L2dOy6yKYKsPiwLD
aU2SG/LN9OYnp2zVazbSvtFpVep9I5ow64VGeVFPBn8cwDituiqxaYo6rC3KF1tBo1fQlFmzLvWs
R0SSKICnw7U3OJx2ImyvGLbgfJ6G4eB8at6Y0EqjzSrlu7L126w3N8BrF83c6MkFc3Ckqxed6GZ+
8jNopGa2Wi6cqqtfxnEzVrdjubxdBK4f/OTNDVLBajrQsoBClL84auRrMk3NrsM+neEl4AyPrSzm
WkxvIOtsnY21tBlOaL0QqOXvzOKnw4C4PyV8I7uapHCcAvdvGWvIxYZW+bAiGnKhnMBaAlke41ql
zK+mP7VW0htJANQtWqXmzWJv4jJPbxoc5Wu41fGqjiXLxnFz2VbTdInYYDLS90zXaQE7NovmYFSI
71dohvdb5cBpN9ny0HJW5V4BpEvBTGZLFnU1Q/VxqNvmsvRlvasS73eo8i5jQHldAkZPeweaIkkk
tV2XU2/IIUV32c60LVpv3/XeD5OmEMrctG7Y87ri52HdhjMaErtkc9M8YDPC99vUjs2uUg59wGL1
Tic5hI9yAvKikjg8yAEzpycY5NnQ4/pD06X0AJmYfSbXMhShNfWimUkiHOowwWJB4wjyyo/yfOKI
T5rgjT807VrNOUHBl0cCLPk4JKM+NtjSOhvLPg4amHXWzWY2o+1ajsvFRtu6LKJpjdOjSrDTw2bg
vQiJ7XvnVX9UTVi3o1Sb2TIM0/ZhlF1f6xUnDLQYe5ur0bhK01RBmc1wC+wQgKPXBhr4YKlN75Sr
2lLXZIM3cjMxaDEAWkytUoVkHNQZEF3jsimC+qKpendZoxKivVH9BApYrrTSzTDVdS7nVTq9cLU9
TEt0i6ZT199G40aS1y6pbSd6P6U8oga9Jx3Au6Tm/hWplnU3B4tOWwLRx75MG9TRbXFXI7D+HygP
PTbaBVOQIcaJZEpx9UfloS/O0z1Wh765+hMHwicUSsWVFAoxSBTknykQPCEKMqke/3NIIKQo5b9z
IHLCBGVCYSKlQvyLPj+CJ4oggR5pkOISc/wfVYfY1xxIEEgFR0RghZHEBD+vDlWOqal2MZusWuN9
GhKMrQbtpl6ndVW8WBeMP+BZoZ13oNUzBeVVDVIV9QygHPVcTgznsxr4Odoi1Gs3D+eDMcs5cmE9
630ld9VWwrzBwRcUu/nDMKMuMwhNmUOe7SDG5vUCWmS17TfxUC21u+Czn1/Raul3k2j8PjhVn8Vh
We+qsPj7ClCsa1ovGWQjyAyp+wxVBNwsvevOR2hgQUPLipbN4+6xiHEbGTFIJzWK2xAm8BMLcD2v
FmWPTRI4h6V1+7ph8qduqNtdABQeVx/KrE3duJ9xjXcwWpv1IdUFi27++N/knMmO7ajWrZ+IFGDA
0MVeVUSsKHbELmJ3rF2CwQZsbIN5+quV98//Zt4jHem0zwNACzHGnN+Yc6Z5lL4a4ffF8f0RT2z8
bOjSPe92hu3qyXQnbFf9KmNEHwoZ59YzPpx1wCDLfujGh3UO0wMvAF1ngdam85idZ2H8YZ/q9YED
/LuCbJL9NlffZ63tEwk03XU7ha88YnKAEIaGGWoPptr6+6BVf+CWbqfQGXSaYEHHnnLxBqwVp3rI
sTUsmYOuK3ccwLK+jajnEitiLlYF+huEwbULVOulH4I4sgHFFtYxNEsx4WpcGQ4g9byNSoVnuPp0
9QPZnrZQugODevpM5wTOY736ltTBX6qhn6+LWNOd9pFUje5Q9648g8U0W0L5KgLz6agq44cDJl3V
0kz7n5iP64FHLlozM3fae5AvaanmH8qJ0i5G1b/s4s2ntMD9SkrXHxE0/glslVHSbZN5DGIWZ05X
E47rZOnAm20wq0BytK56JIB2Rx9tfBRiHx+HBcdjXJfhLpNkW+poNbZs2PfGz8l87SfqD8Uv6AFg
UX5sY7FK1hmu12ksURwqzIfUVmCFSIK6H32rIAFNVth/3oIOm6yNS4/WVOsTsYj053X2bpEqrmqS
Cs26b9HaJX+IPQ7owXsL03RyFqxenFeW+YXybLZmzDaQJgwJNGFF8AwGmFqKd/sbTVNu1SLiZQ9D
frUlzPdjIdN7VmE/zyx1z/0s2Ee0gdVJiHC+TpoNz6XEcL/Q6jcVtL5oQs2xjOtyVyqFnoXrWRPj
sHywuy8/Y3TpHPRUXi2f0PsQNlIfuB/y81ZX+GO/Tex+t0AxuYdKCFkhzGJTxOjdyZRAd+n4OD+7
yPgvROzaQEf5ZYsmttOa3YGEQrZDGjjLxyj4Qu5zLJOWvBvUUUNYLl09iUFqNg9f7K3V3jBFiGrm
athHCWKci5xYNynp4GaQNLZ3U4v6yfaSLzTed6Mb3wtLRMkJRXUeOSpda0Txxz6OKskJmvmBLUMd
G07W7ssYZ701CYbZN123iVsfRSyHgbJFIr/p3GCj4iL9IPzdtNNBP0BSh49mNOQZWEcqqfLktkb4
PQ1Pop/z90DUekwUD6lh+5qu04S6ry5TGBqkd/2bWRqFtMDRRdJl5G+QFHH1KYMjW3ocGreCupcF
DKSWYNc6tiOtvHRLCEqKXYgvUWydkUvy06nHJHwbegzYfRxKlxuEof+xmGiRTHz2j8aImUnukpqk
Txs799savzGXx0r23eJ/FOrt04LZ9gFzHF+x2sPQClPtpy5H9eC66E85uuGrNhBpyQsOqknFV3Oj
tqXXp5kN9QGtm2jj5MHPKrH6fu1duhN7bw6422gDSl3hZhWEbnIGSB2GrPt2czM5UL8v33SGCLZj
WtDQqo1Q+Jr6ubZNEoP9MkaV3KnCGlZnBmZtZQkjhI8ToP4LUn31gxMPvEx8Vc98GOl719npGjsk
ntYU3BNj3ZpPsLiCGmrXcgcSGogMta0Pdp/xyVOyHBVGo7mM3ai2Y+CTb/DW22NGFWusHvgTRWDu
5H9FV4nRikKOKOHoNsL3b0OT/zJo/o++0r/e9D99JfgHQaiCQvD6z/4SueWf/xe53QYTuBAVQpBR
Vv8NueE/RFWhm3OqOCP1zW/91VhCf/C64khUFCHBMBf/iamiGP5/jaVacEgpoTWlNaTVLdv5d+RW
554KyEXjE0dHhOz6xRGkZrkuvD/U+7AdarpMstu7Seq8NYvF6eir9Djb9BST0YcyxbpJrqOyEP06
sP1h4eCZ6hm/gbXvj52vyWFcETuTYSWv3R74ke66fw2RprZKeb4b4zge7DLOsfGVrhqRxk6u2xSP
g+/4kXISJK92JdFu19cybQ+V4V9MFbXEnn1Fi9nvI3P0YHqlTiDW3dPm4yPIOD8WFXwbYb8985C8
DE7YYyDO/6jREpoOV+nsAvFycJwdeh3Qcwrdr8mGW6pG8ZPHe3zvLc9STcN6wmMwTU2iaubOfRgY
vZ2cn8SI9A/kbb4GZObDMI7rA6nn+lLCnA+boPwjt2T5HpwA9wixpz316Lx11ihZd8siyzbXn4be
60+TG8n94rb7fbdvHWNHT11qaaKvCkUrk9bLQRMfpdg0aYKYHiu25Caz9Vi5Lknfz+xQ9VCcJpDG
Ax3jdkRLUC++x+FAvLOHiCmUaNavq1nt6wa4kjwb15gZiaOBapWoD91JRJeaIpQ+eRe7xsL1OXHO
DoDGeLJ2Be2C+vDZDuCd7vmNAuc+9tMYDlBPSwMtXqQT1XxJ1LOWsiq94jWEVldWnLcM4msZjZEx
UufkTmk8oTl2smZsbonL6lqjfZO2L+GBI7bfxa585UUnuVY7btdi6/Pm66r5voVmMAUeVqFfk0v9
ZTOTOyntZjl6oQ4zpd0H4mw5u56mVXYg3vIl8yo1MuzIbn7RVF2RczSdZJVbzmkcO6mBcO1Yd7yZ
AP2U/f4yrHCUnkzniMFJa34ltHrsnHtYsWVnUiMj6zGf81y+hrSGZrbLga4E3Y9efSCjCS12rrRe
6C926GOjBP9cBChNt6evgVd9U4aSr9lUQo576Js1Dc91N4efhnvynVMOL0Mx7sOyJnOEAqVBznvJ
fYNdTnLnXX9n176WvVFvoMbv266eFq+HxhS6t3UlPg4h9aeYVWz8RvtD74KSbLeD1F34VGlaNwsA
J03941qP5bKE8LnONbjPYRueZ4jMfbWwa6lSdRonWh+nzunGjPz9hmJOKrF4RoZMEqDsT6Nzs8Rd
TSS58enuRqr9yH8QyL53N4Y93Wi2jWo9iBvhHmyEX9CNersccpYGTKpFfKEfgO33h2EYXctvzLxk
MH8kFR6VrOw0HQkfwqk2zEp4I+7DxFhr103dlz95PBblxIfZXljGQoKp/ACL0Ue3bqzd7T5DWfni
H4g1sMUF9oe4VO4UKm0kX/l80TqbhqqK3qOiV8l0LV4mw5/Kkolraen9WW+hv0febee+QmNbPAAX
MvTbWxYDfIPLLETLPCqjJLODj1M/ha8sm70lnRkbXCc0ScJFfpjdxuSSIm9gR7bHPi70VLooXhSZ
xAF7O5422Ksg55C7JnQofxcQlNbpQrpWR6qPmu9asj1t57nO41GtJbWVzfZI/DgfqQcHMwkj80wf
QllmOSw6n8XKrawX920y3N5ittOzj/VwmjXi80dognjCQ98/MJ9Oa5ryMVHrfwaqx2MpefwQANzu
6Q5oOys4HEjYPwutvJEgOtNGMSvdwIyW+3UzOUliNn1wUe/3cChJBgLmZl5qejZhn9riA/hSmY3c
AwDWZsksS0ZWL5dxmSQqidyPCe1yXjNrOlT0KfGKKSlARJ9qY+YzxppdXJeW40g8bMgafoS6eMnx
ujclr3aT3bjHzxizcEC2c1emJtLE1M/3cdkeOLaVk6Js4lMpqmp4KPaicbcdlk2LVlUGPY1jzY0c
5s0f6bxPjVZpfHYp5O8q9eJcFm0bwBU9Q2Wf+sopLA3p6TOvYboFAlFbpzk280Lw2S7DdpjykNrc
lfk6r9EdzFbHxsfFNGYZ9xbwdW/R4JC0CZv7vlRdW4ZyZyGOzTDBb5gupiHzlKVA+Jcei5d4nE2j
Qn/slIEtcbBvKOInbmola1r1MgJFGjKFvR35/rRgjduRpmsW5cUp93llxVymZT4gQkJThClnq93S
pj07uQyRHDweqzYSi2Q1MtS4ycBGk2mQdLZbI1wSLdDxtS/cnMba3W98S/eukEoyJvYPgtWizXlb
5TQpKNdqekNoHy88EN3qFeV2qOFvQYA6g2rv2t2s4IrWPB/AHq9s2/dLGtbfqIBzVa+fBXKf7JRf
C6mVtNC2S+zauXO/SuXb0jMj4dCJk0+hb4nOVJJxb3TSXCbqrxiHy7zRu9XPb3VUJwXIIwT21wz0
VdXVxznPrQf5XcEyyMDmF0G0aSiCoIUzeq8xvGxKvUzLeoec+bSArnGZ3MUenhacK2ksndqMYC1t
GmZJ+n2UbiiqBdt2i0vQuzgv14zJsSb63EF3mMLwKYOuazpW/140vKhkvu9rfRb9GiRfV9uyLf7+
bzH0CAnE2Z+0FFX/rjH6P3O2f1vw8ld6jt6M998v+V8vTynHt45rJbjAtObo716eIkJuCwJoRSC9
bQP5Kz6H/8CQVERQVHOM8S309peXh38IhisuBKGCV5z/Z4NQ7F+8fFXf8n01RLjit4UG//TyG+ix
Glhu1NKXJ7x4HeRUufw48KqSbMDdmWrWFFV/srvm+wnkrju5PZ78BJNkMLADWYiRarFKMlhmmbc1
H3W35WbnWjzY2t++FpCkG+I3Va1Tm9Uwt0ug3yFYr5rODwjQZ0HxK5hj36oqfqwi/DntqT4T253B
qC+2M19Dp08xuJOg5UCXwBoispVKrE4GFh7jEu8CrdtpnDaJlvEdMxMarLb7Dq+/1ObvAZ0/1zM5
LiW9jju5H7G20iu9NeUW10Xb/IoNawcFH+IIfvs1w0PsbTjuO7nTeD0Lp++05ic9k4dpyn2D3FCk
I9Pd0tPc0LW2bVJhPK2L8+cCt9hsAP3Yq+rHuIV4ywbGZu1IdwR797KhqG8TRfZzN3vdDiOMx3Xa
7r0d+4MfczzX9UpOo6XxCEdgDhPswXkge7lOaIQN1Zk2zPPl0Hfbl064Im3sRbMGXjda76WJ3u9H
i/ruDruFNp4MSQLBrRyW7cn2YZHZLUzadTP3HIP43BHcy41W5fNcQjo5Z/H9tLv32vgiO5Q+1nzd
LtPmYzOT8dGu5htc0QMa2fBYZ7YfUsS4GRLvT3iqqtMyCH6vt3S1dvTSRcIOgx54o7u0X/Bin8s8
qXbhXf3o9Oo+EmVGibHDcl5ykHmLUa6KupbQ7VPut58miBc0zA92nx51cldRUdDQHkiTVwAbhXR/
y+6b9XtXByxDAUoqgZiMKfWykP2M9f6wb9Q3LrH7IrZ3r2fbLDm6tuvJ/jBTZX+mMFdNrlJp+rp2
x6zi3AyRxAZztbS7APgGvEh4GkN5rPX4m6h9a+fC3H3UyMt+seWBcPV91fDiUrhkCKwMPPTNMoPv
Q6qOy7xcR1rdqbSpxt/+c3r72YfbHz9kUsstdFO73hQAzujkM7nTNWiwM5/2brtLSr2AAV9sXb2z
m5Z0N1WZ2Pyibzqj0vZerbHVdfURYHNFwP7SgDzyqE6bn982Xd9VOFySdtf+pmR03P98UJI7C5t1
LfAMb8pXMddWPPz0IRwHaFt408hhyq8dcp+Ky59xAWcP0u/6pqrzvF7xTWfLTXEV2bu2u6nwWMPf
iLDcWi90i29avVXT23xTb9Ttq+xuil7ftN3fVJ53wJxQotsoXc2uoApv0yToKWtHD2yYBrkaR492
BKkZ5xLbdTLPNk9Q+k0AGaK+q/iwNxYNutUobC1OS7694LkVtnwHWmSZke3P1m+x6QIST9W4mhat
IDQ5WnzaaVfOxlXsFSMsesnrBR4wEeleK2rutlJ95qo6Tj1rxrU01fI6ZPBA59A/d9U6HWIp8yzd
hO2pIwzfZPwbjYQ364J+iG7wd8Nau2blkR4mF+Y3XiVwHP24X9xMSGungRrZJbi9Fo3skQA7ugaw
rT/PdFgPXNj8HehxkWu9zHIi092kV9UEv22XPBvBZc/d+GUYqvIF7miUUafojgDa39CPBh5C9lnu
sVtk55A9u9x9UTG9BbCWY4KCH2CXbBuBu4PDamTobWsWfzXLvh1VDYoEpXbS7P4DrCNryLJeVVZM
uk0padbxWEW2XkCe8nEDTv0Kw76X1kHzY01jOqmOf4C9ffAj963qffxYU4JPOajL0pd0V23d41AQ
aWneugZHoi7UzkNDRfGyV7WRrlNDk+DMD4PhPwirqNTV/oJxyO86h+FEJzM3tBuXc7S0O0G+wSZX
fbpod3vFfDdy8ns4dsPEmhovXbPpDTWZx59Ga95UtZ0PYQDNrPCHHfZrAzAPEqzmE0HVF6bI0Ki0
uwZXwy+xofFaloAOadGprXXPpBP7Yz0rc/U0+HO127HZlmKkqOJjNalwZJWLzTSSh5qYb12CjzDp
g7e2kzyJsy3whyqQS0+7C+7qXepsfOspauaURTPjLUucp++cTG8wjs8GUnVCexcOcSMXV3iWHWO/
fdk+990Q5WzQEa87OVQ5kTNwHDxo6oIMkD7NLrimkMKkQeiu26yTjOZeop1+MIhc/Vy+smFaZcIY
NbUbsgSBr+3onWix6p435R+Q3q1cZvXSo+53Alo/hIzE3TjiryunX+zCLgitTupxCc2YQW5mG9aW
37ImqeOLdL0dJA78DWNzVynyMsxrloNbvmEW3hwFz53HL7NYPtTM/bSu3M8z+wiCmRrRd/dDumVr
Dfqmpvr7Vtei6VNu+wkc3Ehe7G3KbUZCFv1VPORV8v685aH1OXzowvdq+mgNltlfB2Dv+2q7Lqsk
HZCpn+VIJdV3fO6PR+TesJLlx1yXNm/ok7fuYEfxRoZ6e1jHsDeeWytXQ/qjrYf+DMdqleM+3K9Z
3KuAxzfDA5AkRyQzoFM7reS6kpCOwvf+xFfuD6rv+oeN32LqQLCnvSzpjhvQtzTBPEuYedUOG62f
IctMLs7zL6HTqJnpFJu4EXPGc/kCmEtSqS5KvW/o2O2pahiZ6nYQGRupY++eSqr7tsfbfAe079pl
gt/8pO119IweSj3wKzNqeVRwQXJxBDwuhNRWztjRyxy3u57v4rCo6Fqe+VvM6dtgyo8wqbuk8Vel
EJd6WIMEeXoRpFLN0NX3dd19MalbGk99345i/kJ7ARrdOyRZN+9ytp2VrGMPg43vdXI/mOp+J4q7
ZgAraSDenOTMGDl2+iuzoW5GBu8QHAYZ4HoZx3E51LP5wGH/ODpyHubqbIfhWnb3TKe4HnaftITd
dKdYeYNlO5eEL8Lpvt19XNvo8DPU6ysb3beuTt9KFIN0FQFXNrMnpPgka76/jqTaGkwwlg6lsU3d
VjeFr7pxQyyS2qwlB/mrpuZhYv4JAvrdqfCNThnILi1ETjM8za7/VRb/yxgArzGqrgVxgk/TOId9
kdtcvzgGyGEsqJ8aojC6RaUzkHTew/vuJn7pc+fe5iGPdxkP7GmBw0VguhxyqM1/CbnBqK4ZxqjG
rELw3+aB/7H6+q8a71/O/98aD/2BecVva+BoRRhkovpbhYdghRmEBGJeYVih/1fh0T93Pd4Kw6rm
At62h/1V4eE/RA1vkZmaVYhX9D+iNRjV/6A1dYWgQDWteEVuNSrj+J8V3or2QUE7t07V3c8e2+4l
kTBJA6quGeBgXzaOl7tE0nIAOC0XNGy/R07tpaK7fYlY7Vf4J1vfEiofs/HbC6JpPw83CG9uOH6v
a/RWHAFnjbbckhu2rzea2umG8v0N6mMDAmmqnZGtUZZV3RHPXKvPJY+YylC74M6rCPkbWwYhXWXV
B5H4+D2kzY5yd6lu9Nr1j5hBZKVJ+3RUQUy/3CToheO5qGYZlJ7kXGy/SBqmemnAVit/2PSINlky
M1pmvQ+jFDWqQ0MGwM646jS+UyjbUXbCZS2RIvve6oGwY7JjuCQEY5sHs5yZ6QN5XPaQfVMzZlgL
6LB9EOsg3vyI44dYMeAOtvZlbOCkzCrhOvRR6lyxc7dE0PRMAC0HOKnzqkZymntNT0Az+o2O3fQV
rF2ZyVkPPFyWaZk/T3W3GCt97GNbhXGITZ9Yp5pdoP6SlTFVQ8toZjk5r6sjjPgzcT2wjTB4yket
hXlXBSZzqOuunlQjRA3QD46NhZel9iYU6Ws62+oMNqAfoIFYrJKiCYUr2CqnUNvzLuVL54QbHkzK
MB/EjMrWQFPQpuVU53p+nLHv+o/wzwke9uc0D1UcrDLmFI+eERWaCAp6rP4cDgJjTfILdRxPhy0x
MjZ9GAdyXU0AsVE5bPSQ9JrUfQIm63YlO3NNt+zeX5IF89CyuJDrQnp8X/BGbZMhMVGOYQsvC4Om
zWItSBocxVmH2i5yXqfuR9aFDVKPNx/oYu5dazBe7/cRrkODp868T2VAT2Hstveg2fgTEpCCDDue
fo4r0l52nCEmB+/gaa7q6m4xxZ2JXdLjZEf67LfS/9yqVX/ZFm0uY43z3qSd6p9wjPxjl/n0ijnA
R4iW8BSY9j/HTG6VDPJ9f1onQs+Cjd9BGaqDEnX/Asw2vK8pRSVLhcFzpyGrpNuKatcc9Nveq/0J
/h/yzqTHdhXdtr+I86hM0cVeRdSxI3bdQbsEbINtjG3sX/9E5LmZefKmrpTtVDRDcvNj8THGnBK7
tRmld1ktczoe18Ev39q3jAqO2u4+kTSAk/4bR/LGlEzVUpkajlmQ2hTsBC+V6JUpMAovWEpP2mgV
so6Rm5701l+L9rOexgK0LAVtOQrkMkaz1L6AL/4NgaGy2tXuXLSnkBhGzYBnMtT5jZ6xBaRZClLD
C1zTvXE2mAT5Ps2JPkE/o8f/jq1k8WoxqyqIJa3w/4lr/rmV/HdS7//6yt/XkhgRCGWhM2HBIuU/
1pLoDwlpCT/klFJUYUH+cWiV6KbirjBBMOZvTQ7/OLQol4TL0u9AIGP0P0EM3sLl/+KucFlhjioG
K8FERem/HlqLRFBq04ieRtVNIN1W24K/4RFT2XSSIgVjL2q3muXWHYaphPrutMd1v6C8bI1YpT05
LxfFtV9rvK/hPDGCm1WPAipY3ktqy6z7PbzxSbGgSu6g20OVZhBrsZPjogvUpN/4JvvGOvFBUKK6
gkDh1c2vjAb6QHww89VU/Xi79MecVCaDy/XBgG1idOPFZuRf899Iq61zay0OoT93W8p7zZeueuhM
8N8kmdmDF2R9ZzTLv3bGjlcZwfz74Hn4JRgcU+N6mq+EbHhqGF/J8yKQfT+UWYClrogiKYLn9W1Y
mG7tv5h9c+8M7Mkph+47ZXK5N/sg8zm8DR2SvezUEbn4BspkQmVG5TKtwt8GV5lhW5lmkzbxq0Zw
+LBlsj0uZeqB3NHbMS/wcnSy57XQc/fSD2H6Oee0jaqnk/85lVHKKINPftnaLxMUqa+7MnQjgjY0
7m0WS2hZr+YyotM+YK7Gqtp/tujYH5cyzcPbXOd9Oyv4t3G/VeiOlzNgQC72DXg7Gta3Y6KXkft6
Qm5qH+IYK3ha344VQrcB3vkMY2giA6ABE6PP/TCjZ6gzfp0qWMKW9LJmlQCYnrdjPqKapmRj01dk
uWHHtD4lJGh7WokfX32i7Jssfm62STu18QEPivFu/SUEk99sMX9bQTBTUOZjU8jubVSD3/3tLGZ2
3TdmYz2lo3qai6h8JGu+p6IydzJOl7Cyfq/ZFIGpx2OYn3eht8vSHv6Jtxu8HAeQN6EY15bi0CzF
wh7gzG+momcvhr2PQYdLJeAE1QGgTkrs3DwfewvunVnyqKa4DVGx8li/Juyf0BjF1R8C9aorj/6L
1u5zjD51anpjBmJfnhb9pselidJzqLLO+V7PK18VHOByl/xMH6uhdY8hitwYl+SZsTj+2Bz2v2Ge
p6fQb3sT2hnOqg1x2a44c3uHJV1/JGlfR1/Bk7H1sWNSayTY1WI6PDvMO6tSOyxfUCXWx1zwj/hG
gniI+acWMvFNhuiDalsz33CAkiIj3fo6je1g67Hv4ycSenxOkztmRRaHf6WCs3TU7Q1gFX8HC/Wy
hnG7SlvsXA9tJZSIoX+CAeYQ/0tuU4QUvZKW7OMKF7/x//1zvMVfwgP/PKD+krb+P5eq//WZP08o
9AeBsipBgRUrMNxf3s1KaGFpHuFYcsLIPx1Q+A9BEScQoaJRiuqfblXwD8kxhBBhDDkk6D8SCzAl
f7lVlQBBgSmjGAmEIGHoX+RK2y4GQa/rZV5dW5OwsXoBC4hNZR36mu04xo+GTMt5TNHdsBjSeZp6
Wnuzhvch6xk3WYZeCW67JodpqwU/une98dt5GUD6EsoCA/EVNsY4UI9MVPd2APgqohsbapK7TT7w
2hrMLhCY7XIAAX/N1ZSbyg3oYXHdgpXeh31Ug1uW59Vs4gHoPUW1C+gGlWnl7XleaHs7s4hvj0WT
dzglIBVObSVOixvWz0fo1lAfjvBVaVbN92ueslVmYvJQFq77qXNkfCFwcr9iQOjMBypq0x3mLpt5
r+GUd6vClOhLh/vunZ8P/c2uQ/yVNgE+bb3dHgbd9ZctwfSKBxeDovIgJ0+1uUVp7Ro4zdsHvLOu
Rm2vmxgc+mDWzX8evJ0+23mM30XZstJ5o3c7BPr3Grb8vC5MP/YM6w9OI+DVyDdcL6jsnG3bv9pj
sA/DPO5dzSrhsWpTu/0cQECvebR6OQ+b5ffaJBSe4n7stIF7L2q0wC2r2UPaqoAAHM9aBliopOVr
L8Teq7jK9YIlGCY1L3nMyvfFZgI9wKbwcqFoBcSGRlTb8Lj4tbpUBbKZqNifMvBbp1xBcgzvp3Qu
SSBnvljw0Ld6pMq7vv9E+m6KZ7QNgzvNXRCrmnbYu2bdgUZPHRXuDheuCK8VRzdtWocfIorl04x4
selKeElvqH+K00Sumhbp08Q+diojs+qGZKxP1mOqVSX2ij7njsDlacxo/zTPrFKgaOfG4bXBzpHv
tkv2KU1yOO2Li/ECWzSprbjt09yPSUEKiK/xrNc76UHfKg1HoVVP7cQVxHyuPlnjp58OzPTDMu7b
plIX8ZfFeforTNBINQxxekTe2r3uVj4ztRO23pE0aH7BFtFUI9ZPzxvj+tecEG+ST+KW4dDHOvHs
fiYXjxeome0b78zySrEUo0I82nPSS7+ozYws17A6xqYVE1Wcc4pVlOP4IgebR6Uzzz8OZtKVYYSf
kGvTHZ965090HbcPiLq+aywX3eMwRePqSJL4lFeRSL1uE0JqPxb3HVvOzhqa7UW0AOtaaOtzTTvc
P8RsvSw/PsyZTEjfL3sadzUwMbbnqs8GqHWYhG5WFn37MEOataK7251a8Txe2MKqSbmxH04IWJNr
zrcl1EAmFhvQBQuUj9RnNeydtwrLhXzW7ca+h7w5U5NjxGPjsJGokU7zX2Gz8KMYu5ReExJybzCm
BXrZ6PSMLQSh3kHvbL0zOaSPkUztMKhlWkE6UzJKXdVtEOy/QMCrOGUVwwQjQRERsvq/Bbw/D8x/
8fD+7Uf+dlzCPyohealEREISzkTZNP6JjMM/JEJclPUkh4JRwcQ/LnT4j4pBxqQof0ygv3ImqLQs
VvztpgfZf3KhY/yvnEkR8QQqeQlSogqXDse/biHnwJYZxVRLK08B5FsXUl9vYPg+idafEiKtyhMy
So+oVYsAVx/2J0eEUTzypbGS3VaJn9fZQdUlN1wORkQzbOMLB2lQix3b8hRp6xbJG9qj+2WfT6bv
g4IHX2rUH+NrJ2rjMqjRRr7Rw5+c90TBXT+wBeZmlsP3rR8eurwFtVt5Iw9xpTKiU9fyx82tdefB
rPBOrgf1k5ogWtQRAr4Teb0DhqDL2lWorvTMaoLp79bZ+ZZsJF1zHMTFtl1WwBt+GvLwkYg21N0G
Ui2H2SqHunOIaavbXWoFmX7YE/pWTb6mlDaOwEeekb3xMPomOJgUEgDWPsx7A/QQauvT7yTJU+sN
V3s7Pm+IfNxk1kqM2J/RZH9DXv2aFqPPtt3XulrWXPctAGogWDzgTFeVonPKcQhqPEl4Woehq6NE
obbEBLXndqz30GXz0B+aNAFKAN4DR6xi5vjRz3lTeT38JbuDnGaZj5t93w6jqh5+cajnkSiwJpZP
HO/ppmOenFceqraWXV+pNPRZoaH/SQAWqi1yCnKRnzTi4gRMFt8zLOGrSHR1qvpD9Ucfm2mo0gXp
mb9Av8vlDOyMb/CexZX7+DEP8v2xMt1k5y5x9VQFE2Wz27mto4daOcuu0O8/4MbPq4gPLC53eO7v
qpRu6SbeOerMKQa71f1Cfk2C2FMf7O9O9C94Pl7JsXs1Tv5+kewjCvn9bHOsARGxMfN2PxzsRczG
XkQ4WI3mAyv45u/wN5dnEdVxKMIRdDWZ2Aki7Z4qE/klu4nXA4HsnIW0r4zL49JP6HdPbVazsICr
GRJ7Bm4js5ItHUKdgHBCGedMUKuJ5CkBBGETN/HRDdsrRTO8IYN5gDJfddCn7U1B2oVtjl4O9ZKn
a7uyM459taoFUMcV5/Cn92Q5uxRis4cNNbySTLGZ9TedH35rLcFFcwauuZuebWqRInbmJ/tmR01U
fuP+cEpHRz5oLaoTdqhq4GGPWemqzd+69niUYrOqmr1+HopwBYp6lTf7aTwW06zc9xemu+qy+4yf
Jm9Mc9B0EppU72z228tchS/Iz17RsmBP43CerIvPOIvnqc3PjGj2kOdtVpmLx1ZEe0r74WskluoE
MezqUNSwcQvVg88jUiOlR929qWO5WGRTG+indmGijnPHz+zQ+orN+nXEQ3sDp2q7oROp7jpfklqp
7uQnxlJ4ZFNCpw2wRSXObtvFfjkceDgmvSuO7H0F86KyJ+/WaB4HQz8xOpiaaGLVTCJRJvRezUcX
VMYrUXKZtzpW48W45dmg6smvmz8JEr9uI/iaKZ+buA6vXmZ6E3EyqtvX6TpC251gpLZerdjUkNmM
lOxHcwUzOu4mYsgdj2RTC9BUWXPg8xR3omii4EwW9gNM+fOxjVXTGR8fRki3etLtpnA7hjPG/BXA
rq8HH61aeXUGMDyN+3gPqvX9QYxRhsrzwMIjk+Ku9ceVH/acDg4UQeJ13/WuMsw31O4/lk4n5dF+
4mx8men20tr2iR7si8/jee31ZxEQUkek7a3gGasJ26DCPjyE1d0b7z7KTspGO/wdDGg4bSuK9Zq2
Q3kCBkWFK/kK0+eAuFZrGK2KPtzqkT1z376yav/lnL5JZvzQmjwpskXb2C3aeqnM67L76Sw9+NoK
3Z/7gT3snXkcNp7Vxhd+h7IFTR4JUzxsTeq7D7Mbupql/HGXAKrlGGkT0xYVH/l8LzF1ak3IN9T7
MlbJZUf2ig3c6iRce+28Z7uapR/PxyTXu94znBXSPTlBxJ6GogPxIgZF7uUHmIxX7ZrT2chZ1xaK
dI+onE7jwLYHURyjLsQnC/GgAO9fWPGQUDGSwNgvF1sspVB8pW2u+KWSmJ1sMZq64jb5YjnJ4jux
Yj4NxYGaig3VdWlQsRhSe3GleDfnx7ZdHvWbR9VV4DxDW51yYPluIeTrsNmPEYlRrTDd24WmVyhW
oxJCoxpnIs6LbOdztTutjJO47t/ErlAcL86HeLsdGXybRRjuqbT0VW+JXX2L6Cm2wp77TaP3SzHI
2nwPqX2liVWK5MBryKQ5rWF52sTyaIxdTjKnKyhqmiiS2nqA5bRg7E6Hb01UuOhsG0XozOa2PbFR
byp7f5uqfTiNq712U7rbSaL1hPN6mrDufmsnhpP12Z3yanrFIgrnvcCDBnpSgy23P/Wy7PfVEkIT
Cm64LumL39hdLiDi7MrPioWd5v0trk2ooWCLOiespoIyAlioRvdGOJa2M1GgR7avDVmBwjO70ww/
wD7egwm829z603T7x1Swya0AlFNBKbXpsCIFr/QFtJwLckmG1TQodc+m4JhF9azjodkJjuOgzLo9
zAXfRAXk7ArSuRa4kxXMExbgc+7Jfbu03ybqH8eChLICh0qWZA0W/BABQ3fr7LZLG6fjkyxoKS+Q
Kdk2fEMJfmICfKQEVwoBf9WtPEO5onrbTasktkj1hVxdx61q6JLb01q41v6NcI3dofYtfTY74LWR
4DjtzsG6wsPxwCDTV7FU7UnnfT6zwtAO2zhfaTLuhHG684W09UtrGxx5+6mtRltkxXfpjczFZq77
QutmQn7w8fhBhjjXuALhOgDrL/2Cu6bKMNeeTreQdYuicgq1ifS+J+wigr1NU7rmnd7OuxzOoXDE
bAjVnREeKo91CXGmd/OxvbJIz3EZP4FluMM6/kIFV85gqC1ov0zUr2qqeBOZO9t5/gjEEhQp1LPs
F1aL6jjNebgMBYxe/NfEw4X26WYs5DSe4U+A5w8xBddUEL5CUD337XR/gOVhHqvvW6GwzT5OTXuM
31I3fUwzv7r2GNXUUXGPUsz1VmDuXeOoaAhGbYm3ag5TOHkYooprVTW9pL+s2L4MiF7HaUONZejL
jDJvjo126lh9UpzNt465b3EN1Q3tquua8lyjPl8Z974EHF4n6UCzQHPVLTIK7kFfg0vfcjCf4Yqt
YmIKzQ6nrPwSHvVG7/8bXgqrEjKHYMUQKvAJ/L8XsX8vwflnE/nffOLPJSz5g/EiIktJWSUpLgly
f94qqz8qRJCQXGJGCKyKofA/8gL6A2JcifJKWJHyivd3tEX+UUlUMSkhrBBmsiL/yaVSli/99ZWQ
MgwRLBIF4hUq8TP/LCJLtye+5dx4iQbFk/toxnE/+UJ6LCMuTPRaEASAmtHY8YspEbYsdaOqlvBC
nKlhOO7p1n1EFXlnZ35eZLxxcb9LMz3pab6VZXkFuA8KTtkosuGfyO33cfGjiiQ/Ti7YZp2HWS3C
vRqp32NWkkt5/+AdXVVFzBOz4WmvlkkNoXvZN98rMYs7Tian3IE/7FLcxXbS9TTgoHLsruhgXh2s
eo2pv502guuWj7xhaHl/AAZOI0ZQGVl9HiEXNZvHWFMQb4YWX8W43HVxvQsHe2/8slyzxfPHvLfz
JzHz5SxpGGveTuO512m+n2C29UgQvoNLO6p1Wv059kdWjkZTa9GzV7hDV7e96FVABr/be9o1wCev
5mqb6h2jr6ZyPzvaXTcjL9zKTrFhepr27Jq0CqpoD26BRlqJCaA6aPwOhvU78+Ks3YhLgncu/9IN
XkU4jxOIqjr6qOJofnTdvis/7Eb5dfvMj/QY1uqajv4M8fgxbvhmBfY36JYbu5hzt9OLnQVtNpCH
Zmv1jwiQVskS34AclrNAo790R/oi+JRvBgL3RrcmKb/Biyvh9EOJqUf79MGV4HpQIuzbEmbvs+vq
xPrfuYTd4xJ7f+xTVovknQqyd1dPF1x3JSe/K4n5smTn07cUfVc9c7cMDyPM9Me0z+JmMlo2rdf4
7CO9SSRZpdHUqimx/rKUmP6hBPYfbEV3UwnxF+vRFU6QK145WoNcuUnZEvxvOvTcVTt6ruxirnx3
tFVbGtazTdbct2Oc3m2agtqVSgEc0nZ1pWZgfyscKNUDKerX7KG4hVJ846WegJSigq1UFnABce1A
OywqdDrPJc5/eQWl6MCz4BrNpDztRHRfllKIIFawNzDad10pSzDyyOf01p/gSRNLpcI+R6kYIj9I
qVswAlXX0pKgpnmYlGVjpcxSmhIGvl/mrhfX7q25IXp+ow0alHFwOVWxXxV8Y5YNOOqKzsOrKP0P
R2mC2EsnhCztEAQM7KnKNpzWbgD3fJvIg4vwBym9EoWkeQUdsheqO3xaS/8EPoZFIRsuB3DXzosb
V3oqOJGfssZfecRfA+pvRWm0ONoW1w6al6S5VDGjr0LGj2wH5zGb32EYTgcTz2Tbdd1rdNc5/QtF
/ToTtquq08+7794TBNvLnPDNnob91DNqTnTYfnRpvO5Fhdi3m+44GixgqPvWPSKyuAYultxqQi+t
xg+7GHa18+UR2YyUTuxV7K04k5EHlUG+1Xi/34Cfa2bytxHg+8HBC7LtUcvZXvRhpnMV1r3GHH7A
JQP0WOJ9B0OnUOAn2a1YtWv/SHbDFHCe176K38eD/qKbCzW1bq976nslZ7CqPOoXOyTTxDZHpUsC
5dpONcvENxYRr7JFi+ph/F1F+XOy/svW828LCS9du30Pbf/WZZKU5NWi9mM35/E4bJ2qyikWqVQi
DpOiAwhKAtTVx+jmWpKFnZyIXans6k9TZYlCRbSRa+WUFC1Q085Z3eLu7Gn8eYj9p8vtt5HjB4II
auAR6WkYXNsQ6X/zwZyqCTzYWd8Az8Uv6+JVI7Co3pi1kVR3l9G0gxoP8sVqutWkg2Mtj3a69qxK
J5q4qN3SVp8rEMyZ6mr4BrthrUMPdwVgt6vJJnsrIJ6VrWSvBrKLh721U4P6nt3jaX1MZn+Z/Sgu
lLCCsm9d3bnA3rJPnxhrya+g7cWS/hOL+7acFirCdAVDa+u2naoTR707kUF2NdzbfOJbyC8jtt1J
g3FqNun3qODIRb1oLE+A6q5xsn0MDn5aSLQqoGN7Dnj9TVg0TSUQOeW8Ga/gCMi7Gfkvw7w51UOz
1cbiJwaBvTHhWC5pAP5hOuSk9hhs09EWfYZbOyjNFl5vrPdNZ4ofvVW9qt7yBAe2iduxxfiKkHuE
mn4mkKjQRfde75O52dz2Pg/78iTTuN3Ox/ap9bA9HQueVCdhusTBh0vbW3biRH/u9PpkenteO1ad
BxDAKdOON9wd8ISDN81Ad/TA9gxf+n73X4BpXVcuofLHtoZ8lj75y4TReKepBw/x0EsxFfyFp7k/
9Un7x2Pl86qGrbJnmT04iZZUWVUYyVDPRoL3ld3I74ihO2nX1z0+ViWp0D8MWtFLmwdi1AJzahYa
SC21rd4fMy03Ybo3ZIXdu32cwqnb00OE1F/4tsvaY6zvNkNkbdxanZgGbR3Z8NJVjLxz+Ih3K5FL
s6W5vd9a8ZNuGF96lF3dVfszzNvwNZI2qCFodq3iaBUc0XLtqT3OjoRZBQ1/46odlUwDqzmbqvMh
OK09nuDFjRO/2FUIoHCw7WVd8aR0D57lnH4QkLLKGVQ1gNGqCMXa+N6fCcjv5YR/Q4a0ym4iNdn6
TwxU7BbsoVOOE66GY6uXMX7oYYy3YTqI8uB4v+QjqBDkDZuqq6boxzrL127YY+Or7kvg5mbD++vc
0UWBpM+GDr0Cs3mm63Bey9GoB9aruPW9gtXQSMG+JGlHtW7jcAbDMdQtXx5mNp/QNj4R6QtaCS90
tbZeO+prGuP7oas++bEXKpDwZTXoskuM6mTm12pk7+fcOgUsALWME6xXv4wKk+3b0P1/9s5sOW4c
S8Ov0tHXQw32ZWK6L0BmpvbVliXfMGRZ5gYSJAAu4NNPIOWqsi2Xu9zumHH0FO8yk0kkkCCJc/if
7w9XS2s/jHl/3jp7pUv9lLN6UdHUDwps07UxIfo6nPmeApUj0G/6odhVhfwwaXGWrOB1KPLTpBGF
mg2uVWtqpmAyjqmPqmUzgvdmpU+8Y3AbBokU4ORKVMu6dUC3SgRzFujqVWWB3NZmKtQ6JLfVFJ9c
U97sdEuODYT1DrPksIP1dZOE1zYPPm0p90rD+VU/oCfmoFVgslrVpXy7hOXV2oLdsMhjL2ap6DBL
NbridB3I7cins2SuuGqoPJ/W8Y4BQrMpR0JVA3qbWAoy7fl6xHpss4rMmYduUQYtR2OVPIY+iDTp
+SFhvL4ACTjuuuEQ2bZRDLiMLKhIUWPf1Ct8xZH2GUT0qCm6k8WJR6irmHYVTIGZBQUC19vR8aNl
GQ9DAbma0XyWSwNS6KDY5TDfIG2RyheTnzjpnOqqZE5z2kyqg+TYr5pt88KQDUfJU6XL92tRFMrm
8qkR9e1c5ZcG1pXy1tQbXJHucPahVDpv76vFsUvuYZXBShI1RdxFu5z7HN8UjlLVGF5kwJCLIc/J
kcPrpAA0QLUzPJM8un6hxu9k9GJ0SVml3E5FSnx52CWhSkvPR4XmJi44ea3IOLzrEa/VPE7XtZ3p
xtTVuMVtZdU4ealoB82myvMT5M35UAxvAQ9t2vh2USNai43L90Syvk1NV61bXWGsuhYfVglFSubF
W5G0+dFq8JseC5IhwPsNTcbqsuYUZJPET4RNJmvKVaRojmVTrdnQFTRHddG8I6M3m34db4xPfJrM
5aOAjVEDxU/OVmJX9rxXNexWtTjQ7ky5vq1lN2eiWVc1y9wrVFCy7SGslSOJVXypoOpxXaeiIlNa
d3OuBtvPx7GSQnEp6CZvpzegB7migOstWdcL2Mw+zRe0K5Ogs842WvlxaRXtp7cmQW43Vnm+yWto
0jWn5Y7LPN+4JBnO7UJfudnVWVLOt72ZhErE5LN5boHqcsuUJnhOa42BEu26HbC/TeDiVZ2Awy7n
Z2GeLhfWH+aczar35lVwpj2qPV0zTO281c6djkn7ShI6p1iH48TWxzNbi1RGpl85+xswsuuxDK0q
cPe2ahq9KRHoFQGi3ul8LbZN3t6GlrZKT92UTaZ/P/hp2cx1czI7cVUt4S1bKp2yMD8GKVg208DT
ZCx06uE4KJEvT3hOSoVWeSQbKrIOlyxKX/PMcM0UWHujOG9cWubSK1/Z16tIbEoG+W7sGnconCQq
H2x/MpMCqHoYgiKzyBWT9asioLeT14dzIMXhJBauhqT9MLb5lVxMsqHQg42ew1swt6+GpGCbZrZm
Uy9m2+p8wxfWq06HWfEC611iMVa2b+URWNdjWAWgTIPeirJ86MA6qnpy42kR2U9lV7Wqb6cxa+Rc
Hc6sKY8Rqu7ZBNx5WbtrncwuY6jhmyRn6/EIZTjEPTiFFjBFG3bncjfejqK+JoC6M9TD6kbLpdkO
i9Tp2C9ErS2rlC6WoJKx6E47KhMl6tWrHNobz/GatrzCN93UUpVXRB5NmraX1nW9Wp3Vac3XZPv/
IX1FqEQS8KjWwwL+Ax2hMuOjfvrL+/EvZ2Yszdh9bkb8lWN9zGOhA0JgBG1QCCGTJFKAP+axyAEj
QgIA8B64QflvaSx8wCEhkbXHBBIsokF+EbvDA0RQdLXCGHGG2XcxODB9YWGFBRIIUooYFxSgL9JY
NUYjjMEz1tZkeIVOWcrIVfS2uGthMdyYmXcmzfcKnvxZzUPM1KVgr/JhtTUbOtm4Jl613dG9Isjv
1UHzXik071VDWJuVqQYXYNhOe2URiSIj5qg/LQCBTtEoQip1kDQNiZimlKPKX6GE97slSpfWLoFQ
SYlGnLooblpNq01qGreeLFWimyw41t7QtphCJkULfQpWtlSqstwS1Sxrfqs19Vy1czEq1+90sCPI
xr3+CkUplhCSd2qGI3sF91qtMcq2lrqs34euaG3K7TocdyVgGcVo+ICi6CtPPPVp7ULCd0zU84mo
Fs8U2qvF+igckxNaHpym5Ukj6nmINqGbqW4WqwKn5LVObLgTrLPxuYoQ0yZfu+GWV4CdN34uT000
igHJHOYMRh8Z36wWKOfbZVPQpD7sEquHTSkmoqNjbHcBUNOF42auh/q4K1iTThq3r7Qx0+06UHE9
aVm41EfjnDVa6OR+qufDCQv+GPKKpHZvueOj+047FKVa95Y8C4bV6zIIf9b1Vf5I1qm5aQeHzszo
1tNOLuXGwLy7M3tHoDzgs2rvFVTxSXOFE0j7oxALHrYFlu175oEjqq7b4oSAJrkBYehui1FOd76e
k1sEygVv2BDMJi/7olW9b9Zc1U3oz9fCoveySVabTk1D3xmKSZGS2vXJtWfDqhXwqz2xFJd5qhFa
w67ARiQqeFpD1ejSXvfd4nVGcFndhsXKVwtdizO6FsOsKPcjUcuIy52DEB33YDL3PYRdpZaGovVo
pcHr7bQUy5aDutg2nbF616F1uA5VDg5DXoebOs/zMhPDyirFlsJuWbWgoy5ol9KhrO4qXbuTadHh
anTAbgiYY4V94SM/Zk3w+QwGdK31kO/cQPtDsJbLsZZzcTNUwpwlpR7u4DCPd7rh+moF7dpk0E36
nZ9rejV0M6rSBbYOp41eoFcNl8SpNtThmLVtP6XCTXxOC9OSzZL3/hSYRJoUjxXcVZMdaKbbeb4y
/SCb1Pp4XlS47G6qzrdDWpqlzRxvBFEt7NsjtoZVp4sFuFZUF+im0VbeyWjvXUNT3OTeyjYls5NC
jZOER5Q7f7460r3hdSFV6KaxVW2V1zIL+VI8SBfI1iKIN7Vz8LHhmmhFRUlfQc+6rYBFgpWQZX7d
CcAeTVd6p4pe0FpVCUyOlnmdzE7itdc7biXCJ3XRj9f10MJZYVeQe8+Zv2kWwk7pXLbDG++jpeXY
Qh7SlSDfKzNyzNSiXTikNcxPZeHns9HDVigmyuTekGEBaha035V7X4wQLTIgCmGKQkRxi1jMbJWr
7K4sNMUpiRYb81CsVzrabqyNHy4XBxa+KXQFBhWWvs6mvVtHvXfuwAQletM/O3pEc49ZInFWDtRO
qqpt/oYjGmrVmDYZFK5Ifu/4VA+ZCcYe42aAzaH2Cy3TIdqKiL3DSF/p/ryTBF630YBERCuSIpqS
kGhPEqJRiSS4u17KIjdpTUVz5jvLEzVEe5NO9PamwkMfVEwVnOqkTa5lDga+656tUQTgPh33lilg
b5+CSpRv/N5URbRs3kxlhd7mK0x2bC7yDetGuigwk+S2rZ05KW1JNqvz/nGaDXhL0FBnRoIyW/dm
Lk6W9XvBZXkc9mYvXfR9CbytVhWiG8xEA7dKtsC0ChBYtSo0zXK/RhcZE/1kCNfT5bT3mFkKn5VF
ZY4mVKBNARO09Sxptixwf4JGkxwi21OjCjEllzI62Qxd16jQr7DNMJjDoYmeN7igS2qiD45IquEw
oSyGc7mZLltYL+9osORJs77s07xnHqWoXeWH0EKpN6TVedY3jtv/H75Z0QiRCCgjEIyhbxuJPgtV
v1iGvTzArzUdgGFGYwkGgAxJ9tsyDB4IxASREnOChWTkM40qE0RQiTgVkAsOf1uHoQNAAYxAZEAI
FPK7DLNQXNF9/jhRckmijaqgDDG817A+PlxXXeH+9lf4H01IpB+5z1gZitSS4TiPC4TV916tq5w2
q2jQlrj+iuZT2HCLq8OZi0jlGXmzbVEx34AO0VrVXJKsXcZw5CBOtt2SV8e67ejZTNDbpRerQrVc
t21NHklEAiWIP8gICWojLsjuyUEyQoRK07evgak3M5TK4hNe4K3rE3kx5u1yIvKY13TR3KUG0t7m
XDa7OcKLQMQY2XatM9QV+UUDVpfOEXdUr0VQJYXvcg5tBiMUScpxyuoISuJ+CKlx5bGZyiKtI04J
GX2pI2CpjqglH6FLNOKXYOfpJqCG7WxuX61AnElc0VqR2USm45Rn2qB3upyPZimbbF6szjBZ700k
PZLIfPSR/lhoh7MxEiGXyIZ0xvkMRF5kP4E+td5uULT74qB5EyJcks5nfdOhrBPhgiR1yHwkUTLM
8pQKsmvdktKIq0wiuNLBu7Zzu7Hu6lQXkeMs1ycaSZc4Mi+pQA86UjA7DI7ryMXUkZCJIiuTL33I
msjP7GO5Wyw4SDvQdpsQOZuMDXMGnJ022BT4UFfFuZ9tcQRsDOYTTy+nfkze0ALZk65O8lM9meHU
RManTpr2EpbjkC7cmG3eDaJWsyDgYhFcZFVkhYLONkeyHt71fejeuwXhToF6OfURM8ojcHREJcts
WaC00UxmiDXuTdfwelJADyEdIrOUjv1jUYPukLqi3VbEuQxAaZBa9tDTJPJPXSShdpGJiiIdtc/7
QdFITF0KvCi+8DHlTJOTyfP8Lqn9kE3zSg+HyF0d8FQf+1mUZzmZ5lmtEdNq98TWPMJbxZ7jivvw
ZupGvdEVo5mJuNdO6PZaW663xQy79yOvly0aGU6djU7xskdHQJDyKl8HeJZwUb8Wzp+4cay2HK7s
sBoTk1JU3+b5pDegrLoTulRPrZiRAmGuz5uicRts0LQLklE15CQ/9gMBaechO1zxyNQw8rVRdg/E
WiMbqxbwrBgWcV3NsL2b9/gsE0la/zZR+qMZO2/D9VNRmc8iaxT57r9f3adG21Tdw1+2D858eifY
f+35yv8Nm6Bv6Uh+H5EiDwgEhAMAhKAASP5dAbj4AoL5q0sQgxJjATD9AoKpm7KF44BSPhudVlq3
4DwvPWWqkqQ9r0aMsULtIpHSdExkiqNPn+L14j8IocuH0Ul2EhOc66alHDgVJuI2rZzxEUWLg6mF
bXlT0zDR1LStvJhXhu5gj2ihkqTHQfFl8HWaUIuOLB0HkBrUrj5yKekVxqY+wmRulxTMeGmV8IRe
dAFOc9YN0XuLFG2STpage+ddFanVhVdVOdZjxrTRWjXNALRK1ml4N02Ew6wZHbuCE9bHgi6TS/HS
oJPGtWRXJGV/J5dhVD0GU54VRYtzJfu2uDfCoULhvuPXLYHFZZlH/7l27MCunfuwKAtw/mDbPiha
cHzkqJiHy39QHfT1AkpeijzcwnkAp7/xkCxsk8WrPQsptzlzR79RkBZUaKD2BCQwN8UlhcNy/FWo
aTK04TgCTfncoeaYAaYz28Ak3YvXcoyqI+IcNAqadThZWtjuciPka9us8UESQO+iqZlWJUwWp7qa
hy3quupU54BWCtPaXI6Jtrtk9sVRjWBzoftEbPeVIrUl+fG+SoRXbnhTrLHCA80hf4fpPN7uazzK
3vtJaS/Q0bLQ4bAPSF7oXnc+o2WHMjL09eXCivLDzFsXmrScR3tUj4bekpL3jHzDw+NPG6w/bbD+
tMH6yWywarOMIvuTh/XvxMPSwQ/z0bNRfT1SDZ9K0JX86Tvs6ZMOlPjMrGsNtpMuzMmzu3wuXE52
z1by1AtbqYEg/MirabyvOjEel6auz0Rj0GshzXD5Zz73z3zuT5bPHeiyztmf5sT/1ubExElSK2Pm
+RgkBXtfdCav9hnrTZMg8qpmefuWGdmfYwdwkc61Sx4KO/AxI4abe7jCrlYikdOFxMVo0mcFmgCe
vetnOh+1zILDhAB56MOyPoVunU/ZWoYxq+dqHtQ6DmwzzPV4EXzXZ3t5V6V5yOp5nY9rYsxFqHt7
BkuYnEfw/N1ejVU74rcAhFqrti/ZRQuGZiNpn5xymYR3lSTiaa+fcg0Mp22b9+leK5XUXmY4mYKN
+MTqFOewe6SSust2kM1mr22qESvVzIlUkEKd2aTGO8YguWCmF5PijJTbvUyJdi2/7UIbXgcm6w++
NEtWOFHtiKfCKyIbesPzxJzhBoKrfFnNeRs6ehxsOY6KlpNbFBjC+Lqlw7TjBfb3U26HLTf5dCtl
Lyslh1Ee7gU9cNTTLSqWaVKNsRNJMbHFve3pvCGVWzZ7JY7Xtd6uuQzbXIDq9bPqxtfg1V5sM4WZ
bIpgxeu9rMbVDTgVzq46rXjdbd20upPCFHK3l82MNSy2IJjkpG0dvJfSwaNQgGJTEG12vwpgyn4C
qoRouRoD7d7zahYXbhLJ23ya4WbSqN9R2csdthRtqNb6ZK9awZ0PGWtsko0L5fdAI2AypCErVFsy
/4RsMr9NlhbcoZbPNwJV7k6gsr1NguyPADZ1oSZWlXcdKu3VXiMyVVDerB0krfpCE9JUknBVQUbv
95KPurb0mnfOvsX5Yi9L35HM2F4f9pVh94MdhVcBeaBKXDKYulzMd2GR4TgnwB51ZrSpWJLm3ut1
PtxXe9ASu9SuvrwwaHSbL6o65rxgWjUadWW6NhycAsnX58qNsivHkBV976nq6MoyjOoovCzxcLMv
s1iQXe+bJCnfiRk3101lzbsVzB3YdNqEjQhDXqXrJHWRJTkviJrDChJFmy45arvcV6oRi7xlDvVC
TUMimHJ8jg42PLnAQXT3CS+neyRCtyq51GOn1kmiXoke2CSNTvDTRtJCntEe8FLl0WoB5ryAinTa
jWqsMNvh3E0XiAmRib4EZ5CxZs28ratBkRatTeapsCwVGhbFCSonI9QEc3uIyp6+Kl2lIzOM1XRT
AeflP/GM56x6tMaZD/6///Nx+a9H0wdbFaXf47B+e3XRP3U33j49+bOH/ss9P/ui+/v+4+LJZA/+
4bMXm85XPlyNTzFP50btv/2p+xTJdWmqzr8yLw7xh3b69oE+0r5ehf7pb399eN9WXVY5b6tH/2lC
kMbnNwDSSO8iTAhGvnTP3P/Efe++dUT94Cs/vn/6218hOMAYYExi9Zk2XfHx/QQfRMIIE5Ff8rx9
mqaNw/p7o/Htjv4y6I/Lf338e14e51s//dOyO8JeAKU/S7J+92CQAxDVSHsq56eDAQ4AJlHBFJ2G
nrfngY+z7ne78Ue6+kf2+ePD8W1n1e8eDnRABWaQI/j53IAHSDJKMYyM0/32M86NF4ZSPzY34AFj
HAsSKyg/nRvwAHCEJUfPvlc/1Yz4Sl3qjw0COGAEcYDBxzPhi4lBDjhFDAsBP84L9jNODBCfT2MC
oqMYefF0/rvPEnxABZBiD+D9dGKgAwJ5hDX9tJcMjgTmVAIKKcMiWqx9Wfv83YOBDgADggD2+cwA
B5hKBAR/buCnOkm+Inr9sZMEHRCGJJSIfH6lwAcR9clpNCr4z8+WHfth/srC4n/xVkpFhJFGPSyh
hLAvn1d+90SAB5CzaIYXbR3i9vlYkHgLgQRT/PHs+BnHhL2Af//YxMAHIDqeo2hT+OmVAu6NLKiM
ouqfbmL8A+rePzExuEAierB/3D4fC3CAGYUE/rbU+ilXWi+guz82M9ABopBISOmvq8tPJwiKg4IQ
4x8/Bj/l2fJt1dt3T5TYaQEFi5zDTwcDHlDEgST4/2px8R0yj9/p9BdH+CQcQweAUwy4eNFpJgSI
Yd8fv0T8gbvsr5FrWlb6/T6wrZ7cJ9HxP9zhl1vUywN8DFsipjoKWT7bMca5z4d+jufi679/Fvbu
A/hPPvwloN+38/HrHzv4sunP2vqlV7+8eVg92Qf7WIbnOP7jzzx/aJ/+9tfXff9kE/Xgqs59HniT
lzfI337di5D916vBtxr7J4px9smLryYJ/lCL58b68ot+sRfL4R/t1x+0fvrBvuyFsw86+WqfXty4
f7RPv7T25sl9kZEh7MW94F/S2NOX/9OLy+u/pJkHndyY8eWseBE9/6tau9QP/ulh/LJ3L1IX/6r2
Ng8v/7EXIOEfbezNg3+yHx60/uKq8ZUA/Eeb2v9bsfTu8xH8SmLwR1v6cuS+Gi5+u5GvXaF/jXxe
Xrd/yYZ97Wuf35TiHo/66cH+/X8AAAD//w==</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strDim type="cat">
        <cx:f>'[RMET_Analyses consolidées_V0124VF.xlsx]6. Analyses SC (calculs)'!$O$81:$P$93</cx:f>
        <cx:nf>'[RMET_Analyses consolidées_V0124VF.xlsx]6. Analyses SC (calculs)'!$O$80:$P$80</cx:nf>
        <cx:lvl ptCount="13" name="Province">
          <cx:pt idx="0">Boucle_du_Mouhoun</cx:pt>
          <cx:pt idx="1">Cascades</cx:pt>
          <cx:pt idx="2">Centre</cx:pt>
          <cx:pt idx="3">Centre_Est</cx:pt>
          <cx:pt idx="4">Centre_Nord</cx:pt>
          <cx:pt idx="5">Centre_Ouest</cx:pt>
          <cx:pt idx="6">Centre_Sud</cx:pt>
          <cx:pt idx="7">Est</cx:pt>
          <cx:pt idx="8">Hauts_Bassins</cx:pt>
          <cx:pt idx="9">Nord</cx:pt>
          <cx:pt idx="10">Plateau_Central</cx:pt>
          <cx:pt idx="11">Sahel</cx:pt>
          <cx:pt idx="12">Sud_Ouest</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'[RMET_Analyses consolidées_V0124VF.xlsx]6. Analyses SC (calculs)'!$Q$81:$Q$93</cx:f>
        <cx:nf>'[RMET_Analyses consolidées_V0124VF.xlsx]6. Analyses SC (calculs)'!$Q$80</cx:nf>
        <cx:lvl ptCount="13" formatCode="_-* # ##0_-;\-* # ##0_-;_-* &quot;-&quot;_-;_-@_-" name="Ressources par habitant 23-25">
          <cx:pt idx="0">3035.7767828921901</cx:pt>
          <cx:pt idx="1">2115.0197506843433</cx:pt>
          <cx:pt idx="2">1515.7567035014374</cx:pt>
          <cx:pt idx="3">2856.0313460502625</cx:pt>
          <cx:pt idx="4">2888.5830979175817</cx:pt>
          <cx:pt idx="5">1797.2459713523751</cx:pt>
          <cx:pt idx="6">3069.9783227850585</cx:pt>
          <cx:pt idx="7">5755.8316827023427</cx:pt>
          <cx:pt idx="8">3344.7226275475505</cx:pt>
          <cx:pt idx="9">3062.8591409111841</cx:pt>
          <cx:pt idx="10">1142.958924440316</cx:pt>
          <cx:pt idx="11">4916.4832787656005</cx:pt>
          <cx:pt idx="12">2143.4938072604605</cx:pt>
        </cx:lvl>
      </cx:numDim>
    </cx:data>
  </cx:chartData>
  <cx:chart>
    <cx:plotArea>
      <cx:plotAreaRegion>
        <cx:series layoutId="regionMap" uniqueId="{86AE7F50-5744-463C-890D-3CE25C77C425}">
          <cx:tx>
            <cx:txData>
              <cx:f>'[RMET_Analyses consolidées_V0124VF.xlsx]6. Analyses SC (calculs)'!$Q$80</cx:f>
              <cx:v>Ressources par habitant 23-25</cx:v>
            </cx:txData>
          </cx:tx>
          <cx:dataLabels>
            <cx:visibility seriesName="0" categoryName="0" value="1"/>
          </cx:dataLabels>
          <cx:dataId val="0"/>
          <cx:layoutPr>
            <cx:geography cultureLanguage="fr-FR" cultureRegion="BF" attribution="Avec Bing">
              <cx:geoCache provider="{E9337A44-BEBE-4D9F-B70C-5C5E7DAFC167}">
                <cx:binary>5HtZc904kvVfcfh5oMK+dHT1A0jeRbstb1UvCFlSgSAJLgA38NdPqKxy2Wp39fRXjvhiau7LFS+A
ZCIPM3kyE/r73fq3u+bhNrxYfdPGv92tP74sx7H/2w8/xLvywd/GE+/uQhe7X8aTu87/0P3yi7t7
+OE+3C6utT9giOgPd+VtGB/Wl//4+936N/vQnXd3t6Pr2lfTQ0ivH+LUjPEPxr459OKum9rxcbl1
XfvjSz2F2rW3L3a3sXv54vbeuzZ3cQzubkQ/vryZ7s3V9BDHly8e2tGN6U3qH358+dW0ly9+eH6n
f9LqRXM7unG6f/jxJYInhEBCKOcvXzRda59+B+QECcW4hFQ9fX676eWtf/hVF/CrLv/14mul/7Vm
v+p1e38fHmJ88fT9B4K+2tYX817+sdFc7LJPRs26xx3q3a8m+eFr0P7x92c/xH/65Qtcn1v03w39
sYZfbewR1tvyofnNut8BUnoCCRacEfU1pPAEEiqx5PDzB/122ydQHzX504B+S8hXe/685T98+v/3
AXnd3I4Pt5PJHtox3H5PSPEJk4QjgdHXkKITrDhjBOFve+mTRuBJoz8L7b8R9wzkZ7P/cn572YX7
3/znO7gtOWESKomfY4xPKBJcKfSb1z5z2kc1/iyw35LxDM1Pu/2LeWzxXd+l+ARyKCnkX3spPCFM
YSiF+u1p+RRtizj+Wdy+IeIZbL/u8C+G2q/R7MHcTN/T/dAJ54JIitjzEAsFJkpg8jV6n5QAN9Of
dr5/LekZlr9P/MvF0idIv3tIhZJxiMUzcotOoCSKKUK/iem3ouF/SmufsPqWqG+j+peMr0+wfu+k
BZ9ghqhCjH16J34dbwE+IZxhzMXTMMTfhPm7pC9POH9T1reBfjLGXywmH26nMRp9G6Nr42/m/g6s
CJ0gwZlQVHxOQ79MU+kjAUaUMPLEjp5B/ata4EmtP/u2/UNhz8D+au5fLlzrbrprHsz9ZC66qeym
9jsijk8oxwopTL9+EZMTyiEUjD+D+JMuL+6nF0+6/FmY/63AZ1D/0/y/HNxPYfz7smV0IiSWUH6R
un7p2fAxiCOKfq9WPMt7niLvNyjw/+O7+huSniH9+y3/ohB/VzcmXCLJ1T/xaYYFVJTw3272KRv6
ZNs/67vflvJNGP/XQ/jlY/4Vm/hPa8D4BApGoJD/BBWXEhJEn9Hkf13w/VqNbxd8v1791YrnBfD/
fSXA7Dbe3d4/fE8GBE84xQIS+BQJn5FdeiIY5kRK9ESQnvvVk0Z/2rP+hZznvvXZAP8fkH1W0/+i
TP+5B5LfjrfFr82T//Hob9X/Z0v/qAfzyTWP9z++ZIJJBBFTj27EpeQUfeGejyKf5Dxrq/wWHP+l
jIfbOP74EuATDvkj9EIJiRGk7OWL5eHXIXLy+EQIpQSWRBHG2MsXbRfG8seXCJ0QTglXRGGi2GOC
FLvpcUSdUASpgBBKySBUQnxueF13TbJd+9mUT9cv2slfd64d448vOeYvX/Sf5j1qLqEgXAiGCKcC
KYoQffmiv7t97Vobf3yJ/qupS4+mAWdi6Zps9qQ6rJ1Ret18qacY4m5xNmRuDDvZkfOtRIDk22bZ
TjEy5ZEQoPGiTA4CmfK2pXUe+nG+bmHrdDnUPwHFYcZ7M13JebaXYmlulKhMvoBy0owpWfCWvJuH
vsk2UyYtrNoOcoriRtAyfug6+wZWiewMUMtxioqfdbG64W7p9mtbgv02V5eDgvaIBjYVM1GXJeJk
F6FHZ42PpU4zjYVXCznWI5VHBFzTasW2uEsTem1C6bKKLe1BStyfIgmErkC97jrv1RU1pLyg82K0
X2O5740MmScIZFska2b4MOtaqvXdbEegIXdNYSfePwAW8FGJpTxb1dIXRG3VYaxc0s3sTt2c0s5G
h/aeI3OFuej3IK5D3k3TqgHsUjYSyY8DSHNhyxSu4UJWr+VI2ZUK0mdicOE0DNKcOsBN5q0d9UBD
zNa+HDMYVHWg1oOsb8dfTFeJ6zhGt1/w9IGzaS1SUvyyHNfymmBJNKbe3kFTtweJmS341k15yajb
tXijGQPN28pCm6GpqfNl7ZAeZjrrCXVdFmUlrrjvXVYBNZ4ZF6adIeOq+3qSOg3kHhB0DMiyzDWz
y+U0ynNu5vXcS7jlkFV3YelYbg0r6ujp3omJnxo0ikytw6TtPAAdFHZXGHjX6LrcXFZ5IvdIGH7V
MQvycYLTka6uurJ4ETnHqdGri1WRxuSKGvRl5hIGu9VsfW7Lqb013JWZNaXSDpUyW9o1XUO0GB0g
MbfB90kzK8jRYMCxXli4QtsAjxXu4ZnyY31MtkVnAmzbzvWO5kFioIEYz8KMbManJKzGqaqzVfBo
tZMGvem6Bmf9GrtdtK27b1YEjvXayfNG+WrIRqPGvVmG8jgiwzTpqhu4DezjAEqJ8iW5zedMVNMx
bWnNYViA7hjmeZtCdym5vYkMN3u8lD4LvKdZR7dJw2q1uqtRncUwxWuFFTvUKKJiMWw/tPZeSuuL
YWmjLgHmuvfIfxzgEM7cErFex6XS9eLno3LL0mk8uuVYsandrUN6S/sJZVASUEi8cd1S9wE0TcjI
PMZs6DqoAyVvU2VC5lMv34m0jq8Rxxnf0mk3xXs0mE1PfLGHbWIPU9WivLGSF41EPk+Ln3Rnqg+V
heUNBjX70KOwVQVst4Vp6zeQCbqthVi7JcfEjAXCLl2v0PtCkO4++CarVXnrYvtqMhXOYmdftbT+
yOE4agzCVVWV53xeR9347WqehpClaia6HLfhUDaLyElK7ftZ2nCF4oZ+Wgmqjx7P4nTE802TvMod
9FNGOnrRhNDqBBjMBzi88jS2+VgxWmyVGnS02zH0xGcpSXvEsITFXArudW+XXad40D1lVIdxeg88
qvXadm9g6/o8CbuPDF0PVf8W173XJsClMFGJsxnXBacG67VfrlFU1xXrLxFSQZdhKHVb11VewWB1
r4ZUzIGfk7oSukV+O4q6LE83Mp+NbbD5MNkqL4cNauVio/uKNnqtRN71zZkiaQfUkLTsZFE35Ipu
/elQCactqO9GNBxwLbe8D2DWw2KhRh1+jWd5OURw1Uxb1GMn3toSJx3lvOOReO2pv6+a/jij4XTw
5EAY+rmCncpgOw/Hth7fN2kZdBXVvQdM6BD8+Th1pV5D1eUmsSMsza0Jo9CQLDdxDvcBglIvE381
V/WD3eKSqzlZvTZKaEE8y9q5nTTqt1vWsXs0uGxmOOXIdES7oZw1ZbDNasFZMdT4fU9hloZm21fM
qcw27T7R0etKDDJjbAg6KdtkPESfUcl+Gvsq6oiSy8nW8Wxio9VbX7+aAThjdTnomGyfi6Wpig41
pzzgnxeDf+ZEvS8nZXKJ1DEBd1iHBWYTFtvPlBtUBD+V+3YcwA3t+5BXAd6B0ZILNC/1ZY2Ay0Nl
2JWE0BxXLOc82QB3Ak/ggATtbtAUaBGo9zlzpdzbcsHn1ebqLHolDpOFaQ9GX+vgMMtn19RZB0Z2
wNKPFwyRu2FulR5G2uswlSSPzh+A3NZdxZTawQCuY81TPvIan3I+1T+ZlagCC+dyA5g9DDTaCz5u
HdWJLO2kQbvgbG58rXFDwIHjhLNNyVvVB3kag7mxE0X5KrsuK5F0V3hulkO5CZRZB0E2C9C/crAR
N2GriSZoJZVukrcHmVp0Tevt2qnVnwvfukGTypCMz4vQ9bzUOqgIcpA8OuuR49lMW3WAgcBjm9iQ
tYEeyUjwjkeqcuKqrclAU3cXsSLXxJftUYI6ZhXh82Wl+qgx78asXkV76Gx3P4roMzT1SS9dZ3Xf
sJ+o7I9d8l67ICttUDPrEjY0g2l42858y0o0z7pZ4B5TGbWNc8rHpYka9QbpKbVBA4CcRnxrzmbn
lwMf13KXSA+0retu3zZdKvgQj06odDopOR9SW8Y8oe2UrlCJjA7E7oZSTJeg7eeMdL16O259u6PC
dZrVLTjKWeI3a92VGRLDZeisOlto/5p2M7jiSQXdQ7SeTuW2aNmM4XJsJT1AYueLqWoWPQIBrgxf
3GHltt4BUc4/jV6oU9avPJt6EXfVULodTavVRvhqP8futSlJXku7BO34apMGwsas7KdBr4BPuZD4
mk+11NFGVAxbNes2IrEb+uqqWxzSm8d7hYXVyG+vptVdNp1qs6XqdzAuH8I2Kb0N9qGql0WnpGK2
uWHM2iW8Bi6ezqR5sxK67SsJwSOLbfa0beKkZ4j2DC+s2GbWnspAbzCXMidlhzJJHM4nkq5kUzX5
Glz3UeAmnOJtBKeN5fZGgK02Oqa0FSD2H/zokK43sxapbfqbbbGVlg2y9gyXcyf1jEw4jHXjM7hJ
kQ0IOF226Nq0m9MTre956LJBrn66WBY/Lnlr7BmUOOXLNE9nTaoLKeVuquY3C0fugrQryppuTNmX
B62+Shbuuj4FZ8unA3KfL/9x1T+0N2N4eBgvbvtfj2T9Pvb15e/nsx5zps+HtZ7lZJ+O4f2LhO0P
B/+n2RzlkAkhCYWKE0Ux+6Ns7st25qdE7hvLnxI5dMIIhkIpwqAgkj1Kfkrk8IlimEolGVaQYfHY
tvwtkXtsgChKlcKQM4qV+JzJIXzCMYFYCSjl41/sP8nkyOOBwK8zOaUgUpIzLCmW8FGJLzO52QYw
uKEuRrDh6SqgpauPxnj1y1Y14SwOoi8ko/21L1GpVRcmzTYLX8Mgx6tZGpiZjRk91+N7bOpXy4rH
DHdmzaKnqEBA8N1cN2bvsNyCttaq0zKM/qqSkGWDLcv9AFNz66Diu3osh8IS259upLb5vFqvNyq7
87T5CLXlZj2iUJsizVzputvqIwQ13KchRg0jtWerADxHS+I5qFWtKYj9fkPLsFuYb61uhxjfiilu
96wNbS5oSOcrZ+x1K2ebh0mtq4aq6oteMvhBBtXs5OCnoq+GOVND1d12vfrYenmnpshz4ky9mwig
elqGoCXYSp34gl+PRlVH1y/DAa4OXbagXvdBuTFXAF66WrwJw4K1H82UiURQPjuFzhu0tnnH+KRT
xIPemGc5asKgPZ+vQpg/1mortR/90VSuz8BGeg1t2WnJFMuNhEzHGsA9qjq6n1tTZ6Kc1stpCg9Q
LEoDwc0F8tWHjc5N1vDN5fXmou77lemJWvmBRTvouEKhm4hMxpryYYQpXk20fM0JJxqN7azRNjfa
j9Omu3ZlBTbuHYFV9cpL/nNJ/f3UL4MWZgp5LOs3eKuPUygv7LgMemqr9QwEj/LaV71uF3MwY8W0
Z3a+MyLucROrXHA/6CRxlbdrX104y+0tNYDkjKQhM8Gfshp/MFC2OV4jvhTQe93BtjuKtIkPAY80
c2NcDj6oJjdzCDe8cfO+iZPZyw6s+VwCvNsoI4Vx/bh3DrYHD0S8EBX/uLXtdBoa5o5KqCo3SMxx
3zR02celVbtmXB9KDFWpWwgm3WKzHbqZXNTKxEPVt9tu3swZnjapJ9EiTTdRHZAvfQ6IokU9JZRN
1BU8W1c7xlwMpsW7rcPRZIGmoCltH0FPvj06MdQZWW1zphYS90Pqr7EnqVioWvLNx6Bl72GjheuC
KJApjc18kBu7kmjIIJo6PZG+zjeyXU4TpZmfu6k5NJvg6w2fJZluyyqaIqWlhB/ajoZrZiayncPF
t+DtCLaYebct5+NItwNE3E+ZWdclW4N0h37ajL1gGL0midpCipAyXJtKuzhfJYBdJofZab6A8zRU
18tYHRa8pazu1rNQ43ej+PUxdzdxghdmkds+wcCH3ANGroeqFXrrxlc8jEu+sIpC3Y5VY/aJD02n
cd+RY9+1SDNUOx2tF/uBwnMHfL2Ho1QfK9iSPY1wzmYIYjEphrSCC9Gla6U4KmFQ3pQlyVo1wHdQ
ieo02LLesUGhHCMrz7cG+z3BW60rOZ8DVl5LubqzmVRCe8+qs2Ux5Zu1DmfzPBAde6eyvpx/Tl6Y
pL2vSh1h7d8PzdjGnMOWZkIFeUf6jW4Fmnl9ngBodtMqh0OSlc/Xui0XvZnV6UiX5szAsJwF0z/M
fWhyOw6+qGn5wJlYNVbpeqGRHOXCx52ildSjDevO05T2ki7haOuN7Gm9NfvGO873llWPnk78lZoN
aTTicC11FLW9HFjTalMPrrAtLgsY7VosSc1FwOvyGtv1I4Treq1cz95DGWBhwdq/a4XxP6+Dwfu2
dK+hQy4TfumyJVb+uIAJZquVd4y0fih6Bpq0EwtPVqd1AQUarCtEWTVa9e59zxna4aGzBwtkPLYl
iHlsK5WNxm2/tKHuc1DD5m3jGqhLKt4NIXWjnp3jh9KxRW9DEwuKlzbvOkB7XQ7wMZ3k56OCWwbx
MubMgpQvwfDCDy6eWrbMuekjOdTesEdr8GMqxyb/P0GImJRSQowloYxS/oeE6NmpiC/L5PSf5Xwu
cUsCOVOSc0IIhEJ+ZkbshEopheISckIYpep3ZoRPEBScKUKUgvTX5tZTjRvBE86VEEqIx96JZP8Z
M3qs4H/FjCR8PIStMFZcIEmI/JoZWeAUdUbktWnLS24eCT2IjTyvwcb2to1RqzrWOSl7rIUybKeG
Re3HCcEM8gqc+Rp0RSsnEnIgF15UZFl/cvOUCi7Ecp6sEaedaNgvE4rr+eZSOtabm09TP9f7UMr6
fdMT/2b2Qt4kxnmepJivnBqGtxXybA9Bm85cQ2zOQM93MpLhCGzZ7ULs+8IYvuqaiOnMhwSPsLU0
Gxcqr2mojtXWf0Ark0EzEJZTaNF67CgVecSuf7cMZN45wNb9pqS8BkKBfITrlEHo4AXyChy6nsZp
v4yuOoOzlPu+b9VZ30SV08GiUc9KzB9KSKjP5lh3jR7Zury36yay0QK4nxzcsi2QUS+PxbdU22nS
G3CuKlAVYVWgckxVPjXQHGc/cKKBTENfACDKc9XPzcX2WEUsmUlFXc/8lptI0gWep3QrthDP+mEM
99gufcpom3jMcMWHe4ljfT+trXs1DqWfdB1Ef+jD5H+uFrhmbbfOp1jw8rgI7urctXWtZdmCIsXW
vxps5zrN3SoOyTXpDChQ7swwsN00bLEAgcpD24ItX4SXO0r4dN2OxO1h6bd8qPHyUz3UzuuSuM7r
ylkR9GbH8oHDVG66Q2q+2GTtmyxG705hs1b3sC6rpXBps23W9rW4G5eWFkLN9qzyXXzfjrJXmvdC
nXtY1u+jh0sxeTGvuaezKVCLOpvNcm5j3hjBx6wrK0syFkqY9svA27cl9+trW69NyAMq2QWpRqJ0
XNT0ChEOy4wtVfd6i6wrmBrTTZnw9kYx5N60k6WngtX49Uh5d6nK0NAswIG9L2dOy6yKYKsPiwLD
aU2SG/LN9OYnp2zVazbSvtFpVep9I5ow64VGeVFPBn8cwDituiqxaYo6rC3KF1tBo1fQlFmzLvWs
R0SSKICnw7U3OJx2ImyvGLbgfJ6G4eB8at6Y0EqjzSrlu7L126w3N8BrF83c6MkFc3Ckqxed6GZ+
8jNopGa2Wi6cqqtfxnEzVrdjubxdBK4f/OTNDVLBajrQsoBClL84auRrMk3NrsM+neEl4AyPrSzm
WkxvIOtsnY21tBlOaL0QqOXvzOKnw4C4PyV8I7uapHCcAvdvGWvIxYZW+bAiGnKhnMBaAlke41ql
zK+mP7VW0htJANQtWqXmzWJv4jJPbxoc5Wu41fGqjiXLxnFz2VbTdInYYDLS90zXaQE7NovmYFSI
71dohvdb5cBpN9ny0HJW5V4BpEvBTGZLFnU1Q/VxqNvmsvRlvasS73eo8i5jQHldAkZPeweaIkkk
tV2XU2/IIUV32c60LVpv3/XeD5OmEMrctG7Y87ri52HdhjMaErtkc9M8YDPC99vUjs2uUg59wGL1
Tic5hI9yAvKikjg8yAEzpycY5NnQ4/pD06X0AJmYfSbXMhShNfWimUkiHOowwWJB4wjyyo/yfOKI
T5rgjT807VrNOUHBl0cCLPk4JKM+NtjSOhvLPg4amHXWzWY2o+1ajsvFRtu6LKJpjdOjSrDTw2bg
vQiJ7XvnVX9UTVi3o1Sb2TIM0/ZhlF1f6xUnDLQYe5ur0bhK01RBmc1wC+wQgKPXBhr4YKlN75Sr
2lLXZIM3cjMxaDEAWkytUoVkHNQZEF3jsimC+qKpendZoxKivVH9BApYrrTSzTDVdS7nVTq9cLU9
TEt0i6ZT199G40aS1y6pbSd6P6U8oga9Jx3Au6Tm/hWplnU3B4tOWwLRx75MG9TRbXFXI7D+HygP
PTbaBVOQIcaJZEpx9UfloS/O0z1Wh765+hMHwicUSsWVFAoxSBTknykQPCEKMqke/3NIIKQo5b9z
IHLCBGVCYSKlQvyLPj+CJ4oggR5pkOISc/wfVYfY1xxIEEgFR0RghZHEBD+vDlWOqal2MZusWuN9
GhKMrQbtpl6ndVW8WBeMP+BZoZ13oNUzBeVVDVIV9QygHPVcTgznsxr4Odoi1Gs3D+eDMcs5cmE9
630ld9VWwrzBwRcUu/nDMKMuMwhNmUOe7SDG5vUCWmS17TfxUC21u+Czn1/Raul3k2j8PjhVn8Vh
We+qsPj7ClCsa1ovGWQjyAyp+wxVBNwsvevOR2hgQUPLipbN4+6xiHEbGTFIJzWK2xAm8BMLcD2v
FmWPTRI4h6V1+7ph8qduqNtdABQeVx/KrE3duJ9xjXcwWpv1IdUFi27++N/knMmO7ajWrZ+IFGDA
0MVeVUSsKHbELmJ3rF2CwQZsbIN5+quV98//Zt4jHem0zwNACzHGnN+Yc6Z5lL4a4ffF8f0RT2z8
bOjSPe92hu3qyXQnbFf9KmNEHwoZ59YzPpx1wCDLfujGh3UO0wMvAF1ngdam85idZ2H8YZ/q9YED
/LuCbJL9NlffZ63tEwk03XU7ha88YnKAEIaGGWoPptr6+6BVf+CWbqfQGXSaYEHHnnLxBqwVp3rI
sTUsmYOuK3ccwLK+jajnEitiLlYF+huEwbULVOulH4I4sgHFFtYxNEsx4WpcGQ4g9byNSoVnuPp0
9QPZnrZQugODevpM5wTOY736ltTBX6qhn6+LWNOd9pFUje5Q9648g8U0W0L5KgLz6agq44cDJl3V
0kz7n5iP64FHLlozM3fae5AvaanmH8qJ0i5G1b/s4s2ntMD9SkrXHxE0/glslVHSbZN5DGIWZ05X
E47rZOnAm20wq0BytK56JIB2Rx9tfBRiHx+HBcdjXJfhLpNkW+poNbZs2PfGz8l87SfqD8Uv6AFg
UX5sY7FK1hmu12ksURwqzIfUVmCFSIK6H32rIAFNVth/3oIOm6yNS4/WVOsTsYj053X2bpEqrmqS
Cs26b9HaJX+IPQ7owXsL03RyFqxenFeW+YXybLZmzDaQJgwJNGFF8AwGmFqKd/sbTVNu1SLiZQ9D
frUlzPdjIdN7VmE/zyx1z/0s2Ee0gdVJiHC+TpoNz6XEcL/Q6jcVtL5oQs2xjOtyVyqFnoXrWRPj
sHywuy8/Y3TpHPRUXi2f0PsQNlIfuB/y81ZX+GO/Tex+t0AxuYdKCFkhzGJTxOjdyZRAd+n4OD+7
yPgvROzaQEf5ZYsmttOa3YGEQrZDGjjLxyj4Qu5zLJOWvBvUUUNYLl09iUFqNg9f7K3V3jBFiGrm
athHCWKci5xYNynp4GaQNLZ3U4v6yfaSLzTed6Mb3wtLRMkJRXUeOSpda0Txxz6OKskJmvmBLUMd
G07W7ssYZ701CYbZN123iVsfRSyHgbJFIr/p3GCj4iL9IPzdtNNBP0BSh49mNOQZWEcqqfLktkb4
PQ1Pop/z90DUekwUD6lh+5qu04S6ry5TGBqkd/2bWRqFtMDRRdJl5G+QFHH1KYMjW3ocGreCupcF
DKSWYNc6tiOtvHRLCEqKXYgvUWydkUvy06nHJHwbegzYfRxKlxuEof+xmGiRTHz2j8aImUnukpqk
Txs799savzGXx0r23eJ/FOrt04LZ9gFzHF+x2sPQClPtpy5H9eC66E85uuGrNhBpyQsOqknFV3Oj
tqXXp5kN9QGtm2jj5MHPKrH6fu1duhN7bw6422gDSl3hZhWEbnIGSB2GrPt2czM5UL8v33SGCLZj
WtDQqo1Q+Jr6ubZNEoP9MkaV3KnCGlZnBmZtZQkjhI8ToP4LUn31gxMPvEx8Vc98GOl719npGjsk
ntYU3BNj3ZpPsLiCGmrXcgcSGogMta0Pdp/xyVOyHBVGo7mM3ai2Y+CTb/DW22NGFWusHvgTRWDu
5H9FV4nRikKOKOHoNsL3b0OT/zJo/o++0r/e9D99JfgHQaiCQvD6z/4SueWf/xe53QYTuBAVQpBR
Vv8NueE/RFWhm3OqOCP1zW/91VhCf/C64khUFCHBMBf/iamiGP5/jaVacEgpoTWlNaTVLdv5d+RW
554KyEXjE0dHhOz6xRGkZrkuvD/U+7AdarpMstu7Seq8NYvF6eir9Djb9BST0YcyxbpJrqOyEP06
sP1h4eCZ6hm/gbXvj52vyWFcETuTYSWv3R74ke66fw2RprZKeb4b4zge7DLOsfGVrhqRxk6u2xSP
g+/4kXISJK92JdFu19cybQ+V4V9MFbXEnn1Fi9nvI3P0YHqlTiDW3dPm4yPIOD8WFXwbYb8985C8
DE7YYyDO/6jREpoOV+nsAvFycJwdeh3Qcwrdr8mGW6pG8ZPHe3zvLc9STcN6wmMwTU2iaubOfRgY
vZ2cn8SI9A/kbb4GZObDMI7rA6nn+lLCnA+boPwjt2T5HpwA9wixpz316Lx11ihZd8siyzbXn4be
60+TG8n94rb7fbdvHWNHT11qaaKvCkUrk9bLQRMfpdg0aYKYHiu25Caz9Vi5Lknfz+xQ9VCcJpDG
Ax3jdkRLUC++x+FAvLOHiCmUaNavq1nt6wa4kjwb15gZiaOBapWoD91JRJeaIpQ+eRe7xsL1OXHO
DoDGeLJ2Be2C+vDZDuCd7vmNAuc+9tMYDlBPSwMtXqQT1XxJ1LOWsiq94jWEVldWnLcM4msZjZEx
UufkTmk8oTl2smZsbonL6lqjfZO2L+GBI7bfxa585UUnuVY7btdi6/Pm66r5voVmMAUeVqFfk0v9
ZTOTOyntZjl6oQ4zpd0H4mw5u56mVXYg3vIl8yo1MuzIbn7RVF2RczSdZJVbzmkcO6mBcO1Yd7yZ
AP2U/f4yrHCUnkzniMFJa34ltHrsnHtYsWVnUiMj6zGf81y+hrSGZrbLga4E3Y9efSCjCS12rrRe
6C926GOjBP9cBChNt6evgVd9U4aSr9lUQo576Js1Dc91N4efhnvynVMOL0Mx7sOyJnOEAqVBznvJ
fYNdTnLnXX9n176WvVFvoMbv266eFq+HxhS6t3UlPg4h9aeYVWz8RvtD74KSbLeD1F34VGlaNwsA
J03941qP5bKE8LnONbjPYRueZ4jMfbWwa6lSdRonWh+nzunGjPz9hmJOKrF4RoZMEqDsT6Nzs8Rd
TSS58enuRqr9yH8QyL53N4Y93Wi2jWo9iBvhHmyEX9CNersccpYGTKpFfKEfgO33h2EYXctvzLxk
MH8kFR6VrOw0HQkfwqk2zEp4I+7DxFhr103dlz95PBblxIfZXljGQoKp/ACL0Ue3bqzd7T5DWfni
H4g1sMUF9oe4VO4UKm0kX/l80TqbhqqK3qOiV8l0LV4mw5/Kkolraen9WW+hv0febee+QmNbPAAX
MvTbWxYDfIPLLETLPCqjJLODj1M/ha8sm70lnRkbXCc0ScJFfpjdxuSSIm9gR7bHPi70VLooXhSZ
xAF7O5422Ksg55C7JnQofxcQlNbpQrpWR6qPmu9asj1t57nO41GtJbWVzfZI/DgfqQcHMwkj80wf
QllmOSw6n8XKrawX920y3N5ittOzj/VwmjXi80dognjCQ98/MJ9Oa5ryMVHrfwaqx2MpefwQANzu
6Q5oOys4HEjYPwutvJEgOtNGMSvdwIyW+3UzOUliNn1wUe/3cChJBgLmZl5qejZhn9riA/hSmY3c
AwDWZsksS0ZWL5dxmSQqidyPCe1yXjNrOlT0KfGKKSlARJ9qY+YzxppdXJeW40g8bMgafoS6eMnx
ujclr3aT3bjHzxizcEC2c1emJtLE1M/3cdkeOLaVk6Js4lMpqmp4KPaicbcdlk2LVlUGPY1jzY0c
5s0f6bxPjVZpfHYp5O8q9eJcFm0bwBU9Q2Wf+sopLA3p6TOvYboFAlFbpzk280Lw2S7DdpjykNrc
lfk6r9EdzFbHxsfFNGYZ9xbwdW/R4JC0CZv7vlRdW4ZyZyGOzTDBb5gupiHzlKVA+Jcei5d4nE2j
Qn/slIEtcbBvKOInbmola1r1MgJFGjKFvR35/rRgjduRpmsW5cUp93llxVymZT4gQkJThClnq93S
pj07uQyRHDweqzYSi2Q1MtS4ycBGk2mQdLZbI1wSLdDxtS/cnMba3W98S/eukEoyJvYPgtWizXlb
5TQpKNdqekNoHy88EN3qFeV2qOFvQYA6g2rv2t2s4IrWPB/AHq9s2/dLGtbfqIBzVa+fBXKf7JRf
C6mVtNC2S+zauXO/SuXb0jMj4dCJk0+hb4nOVJJxb3TSXCbqrxiHy7zRu9XPb3VUJwXIIwT21wz0
VdXVxznPrQf5XcEyyMDmF0G0aSiCoIUzeq8xvGxKvUzLeoec+bSArnGZ3MUenhacK2ksndqMYC1t
GmZJ+n2UbiiqBdt2i0vQuzgv14zJsSb63EF3mMLwKYOuazpW/140vKhkvu9rfRb9GiRfV9uyLf7+
bzH0CAnE2Z+0FFX/rjH6P3O2f1vw8ld6jt6M998v+V8vTynHt45rJbjAtObo716eIkJuCwJoRSC9
bQP5Kz6H/8CQVERQVHOM8S309peXh38IhisuBKGCV5z/Z4NQ7F+8fFXf8n01RLjit4UG//TyG+ix
Glhu1NKXJ7x4HeRUufw48KqSbMDdmWrWFFV/srvm+wnkrju5PZ78BJNkMLADWYiRarFKMlhmmbc1
H3W35WbnWjzY2t++FpCkG+I3Va1Tm9Uwt0ug3yFYr5rODwjQZ0HxK5hj36oqfqwi/DntqT4T253B
qC+2M19Dp08xuJOg5UCXwBoispVKrE4GFh7jEu8CrdtpnDaJlvEdMxMarLb7Dq+/1ObvAZ0/1zM5
LiW9jju5H7G20iu9NeUW10Xb/IoNawcFH+IIfvs1w0PsbTjuO7nTeD0Lp++05ic9k4dpyn2D3FCk
I9Pd0tPc0LW2bVJhPK2L8+cCt9hsAP3Yq+rHuIV4ywbGZu1IdwR797KhqG8TRfZzN3vdDiOMx3Xa
7r0d+4MfczzX9UpOo6XxCEdgDhPswXkge7lOaIQN1Zk2zPPl0Hfbl064Im3sRbMGXjda76WJ3u9H
i/ruDruFNp4MSQLBrRyW7cn2YZHZLUzadTP3HIP43BHcy41W5fNcQjo5Z/H9tLv32vgiO5Q+1nzd
LtPmYzOT8dGu5htc0QMa2fBYZ7YfUsS4GRLvT3iqqtMyCH6vt3S1dvTSRcIOgx54o7u0X/Bin8s8
qXbhXf3o9Oo+EmVGibHDcl5ykHmLUa6KupbQ7VPut58miBc0zA92nx51cldRUdDQHkiTVwAbhXR/
y+6b9XtXByxDAUoqgZiMKfWykP2M9f6wb9Q3LrH7IrZ3r2fbLDm6tuvJ/jBTZX+mMFdNrlJp+rp2
x6zi3AyRxAZztbS7APgGvEh4GkN5rPX4m6h9a+fC3H3UyMt+seWBcPV91fDiUrhkCKwMPPTNMoPv
Q6qOy7xcR1rdqbSpxt/+c3r72YfbHz9kUsstdFO73hQAzujkM7nTNWiwM5/2brtLSr2AAV9sXb2z
m5Z0N1WZ2Pyibzqj0vZerbHVdfURYHNFwP7SgDzyqE6bn982Xd9VOFySdtf+pmR03P98UJI7C5t1
LfAMb8pXMddWPPz0IRwHaFt408hhyq8dcp+Ky59xAWcP0u/6pqrzvF7xTWfLTXEV2bu2u6nwWMPf
iLDcWi90i29avVXT23xTb9Ttq+xuil7ftN3fVJ53wJxQotsoXc2uoApv0yToKWtHD2yYBrkaR492
BKkZ5xLbdTLPNk9Q+k0AGaK+q/iwNxYNutUobC1OS7694LkVtnwHWmSZke3P1m+x6QIST9W4mhat
IDQ5WnzaaVfOxlXsFSMsesnrBR4wEeleK2rutlJ95qo6Tj1rxrU01fI6ZPBA59A/d9U6HWIp8yzd
hO2pIwzfZPwbjYQ364J+iG7wd8Nau2blkR4mF+Y3XiVwHP24X9xMSGungRrZJbi9Fo3skQA7ugaw
rT/PdFgPXNj8HehxkWu9zHIi092kV9UEv22XPBvBZc/d+GUYqvIF7miUUafojgDa39CPBh5C9lnu
sVtk55A9u9x9UTG9BbCWY4KCH2CXbBuBu4PDamTobWsWfzXLvh1VDYoEpXbS7P4DrCNryLJeVVZM
uk0padbxWEW2XkCe8nEDTv0Kw76X1kHzY01jOqmOf4C9ffAj963qffxYU4JPOajL0pd0V23d41AQ
aWneugZHoi7UzkNDRfGyV7WRrlNDk+DMD4PhPwirqNTV/oJxyO86h+FEJzM3tBuXc7S0O0G+wSZX
fbpod3vFfDdy8ns4dsPEmhovXbPpDTWZx59Ga95UtZ0PYQDNrPCHHfZrAzAPEqzmE0HVF6bI0Ki0
uwZXwy+xofFaloAOadGprXXPpBP7Yz0rc/U0+HO127HZlmKkqOJjNalwZJWLzTSSh5qYb12CjzDp
g7e2kzyJsy3whyqQS0+7C+7qXepsfOspauaURTPjLUucp++cTG8wjs8GUnVCexcOcSMXV3iWHWO/
fdk+990Q5WzQEa87OVQ5kTNwHDxo6oIMkD7NLrimkMKkQeiu26yTjOZeop1+MIhc/Vy+smFaZcIY
NbUbsgSBr+3onWix6p435R+Q3q1cZvXSo+53Alo/hIzE3TjiryunX+zCLgitTupxCc2YQW5mG9aW
37ImqeOLdL0dJA78DWNzVynyMsxrloNbvmEW3hwFz53HL7NYPtTM/bSu3M8z+wiCmRrRd/dDumVr
Dfqmpvr7Vtei6VNu+wkc3Ehe7G3KbUZCFv1VPORV8v685aH1OXzowvdq+mgNltlfB2Dv+2q7Lqsk
HZCpn+VIJdV3fO6PR+TesJLlx1yXNm/ok7fuYEfxRoZ6e1jHsDeeWytXQ/qjrYf+DMdqleM+3K9Z
3KuAxzfDA5AkRyQzoFM7reS6kpCOwvf+xFfuD6rv+oeN32LqQLCnvSzpjhvQtzTBPEuYedUOG62f
IctMLs7zL6HTqJnpFJu4EXPGc/kCmEtSqS5KvW/o2O2pahiZ6nYQGRupY++eSqr7tsfbfAe079pl
gt/8pO119IweSj3wKzNqeVRwQXJxBDwuhNRWztjRyxy3u57v4rCo6Fqe+VvM6dtgyo8wqbuk8Vel
EJd6WIMEeXoRpFLN0NX3dd19MalbGk99345i/kJ7ARrdOyRZN+9ytp2VrGMPg43vdXI/mOp+J4q7
ZgAraSDenOTMGDl2+iuzoW5GBu8QHAYZ4HoZx3E51LP5wGH/ODpyHubqbIfhWnb3TKe4HnaftITd
dKdYeYNlO5eEL8Lpvt19XNvo8DPU6ysb3beuTt9KFIN0FQFXNrMnpPgka76/jqTaGkwwlg6lsU3d
VjeFr7pxQyyS2qwlB/mrpuZhYv4JAvrdqfCNThnILi1ETjM8za7/VRb/yxgArzGqrgVxgk/TOId9
kdtcvzgGyGEsqJ8aojC6RaUzkHTew/vuJn7pc+fe5iGPdxkP7GmBw0VguhxyqM1/CbnBqK4ZxqjG
rELw3+aB/7H6+q8a71/O/98aD/2BecVva+BoRRhkovpbhYdghRmEBGJeYVih/1fh0T93Pd4Kw6rm
At62h/1V4eE/RA1vkZmaVYhX9D+iNRjV/6A1dYWgQDWteEVuNSrj+J8V3or2QUE7t07V3c8e2+4l
kTBJA6quGeBgXzaOl7tE0nIAOC0XNGy/R07tpaK7fYlY7Vf4J1vfEiofs/HbC6JpPw83CG9uOH6v
a/RWHAFnjbbckhu2rzea2umG8v0N6mMDAmmqnZGtUZZV3RHPXKvPJY+YylC74M6rCPkbWwYhXWXV
B5H4+D2kzY5yd6lu9Nr1j5hBZKVJ+3RUQUy/3CToheO5qGYZlJ7kXGy/SBqmemnAVit/2PSINlky
M1pmvQ+jFDWqQ0MGwM646jS+UyjbUXbCZS2RIvve6oGwY7JjuCQEY5sHs5yZ6QN5XPaQfVMzZlgL
6LB9EOsg3vyI44dYMeAOtvZlbOCkzCrhOvRR6lyxc7dE0PRMAC0HOKnzqkZymntNT0Az+o2O3fQV
rF2ZyVkPPFyWaZk/T3W3GCt97GNbhXGITZ9Yp5pdoP6SlTFVQ8toZjk5r6sjjPgzcT2wjTB4yket
hXlXBSZzqOuunlQjRA3QD46NhZel9iYU6Ws62+oMNqAfoIFYrJKiCYUr2CqnUNvzLuVL54QbHkzK
MB/EjMrWQFPQpuVU53p+nLHv+o/wzwke9uc0D1UcrDLmFI+eERWaCAp6rP4cDgJjTfILdRxPhy0x
MjZ9GAdyXU0AsVE5bPSQ9JrUfQIm63YlO3NNt+zeX5IF89CyuJDrQnp8X/BGbZMhMVGOYQsvC4Om
zWItSBocxVmH2i5yXqfuR9aFDVKPNx/oYu5dazBe7/cRrkODp868T2VAT2Hstveg2fgTEpCCDDue
fo4r0l52nCEmB+/gaa7q6m4xxZ2JXdLjZEf67LfS/9yqVX/ZFm0uY43z3qSd6p9wjPxjl/n0ijnA
R4iW8BSY9j/HTG6VDPJ9f1onQs+Cjd9BGaqDEnX/Asw2vK8pRSVLhcFzpyGrpNuKatcc9Nveq/0J
/h/yzqTHdhXdtr+I86hM0cVeRdSxI3bdQbsEbINtjG3sX/9E5LmZefKmrpTtVDRDcvNj8THGnBK7
tRmld1ktczoe18Ev39q3jAqO2u4+kTSAk/4bR/LGlEzVUpkajlmQ2hTsBC+V6JUpMAovWEpP2mgV
so6Rm5701l+L9rOexgK0LAVtOQrkMkaz1L6AL/4NgaGy2tXuXLSnkBhGzYBnMtT5jZ6xBaRZClLD
C1zTvXE2mAT5Ps2JPkE/o8f/jq1k8WoxqyqIJa3w/4lr/rmV/HdS7//6yt/XkhgRCGWhM2HBIuU/
1pLoDwlpCT/klFJUYUH+cWiV6KbirjBBMOZvTQ7/OLQol4TL0u9AIGP0P0EM3sLl/+KucFlhjioG
K8FERem/HlqLRFBq04ieRtVNIN1W24K/4RFT2XSSIgVjL2q3muXWHYaphPrutMd1v6C8bI1YpT05
LxfFtV9rvK/hPDGCm1WPAipY3ktqy6z7PbzxSbGgSu6g20OVZhBrsZPjogvUpN/4JvvGOvFBUKK6
gkDh1c2vjAb6QHww89VU/Xi79MecVCaDy/XBgG1idOPFZuRf899Iq61zay0OoT93W8p7zZeueuhM
8N8kmdmDF2R9ZzTLv3bGjlcZwfz74Hn4JRgcU+N6mq+EbHhqGF/J8yKQfT+UWYClrogiKYLn9W1Y
mG7tv5h9c+8M7Mkph+47ZXK5N/sg8zm8DR2SvezUEbn4BspkQmVG5TKtwt8GV5lhW5lmkzbxq0Zw
+LBlsj0uZeqB3NHbMS/wcnSy57XQc/fSD2H6Oee0jaqnk/85lVHKKINPftnaLxMUqa+7MnQjgjY0
7m0WS2hZr+YyotM+YK7Gqtp/tujYH5cyzcPbXOd9Oyv4t3G/VeiOlzNgQC72DXg7Gta3Y6KXkft6
Qm5qH+IYK3ha344VQrcB3vkMY2giA6ABE6PP/TCjZ6gzfp0qWMKW9LJmlQCYnrdjPqKapmRj01dk
uWHHtD4lJGh7WokfX32i7Jssfm62STu18QEPivFu/SUEk99sMX9bQTBTUOZjU8jubVSD3/3tLGZ2
3TdmYz2lo3qai6h8JGu+p6IydzJOl7Cyfq/ZFIGpx2OYn3eht8vSHv6Jtxu8HAeQN6EY15bi0CzF
wh7gzG+momcvhr2PQYdLJeAE1QGgTkrs3DwfewvunVnyqKa4DVGx8li/Juyf0BjF1R8C9aorj/6L
1u5zjD51anpjBmJfnhb9pselidJzqLLO+V7PK18VHOByl/xMH6uhdY8hitwYl+SZsTj+2Bz2v2Ge
p6fQb3sT2hnOqg1x2a44c3uHJV1/JGlfR1/Bk7H1sWNSayTY1WI6PDvMO6tSOyxfUCXWx1zwj/hG
gniI+acWMvFNhuiDalsz33CAkiIj3fo6je1g67Hv4ycSenxOkztmRRaHf6WCs3TU7Q1gFX8HC/Wy
hnG7SlvsXA9tJZSIoX+CAeYQ/0tuU4QUvZKW7OMKF7/x//1zvMVfwgP/PKD+krb+P5eq//WZP08o
9AeBsipBgRUrMNxf3s1KaGFpHuFYcsLIPx1Q+A9BEScQoaJRiuqfblXwD8kxhBBhDDkk6D8SCzAl
f7lVlQBBgSmjGAmEIGHoX+RK2y4GQa/rZV5dW5OwsXoBC4hNZR36mu04xo+GTMt5TNHdsBjSeZp6
Wnuzhvch6xk3WYZeCW67JodpqwU/une98dt5GUD6EsoCA/EVNsY4UI9MVPd2APgqohsbapK7TT7w
2hrMLhCY7XIAAX/N1ZSbyg3oYXHdgpXeh31Ug1uW59Vs4gHoPUW1C+gGlWnl7XleaHs7s4hvj0WT
dzglIBVObSVOixvWz0fo1lAfjvBVaVbN92ueslVmYvJQFq77qXNkfCFwcr9iQOjMBypq0x3mLpt5
r+GUd6vClOhLh/vunZ8P/c2uQ/yVNgE+bb3dHgbd9ZctwfSKBxeDovIgJ0+1uUVp7Ro4zdsHvLOu
Rm2vmxgc+mDWzX8evJ0+23mM30XZstJ5o3c7BPr3Grb8vC5MP/YM6w9OI+DVyDdcL6jsnG3bv9pj
sA/DPO5dzSrhsWpTu/0cQECvebR6OQ+b5ffaJBSe4n7stIF7L2q0wC2r2UPaqoAAHM9aBliopOVr
L8Teq7jK9YIlGCY1L3nMyvfFZgI9wKbwcqFoBcSGRlTb8Lj4tbpUBbKZqNifMvBbp1xBcgzvp3Qu
SSBnvljw0Ld6pMq7vv9E+m6KZ7QNgzvNXRCrmnbYu2bdgUZPHRXuDheuCK8VRzdtWocfIorl04x4
selKeElvqH+K00Sumhbp08Q+diojs+qGZKxP1mOqVSX2ij7njsDlacxo/zTPrFKgaOfG4bXBzpHv
tkv2KU1yOO2Li/ECWzSprbjt09yPSUEKiK/xrNc76UHfKg1HoVVP7cQVxHyuPlnjp58OzPTDMu7b
plIX8ZfFeforTNBINQxxekTe2r3uVj4ztRO23pE0aH7BFtFUI9ZPzxvj+tecEG+ST+KW4dDHOvHs
fiYXjxeome0b78zySrEUo0I82nPSS7+ozYws17A6xqYVE1Wcc4pVlOP4IgebR6Uzzz8OZtKVYYSf
kGvTHZ965090HbcPiLq+aywX3eMwRePqSJL4lFeRSL1uE0JqPxb3HVvOzhqa7UW0AOtaaOtzTTvc
P8RsvSw/PsyZTEjfL3sadzUwMbbnqs8GqHWYhG5WFn37MEOataK7251a8Txe2MKqSbmxH04IWJNr
zrcl1EAmFhvQBQuUj9RnNeydtwrLhXzW7ca+h7w5U5NjxGPjsJGokU7zX2Gz8KMYu5ReExJybzCm
BXrZ6PSMLQSh3kHvbL0zOaSPkUztMKhlWkE6UzJKXdVtEOy/QMCrOGUVwwQjQRERsvq/Bbw/D8x/
8fD+7Uf+dlzCPyohealEREISzkTZNP6JjMM/JEJclPUkh4JRwcQ/LnT4j4pBxqQof0ygv3ImqLQs
VvztpgfZf3KhY/yvnEkR8QQqeQlSogqXDse/biHnwJYZxVRLK08B5FsXUl9vYPg+idafEiKtyhMy
So+oVYsAVx/2J0eEUTzypbGS3VaJn9fZQdUlN1wORkQzbOMLB2lQix3b8hRp6xbJG9qj+2WfT6bv
g4IHX2rUH+NrJ2rjMqjRRr7Rw5+c90TBXT+wBeZmlsP3rR8eurwFtVt5Iw9xpTKiU9fyx82tdefB
rPBOrgf1k5ogWtQRAr4Teb0DhqDL2lWorvTMaoLp79bZ+ZZsJF1zHMTFtl1WwBt+GvLwkYg21N0G
Ui2H2SqHunOIaavbXWoFmX7YE/pWTb6mlDaOwEeekb3xMPomOJgUEgDWPsx7A/QQauvT7yTJU+sN
V3s7Pm+IfNxk1kqM2J/RZH9DXv2aFqPPtt3XulrWXPctAGogWDzgTFeVonPKcQhqPEl4Woehq6NE
obbEBLXndqz30GXz0B+aNAFKAN4DR6xi5vjRz3lTeT38JbuDnGaZj5t93w6jqh5+cajnkSiwJpZP
HO/ppmOenFceqraWXV+pNPRZoaH/SQAWqi1yCnKRnzTi4gRMFt8zLOGrSHR1qvpD9Ucfm2mo0gXp
mb9Av8vlDOyMb/CexZX7+DEP8v2xMt1k5y5x9VQFE2Wz27mto4daOcuu0O8/4MbPq4gPLC53eO7v
qpRu6SbeOerMKQa71f1Cfk2C2FMf7O9O9C94Pl7JsXs1Tv5+kewjCvn9bHOsARGxMfN2PxzsRczG
XkQ4WI3mAyv45u/wN5dnEdVxKMIRdDWZ2Aki7Z4qE/klu4nXA4HsnIW0r4zL49JP6HdPbVazsICr
GRJ7Bm4js5ItHUKdgHBCGedMUKuJ5CkBBGETN/HRDdsrRTO8IYN5gDJfddCn7U1B2oVtjl4O9ZKn
a7uyM459taoFUMcV5/Cn92Q5uxRis4cNNbySTLGZ9TedH35rLcFFcwauuZuebWqRInbmJ/tmR01U
fuP+cEpHRz5oLaoTdqhq4GGPWemqzd+69niUYrOqmr1+HopwBYp6lTf7aTwW06zc9xemu+qy+4yf
Jm9Mc9B0EppU72z228tchS/Iz17RsmBP43CerIvPOIvnqc3PjGj2kOdtVpmLx1ZEe0r74WskluoE
MezqUNSwcQvVg88jUiOlR929qWO5WGRTG+indmGijnPHz+zQ+orN+nXEQ3sDp2q7oROp7jpfklqp
7uQnxlJ4ZFNCpw2wRSXObtvFfjkceDgmvSuO7H0F86KyJ+/WaB4HQz8xOpiaaGLVTCJRJvRezUcX
VMYrUXKZtzpW48W45dmg6smvmz8JEr9uI/iaKZ+buA6vXmZ6E3EyqtvX6TpC251gpLZerdjUkNmM
lOxHcwUzOu4mYsgdj2RTC9BUWXPg8xR3omii4EwW9gNM+fOxjVXTGR8fRki3etLtpnA7hjPG/BXA
rq8HH61aeXUGMDyN+3gPqvX9QYxRhsrzwMIjk+Ku9ceVH/acDg4UQeJ13/WuMsw31O4/lk4n5dF+
4mx8men20tr2iR7si8/jee31ZxEQUkek7a3gGasJ26DCPjyE1d0b7z7KTspGO/wdDGg4bSuK9Zq2
Q3kCBkWFK/kK0+eAuFZrGK2KPtzqkT1z376yav/lnL5JZvzQmjwpskXb2C3aeqnM67L76Sw9+NoK
3Z/7gT3snXkcNp7Vxhd+h7IFTR4JUzxsTeq7D7Mbupql/HGXAKrlGGkT0xYVH/l8LzF1ak3IN9T7
MlbJZUf2ig3c6iRce+28Z7uapR/PxyTXu94znBXSPTlBxJ6GogPxIgZF7uUHmIxX7ZrT2chZ1xaK
dI+onE7jwLYHURyjLsQnC/GgAO9fWPGQUDGSwNgvF1sspVB8pW2u+KWSmJ1sMZq64jb5YjnJ4jux
Yj4NxYGaig3VdWlQsRhSe3GleDfnx7ZdHvWbR9VV4DxDW51yYPluIeTrsNmPEYlRrTDd24WmVyhW
oxJCoxpnIs6LbOdztTutjJO47t/ErlAcL86HeLsdGXybRRjuqbT0VW+JXX2L6Cm2wp77TaP3SzHI
2nwPqX2liVWK5MBryKQ5rWF52sTyaIxdTjKnKyhqmiiS2nqA5bRg7E6Hb01UuOhsG0XozOa2PbFR
byp7f5uqfTiNq712U7rbSaL1hPN6mrDufmsnhpP12Z3yanrFIgrnvcCDBnpSgy23P/Wy7PfVEkIT
Cm64LumL39hdLiDi7MrPioWd5v0trk2ooWCLOiespoIyAlioRvdGOJa2M1GgR7avDVmBwjO70ww/
wD7egwm829z603T7x1Swya0AlFNBKbXpsCIFr/QFtJwLckmG1TQodc+m4JhF9azjodkJjuOgzLo9
zAXfRAXk7ArSuRa4kxXMExbgc+7Jfbu03ybqH8eChLICh0qWZA0W/BABQ3fr7LZLG6fjkyxoKS+Q
Kdk2fEMJfmICfKQEVwoBf9WtPEO5onrbTasktkj1hVxdx61q6JLb01q41v6NcI3dofYtfTY74LWR
4DjtzsG6wsPxwCDTV7FU7UnnfT6zwtAO2zhfaTLuhHG684W09UtrGxx5+6mtRltkxXfpjczFZq77
QutmQn7w8fhBhjjXuALhOgDrL/2Cu6bKMNeeTreQdYuicgq1ifS+J+wigr1NU7rmnd7OuxzOoXDE
bAjVnREeKo91CXGmd/OxvbJIz3EZP4FluMM6/kIFV85gqC1ov0zUr2qqeBOZO9t5/gjEEhQp1LPs
F1aL6jjNebgMBYxe/NfEw4X26WYs5DSe4U+A5w8xBddUEL5CUD337XR/gOVhHqvvW6GwzT5OTXuM
31I3fUwzv7r2GNXUUXGPUsz1VmDuXeOoaAhGbYm3ag5TOHkYooprVTW9pL+s2L4MiF7HaUONZejL
jDJvjo126lh9UpzNt465b3EN1Q3tquua8lyjPl8Z974EHF4n6UCzQHPVLTIK7kFfg0vfcjCf4Yqt
YmIKzQ6nrPwSHvVG7/8bXgqrEjKHYMUQKvAJ/L8XsX8vwflnE/nffOLPJSz5g/EiIktJWSUpLgly
f94qqz8qRJCQXGJGCKyKofA/8gL6A2JcifJKWJHyivd3tEX+UUlUMSkhrBBmsiL/yaVSli/99ZWQ
MgwRLBIF4hUq8TP/LCJLtye+5dx4iQbFk/toxnE/+UJ6LCMuTPRaEASAmtHY8YspEbYsdaOqlvBC
nKlhOO7p1n1EFXlnZ35eZLxxcb9LMz3pab6VZXkFuA8KTtkosuGfyO33cfGjiiQ/Ti7YZp2HWS3C
vRqp32NWkkt5/+AdXVVFzBOz4WmvlkkNoXvZN98rMYs7Tian3IE/7FLcxXbS9TTgoHLsruhgXh2s
eo2pv502guuWj7xhaHl/AAZOI0ZQGVl9HiEXNZvHWFMQb4YWX8W43HVxvQsHe2/8slyzxfPHvLfz
JzHz5SxpGGveTuO512m+n2C29UgQvoNLO6p1Wv059kdWjkZTa9GzV7hDV7e96FVABr/be9o1wCev
5mqb6h2jr6ZyPzvaXTcjL9zKTrFhepr27Jq0CqpoD26BRlqJCaA6aPwOhvU78+Ks3YhLgncu/9IN
XkU4jxOIqjr6qOJofnTdvis/7Eb5dfvMj/QY1uqajv4M8fgxbvhmBfY36JYbu5hzt9OLnQVtNpCH
Zmv1jwiQVskS34AclrNAo790R/oi+JRvBgL3RrcmKb/Biyvh9EOJqUf79MGV4HpQIuzbEmbvs+vq
xPrfuYTd4xJ7f+xTVovknQqyd1dPF1x3JSe/K4n5smTn07cUfVc9c7cMDyPM9Me0z+JmMlo2rdf4
7CO9SSRZpdHUqimx/rKUmP6hBPYfbEV3UwnxF+vRFU6QK145WoNcuUnZEvxvOvTcVTt6ruxirnx3
tFVbGtazTdbct2Oc3m2agtqVSgEc0nZ1pWZgfyscKNUDKerX7KG4hVJ846WegJSigq1UFnABce1A
OywqdDrPJc5/eQWl6MCz4BrNpDztRHRfllKIIFawNzDad10pSzDyyOf01p/gSRNLpcI+R6kYIj9I
qVswAlXX0pKgpnmYlGVjpcxSmhIGvl/mrhfX7q25IXp+ow0alHFwOVWxXxV8Y5YNOOqKzsOrKP0P
R2mC2EsnhCztEAQM7KnKNpzWbgD3fJvIg4vwBym9EoWkeQUdsheqO3xaS/8EPoZFIRsuB3DXzosb
V3oqOJGfssZfecRfA+pvRWm0ONoW1w6al6S5VDGjr0LGj2wH5zGb32EYTgcTz2Tbdd1rdNc5/QtF
/ToTtquq08+7794TBNvLnPDNnob91DNqTnTYfnRpvO5Fhdi3m+44GixgqPvWPSKyuAYultxqQi+t
xg+7GHa18+UR2YyUTuxV7K04k5EHlUG+1Xi/34Cfa2bytxHg+8HBC7LtUcvZXvRhpnMV1r3GHH7A
JQP0WOJ9B0OnUOAn2a1YtWv/SHbDFHCe176K38eD/qKbCzW1bq976nslZ7CqPOoXOyTTxDZHpUsC
5dpONcvENxYRr7JFi+ph/F1F+XOy/svW828LCS9du30Pbf/WZZKU5NWi9mM35/E4bJ2qyikWqVQi
DpOiAwhKAtTVx+jmWpKFnZyIXans6k9TZYlCRbSRa+WUFC1Q085Z3eLu7Gn8eYj9p8vtt5HjB4II
auAR6WkYXNsQ6X/zwZyqCTzYWd8Az8Uv6+JVI7Co3pi1kVR3l9G0gxoP8sVqutWkg2Mtj3a69qxK
J5q4qN3SVp8rEMyZ6mr4BrthrUMPdwVgt6vJJnsrIJ6VrWSvBrKLh721U4P6nt3jaX1MZn+Z/Sgu
lLCCsm9d3bnA3rJPnxhrya+g7cWS/hOL+7acFirCdAVDa+u2naoTR707kUF2NdzbfOJbyC8jtt1J
g3FqNun3qODIRb1oLE+A6q5xsn0MDn5aSLQqoGN7Dnj9TVg0TSUQOeW8Ga/gCMi7Gfkvw7w51UOz
1cbiJwaBvTHhWC5pAP5hOuSk9hhs09EWfYZbOyjNFl5vrPdNZ4ofvVW9qt7yBAe2iduxxfiKkHuE
mn4mkKjQRfde75O52dz2Pg/78iTTuN3Ox/ap9bA9HQueVCdhusTBh0vbW3biRH/u9PpkenteO1ad
BxDAKdOON9wd8ISDN81Ad/TA9gxf+n73X4BpXVcuofLHtoZ8lj75y4TReKepBw/x0EsxFfyFp7k/
9Un7x2Pl86qGrbJnmT04iZZUWVUYyVDPRoL3ld3I74ihO2nX1z0+ViWp0D8MWtFLmwdi1AJzahYa
SC21rd4fMy03Ybo3ZIXdu32cwqnb00OE1F/4tsvaY6zvNkNkbdxanZgGbR3Z8NJVjLxz+Ih3K5FL
s6W5vd9a8ZNuGF96lF3dVfszzNvwNZI2qCFodq3iaBUc0XLtqT3OjoRZBQ1/46odlUwDqzmbqvMh
OK09nuDFjRO/2FUIoHCw7WVd8aR0D57lnH4QkLLKGVQ1gNGqCMXa+N6fCcjv5YR/Q4a0ym4iNdn6
TwxU7BbsoVOOE66GY6uXMX7oYYy3YTqI8uB4v+QjqBDkDZuqq6boxzrL127YY+Or7kvg5mbD++vc
0UWBpM+GDr0Cs3mm63Bey9GoB9aruPW9gtXQSMG+JGlHtW7jcAbDMdQtXx5mNp/QNj4R6QtaCS90
tbZeO+prGuP7oas++bEXKpDwZTXoskuM6mTm12pk7+fcOgUsALWME6xXv4wKk+3b0P1/9s5sOW4c
S8Ov0tHXQw32ZWK6L0BmpvbVliXfMGRZ5gYSJAAu4NNPIOWqsi2Xu9zumHH0FO8yk0kkkCCJc/if
7w9XS2s/jHl/3jp7pUv9lLN6UdHUDwps07UxIfo6nPmeApUj0G/6odhVhfwwaXGWrOB1KPLTpBGF
mg2uVWtqpmAyjqmPqmUzgvdmpU+8Y3AbBokU4ORKVMu6dUC3SgRzFujqVWWB3NZmKtQ6JLfVFJ9c
U97sdEuODYT1DrPksIP1dZOE1zYPPm0p90rD+VU/oCfmoFVgslrVpXy7hOXV2oLdsMhjL2ap6DBL
NbridB3I7cins2SuuGqoPJ/W8Y4BQrMpR0JVA3qbWAoy7fl6xHpss4rMmYduUQYtR2OVPIY+iDTp
+SFhvL4ACTjuuuEQ2bZRDLiMLKhIUWPf1Ct8xZH2GUT0qCm6k8WJR6irmHYVTIGZBQUC19vR8aNl
GQ9DAbma0XyWSwNS6KDY5TDfIG2RyheTnzjpnOqqZE5z2kyqg+TYr5pt88KQDUfJU6XL92tRFMrm
8qkR9e1c5ZcG1pXy1tQbXJHucPahVDpv76vFsUvuYZXBShI1RdxFu5z7HN8UjlLVGF5kwJCLIc/J
kcPrpAA0QLUzPJM8un6hxu9k9GJ0SVml3E5FSnx52CWhSkvPR4XmJi44ea3IOLzrEa/VPE7XtZ3p
xtTVuMVtZdU4ealoB82myvMT5M35UAxvAQ9t2vh2USNai43L90Syvk1NV61bXWGsuhYfVglFSubF
W5G0+dFq8JseC5IhwPsNTcbqsuYUZJPET4RNJmvKVaRojmVTrdnQFTRHddG8I6M3m34db4xPfJrM
5aOAjVEDxU/OVmJX9rxXNexWtTjQ7ky5vq1lN2eiWVc1y9wrVFCy7SGslSOJVXypoOpxXaeiIlNa
d3OuBtvPx7GSQnEp6CZvpzegB7migOstWdcL2Mw+zRe0K5Ogs842WvlxaRXtp7cmQW43Vnm+yWto
0jWn5Y7LPN+4JBnO7UJfudnVWVLOt72ZhErE5LN5boHqcsuUJnhOa42BEu26HbC/TeDiVZ2Awy7n
Z2GeLhfWH+aczar35lVwpj2qPV0zTO281c6djkn7ShI6p1iH48TWxzNbi1RGpl85+xswsuuxDK0q
cPe2ahq9KRHoFQGi3ul8LbZN3t6GlrZKT92UTaZ/P/hp2cx1czI7cVUt4S1bKp2yMD8GKVg208DT
ZCx06uE4KJEvT3hOSoVWeSQbKrIOlyxKX/PMcM0UWHujOG9cWubSK1/Z16tIbEoG+W7sGnconCQq
H2x/MpMCqHoYgiKzyBWT9asioLeT14dzIMXhJBauhqT9MLb5lVxMsqHQg42ew1swt6+GpGCbZrZm
Uy9m2+p8wxfWq06HWfEC611iMVa2b+URWNdjWAWgTIPeirJ86MA6qnpy42kR2U9lV7Wqb6cxa+Rc
Hc6sKY8Rqu7ZBNx5WbtrncwuY6jhmyRn6/EIZTjEPTiFFjBFG3bncjfejqK+JoC6M9TD6kbLpdkO
i9Tp2C9ErS2rlC6WoJKx6E47KhMl6tWrHNobz/GatrzCN93UUpVXRB5NmraX1nW9Wp3Vac3XZPv/
IX1FqEQS8KjWwwL+Ax2hMuOjfvrL+/EvZ2Yszdh9bkb8lWN9zGOhA0JgBG1QCCGTJFKAP+axyAEj
QgIA8B64QflvaSx8wCEhkbXHBBIsokF+EbvDA0RQdLXCGHGG2XcxODB9YWGFBRIIUooYFxSgL9JY
NUYjjMEz1tZkeIVOWcrIVfS2uGthMdyYmXcmzfcKnvxZzUPM1KVgr/JhtTUbOtm4Jl613dG9Isjv
1UHzXik071VDWJuVqQYXYNhOe2URiSIj5qg/LQCBTtEoQip1kDQNiZimlKPKX6GE97slSpfWLoFQ
SYlGnLooblpNq01qGreeLFWimyw41t7QtphCJkULfQpWtlSqstwS1Sxrfqs19Vy1czEq1+90sCPI
xr3+CkUplhCSd2qGI3sF91qtMcq2lrqs34euaG3K7TocdyVgGcVo+ICi6CtPPPVp7ULCd0zU84mo
Fs8U2qvF+igckxNaHpym5Ukj6nmINqGbqW4WqwKn5LVObLgTrLPxuYoQ0yZfu+GWV4CdN34uT000
igHJHOYMRh8Z36wWKOfbZVPQpD7sEquHTSkmoqNjbHcBUNOF42auh/q4K1iTThq3r7Qx0+06UHE9
aVm41EfjnDVa6OR+qufDCQv+GPKKpHZvueOj+047FKVa95Y8C4bV6zIIf9b1Vf5I1qm5aQeHzszo
1tNOLuXGwLy7M3tHoDzgs2rvFVTxSXOFE0j7oxALHrYFlu175oEjqq7b4oSAJrkBYehui1FOd76e
k1sEygVv2BDMJi/7olW9b9Zc1U3oz9fCoveySVabTk1D3xmKSZGS2vXJtWfDqhXwqz2xFJd5qhFa
w67ARiQqeFpD1ejSXvfd4nVGcFndhsXKVwtdizO6FsOsKPcjUcuIy52DEB33YDL3PYRdpZaGovVo
pcHr7bQUy5aDutg2nbF616F1uA5VDg5DXoebOs/zMhPDyirFlsJuWbWgoy5ol9KhrO4qXbuTadHh
anTAbgiYY4V94SM/Zk3w+QwGdK31kO/cQPtDsJbLsZZzcTNUwpwlpR7u4DCPd7rh+moF7dpk0E36
nZ9rejV0M6rSBbYOp41eoFcNl8SpNtThmLVtP6XCTXxOC9OSzZL3/hSYRJoUjxXcVZMdaKbbeb4y
/SCb1Pp4XlS47G6qzrdDWpqlzRxvBFEt7NsjtoZVp4sFuFZUF+im0VbeyWjvXUNT3OTeyjYls5NC
jZOER5Q7f7460r3hdSFV6KaxVW2V1zIL+VI8SBfI1iKIN7Vz8LHhmmhFRUlfQc+6rYBFgpWQZX7d
CcAeTVd6p4pe0FpVCUyOlnmdzE7itdc7biXCJ3XRj9f10MJZYVeQe8+Zv2kWwk7pXLbDG++jpeXY
Qh7SlSDfKzNyzNSiXTikNcxPZeHns9HDVigmyuTekGEBaha035V7X4wQLTIgCmGKQkRxi1jMbJWr
7K4sNMUpiRYb81CsVzrabqyNHy4XBxa+KXQFBhWWvs6mvVtHvXfuwAQletM/O3pEc49ZInFWDtRO
qqpt/oYjGmrVmDYZFK5Ifu/4VA+ZCcYe42aAzaH2Cy3TIdqKiL3DSF/p/ryTBF630YBERCuSIpqS
kGhPEqJRiSS4u17KIjdpTUVz5jvLEzVEe5NO9PamwkMfVEwVnOqkTa5lDga+656tUQTgPh33lilg
b5+CSpRv/N5URbRs3kxlhd7mK0x2bC7yDetGuigwk+S2rZ05KW1JNqvz/nGaDXhL0FBnRoIyW/dm
Lk6W9XvBZXkc9mYvXfR9CbytVhWiG8xEA7dKtsC0ChBYtSo0zXK/RhcZE/1kCNfT5bT3mFkKn5VF
ZY4mVKBNARO09Sxptixwf4JGkxwi21OjCjEllzI62Qxd16jQr7DNMJjDoYmeN7igS2qiD45IquEw
oSyGc7mZLltYL+9osORJs77s07xnHqWoXeWH0EKpN6TVedY3jtv/H75Z0QiRCCgjEIyhbxuJPgtV
v1iGvTzArzUdgGFGYwkGgAxJ9tsyDB4IxASREnOChWTkM40qE0RQiTgVkAsOf1uHoQNAAYxAZEAI
FPK7DLNQXNF9/jhRckmijaqgDDG817A+PlxXXeH+9lf4H01IpB+5z1gZitSS4TiPC4TV916tq5w2
q2jQlrj+iuZT2HCLq8OZi0jlGXmzbVEx34AO0VrVXJKsXcZw5CBOtt2SV8e67ejZTNDbpRerQrVc
t21NHklEAiWIP8gICWojLsjuyUEyQoRK07evgak3M5TK4hNe4K3rE3kx5u1yIvKY13TR3KUG0t7m
XDa7OcKLQMQY2XatM9QV+UUDVpfOEXdUr0VQJYXvcg5tBiMUScpxyuoISuJ+CKlx5bGZyiKtI04J
GX2pI2CpjqglH6FLNOKXYOfpJqCG7WxuX61AnElc0VqR2USm45Rn2qB3upyPZimbbF6szjBZ700k
PZLIfPSR/lhoh7MxEiGXyIZ0xvkMRF5kP4E+td5uULT74qB5EyJcks5nfdOhrBPhgiR1yHwkUTLM
8pQKsmvdktKIq0wiuNLBu7Zzu7Hu6lQXkeMs1ycaSZc4Mi+pQA86UjA7DI7ryMXUkZCJIiuTL33I
msjP7GO5Wyw4SDvQdpsQOZuMDXMGnJ022BT4UFfFuZ9tcQRsDOYTTy+nfkze0ALZk65O8lM9meHU
RManTpr2EpbjkC7cmG3eDaJWsyDgYhFcZFVkhYLONkeyHt71fejeuwXhToF6OfURM8ojcHREJcts
WaC00UxmiDXuTdfwelJADyEdIrOUjv1jUYPukLqi3VbEuQxAaZBa9tDTJPJPXSShdpGJiiIdtc/7
QdFITF0KvCi+8DHlTJOTyfP8Lqn9kE3zSg+HyF0d8FQf+1mUZzmZ5lmtEdNq98TWPMJbxZ7jivvw
ZupGvdEVo5mJuNdO6PZaW663xQy79yOvly0aGU6djU7xskdHQJDyKl8HeJZwUb8Wzp+4cay2HK7s
sBoTk1JU3+b5pDegrLoTulRPrZiRAmGuz5uicRts0LQLklE15CQ/9gMBaechO1zxyNQw8rVRdg/E
WiMbqxbwrBgWcV3NsL2b9/gsE0la/zZR+qMZO2/D9VNRmc8iaxT57r9f3adG21Tdw1+2D858eifY
f+35yv8Nm6Bv6Uh+H5EiDwgEhAMAhKAASP5dAbj4AoL5q0sQgxJjATD9AoKpm7KF44BSPhudVlq3
4DwvPWWqkqQ9r0aMsULtIpHSdExkiqNPn+L14j8IocuH0Ul2EhOc66alHDgVJuI2rZzxEUWLg6mF
bXlT0zDR1LStvJhXhu5gj2ihkqTHQfFl8HWaUIuOLB0HkBrUrj5yKekVxqY+wmRulxTMeGmV8IRe
dAFOc9YN0XuLFG2STpage+ddFanVhVdVOdZjxrTRWjXNALRK1ml4N02Ew6wZHbuCE9bHgi6TS/HS
oJPGtWRXJGV/J5dhVD0GU54VRYtzJfu2uDfCoULhvuPXLYHFZZlH/7l27MCunfuwKAtw/mDbPiha
cHzkqJiHy39QHfT1AkpeijzcwnkAp7/xkCxsk8WrPQsptzlzR79RkBZUaKD2BCQwN8UlhcNy/FWo
aTK04TgCTfncoeaYAaYz28Ak3YvXcoyqI+IcNAqadThZWtjuciPka9us8UESQO+iqZlWJUwWp7qa
hy3quupU54BWCtPaXI6Jtrtk9sVRjWBzoftEbPeVIrUl+fG+SoRXbnhTrLHCA80hf4fpPN7uazzK
3vtJaS/Q0bLQ4bAPSF7oXnc+o2WHMjL09eXCivLDzFsXmrScR3tUj4bekpL3jHzDw+NPG6w/bbD+
tMH6yWywarOMIvuTh/XvxMPSwQ/z0bNRfT1SDZ9K0JX86Tvs6ZMOlPjMrGsNtpMuzMmzu3wuXE52
z1by1AtbqYEg/MirabyvOjEel6auz0Rj0GshzXD5Zz73z3zuT5bPHeiyztmf5sT/1ubExElSK2Pm
+RgkBXtfdCav9hnrTZMg8qpmefuWGdmfYwdwkc61Sx4KO/AxI4abe7jCrlYikdOFxMVo0mcFmgCe
vetnOh+1zILDhAB56MOyPoVunU/ZWoYxq+dqHtQ6DmwzzPV4EXzXZ3t5V6V5yOp5nY9rYsxFqHt7
BkuYnEfw/N1ejVU74rcAhFqrti/ZRQuGZiNpn5xymYR3lSTiaa+fcg0Mp22b9+leK5XUXmY4mYKN
+MTqFOewe6SSust2kM1mr22qESvVzIlUkEKd2aTGO8YguWCmF5PijJTbvUyJdi2/7UIbXgcm6w++
NEtWOFHtiKfCKyIbesPzxJzhBoKrfFnNeRs6ehxsOY6KlpNbFBjC+Lqlw7TjBfb3U26HLTf5dCtl
Lyslh1Ee7gU9cNTTLSqWaVKNsRNJMbHFve3pvCGVWzZ7JY7Xtd6uuQzbXIDq9bPqxtfg1V5sM4WZ
bIpgxeu9rMbVDTgVzq46rXjdbd20upPCFHK3l82MNSy2IJjkpG0dvJfSwaNQgGJTEG12vwpgyn4C
qoRouRoD7d7zahYXbhLJ23ya4WbSqN9R2csdthRtqNb6ZK9awZ0PGWtsko0L5fdAI2AypCErVFsy
/4RsMr9NlhbcoZbPNwJV7k6gsr1NguyPADZ1oSZWlXcdKu3VXiMyVVDerB0krfpCE9JUknBVQUbv
95KPurb0mnfOvsX5Yi9L35HM2F4f9pVh94MdhVcBeaBKXDKYulzMd2GR4TgnwB51ZrSpWJLm3ut1
PtxXe9ASu9SuvrwwaHSbL6o65rxgWjUadWW6NhycAsnX58qNsivHkBV976nq6MoyjOoovCzxcLMv
s1iQXe+bJCnfiRk3101lzbsVzB3YdNqEjQhDXqXrJHWRJTkviJrDChJFmy45arvcV6oRi7xlDvVC
TUMimHJ8jg42PLnAQXT3CS+neyRCtyq51GOn1kmiXoke2CSNTvDTRtJCntEe8FLl0WoB5ryAinTa
jWqsMNvh3E0XiAmRib4EZ5CxZs28ratBkRatTeapsCwVGhbFCSonI9QEc3uIyp6+Kl2lIzOM1XRT
AeflP/GM56x6tMaZD/6///Nx+a9H0wdbFaXf47B+e3XRP3U33j49+bOH/ss9P/ui+/v+4+LJZA/+
4bMXm85XPlyNTzFP50btv/2p+xTJdWmqzr8yLw7xh3b69oE+0r5ehf7pb399eN9WXVY5b6tH/2lC
kMbnNwDSSO8iTAhGvnTP3P/Efe++dUT94Cs/vn/6218hOMAYYExi9Zk2XfHx/QQfRMIIE5Ff8rx9
mqaNw/p7o/Htjv4y6I/Lf338e14e51s//dOyO8JeAKU/S7J+92CQAxDVSHsq56eDAQ4AJlHBFJ2G
nrfngY+z7ne78Ue6+kf2+ePD8W1n1e8eDnRABWaQI/j53IAHSDJKMYyM0/32M86NF4ZSPzY34AFj
HAsSKyg/nRvwAHCEJUfPvlc/1Yz4Sl3qjw0COGAEcYDBxzPhi4lBDjhFDAsBP84L9jNODBCfT2MC
oqMYefF0/rvPEnxABZBiD+D9dGKgAwJ5hDX9tJcMjgTmVAIKKcMiWqx9Wfv83YOBDgADggD2+cwA
B5hKBAR/buCnOkm+Inr9sZMEHRCGJJSIfH6lwAcR9clpNCr4z8+WHfth/srC4n/xVkpFhJFGPSyh
hLAvn1d+90SAB5CzaIYXbR3i9vlYkHgLgQRT/PHs+BnHhL2Af//YxMAHIDqeo2hT+OmVAu6NLKiM
ouqfbmL8A+rePzExuEAierB/3D4fC3CAGYUE/rbU+ilXWi+guz82M9ABopBISOmvq8tPJwiKg4IQ
4x8/Bj/l2fJt1dt3T5TYaQEFi5zDTwcDHlDEgST4/2px8R0yj9/p9BdH+CQcQweAUwy4eNFpJgSI
Yd8fv0T8gbvsr5FrWlb6/T6wrZ7cJ9HxP9zhl1vUywN8DFsipjoKWT7bMca5z4d+jufi679/Fvbu
A/hPPvwloN+38/HrHzv4sunP2vqlV7+8eVg92Qf7WIbnOP7jzzx/aJ/+9tfXff9kE/Xgqs59HniT
lzfI337di5D916vBtxr7J4px9smLryYJ/lCL58b68ot+sRfL4R/t1x+0fvrBvuyFsw86+WqfXty4
f7RPv7T25sl9kZEh7MW94F/S2NOX/9OLy+u/pJkHndyY8eWseBE9/6tau9QP/ulh/LJ3L1IX/6r2
Ng8v/7EXIOEfbezNg3+yHx60/uKq8ZUA/Eeb2v9bsfTu8xH8SmLwR1v6cuS+Gi5+u5GvXaF/jXxe
Xrd/yYZ97Wuf35TiHo/66cH+/X8AAAD//w==</cx:binary>
              </cx:geoCache>
            </cx:geography>
          </cx:layoutPr>
        </cx:series>
      </cx:plotAreaRegion>
    </cx:plotArea>
    <cx:legend pos="r" align="min"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data id="0">
      <cx:strDim type="cat">
        <cx:f>'[RMET_Analyses consolidées_V0124.xlsx]4. Analyses SRMNEA-N (calculs)'!$C$683:$D$695</cx:f>
        <cx:nf>'[RMET_Analyses consolidées_V0124.xlsx]4. Analyses SRMNEA-N (calculs)'!$C$682:$D$682</cx:nf>
        <cx:lvl ptCount="13" name="Province">
          <cx:pt idx="0">Sahel</cx:pt>
          <cx:pt idx="1">Nord</cx:pt>
          <cx:pt idx="2">Boucle_du_Mouhoun</cx:pt>
          <cx:pt idx="3">Est</cx:pt>
          <cx:pt idx="4">Centre_Nord</cx:pt>
          <cx:pt idx="5">Centre_Est</cx:pt>
          <cx:pt idx="6">Centre</cx:pt>
          <cx:pt idx="7">Plateau_Central</cx:pt>
          <cx:pt idx="8">Centre_Ouest</cx:pt>
          <cx:pt idx="9">Sud_Ouest</cx:pt>
          <cx:pt idx="10">Cascades</cx:pt>
          <cx:pt idx="11">Centre_Sud</cx:pt>
          <cx:pt idx="12">Hauts_Bassins</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'[RMET_Analyses consolidées_V0124.xlsx]4. Analyses SRMNEA-N (calculs)'!$E$683:$E$695</cx:f>
        <cx:nf>'[RMET_Analyses consolidées_V0124.xlsx]4. Analyses SRMNEA-N (calculs)'!$E$682</cx:nf>
        <cx:lvl ptCount="13" formatCode="0%" name="Prévalence MAG 21-22">
          <cx:pt idx="0">0.34010149708195891</cx:pt>
          <cx:pt idx="1">0.25188805532652619</cx:pt>
          <cx:pt idx="2">0.22714346905266164</cx:pt>
          <cx:pt idx="3">0.22268822010329758</cx:pt>
          <cx:pt idx="4">0.20628049674931984</cx:pt>
          <cx:pt idx="5">0.2048284704849376</cx:pt>
          <cx:pt idx="6">0.19139990010443628</cx:pt>
          <cx:pt idx="7">0.1787679114261016</cx:pt>
          <cx:pt idx="8">0.16860826011987848</cx:pt>
          <cx:pt idx="9">0.12454586058169843</cx:pt>
          <cx:pt idx="10">0.12311277807221384</cx:pt>
          <cx:pt idx="11">0.12239639919292256</cx:pt>
          <cx:pt idx="12">0.095462086237503227</cx:pt>
        </cx:lvl>
      </cx:numDim>
    </cx:data>
  </cx:chartData>
  <cx:chart>
    <cx:plotArea>
      <cx:plotAreaRegion>
        <cx:series layoutId="regionMap" uniqueId="{A1FACD8F-6330-4CD9-A1A8-4CBBF691A8EC}">
          <cx:tx>
            <cx:txData>
              <cx:f>'[RMET_Analyses consolidées_V0124.xlsx]4. Analyses SRMNEA-N (calculs)'!$E$682</cx:f>
              <cx:v>Prévalence MAG 21-22</cx:v>
            </cx:txData>
          </cx:tx>
          <cx:dataLabels>
            <cx:txPr>
              <a:bodyPr vertOverflow="overflow" horzOverflow="overflow" wrap="square" lIns="0" tIns="0" rIns="0" bIns="0"/>
              <a:lstStyle/>
              <a:p>
                <a:pPr algn="ctr" rtl="0">
                  <a:defRPr sz="500" b="0"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fr-BF" sz="500">
                  <a:latin typeface="Times New Roman" panose="02020603050405020304" pitchFamily="18" charset="0"/>
                  <a:cs typeface="Times New Roman" panose="02020603050405020304" pitchFamily="18" charset="0"/>
                </a:endParaRPr>
              </a:p>
            </cx:txPr>
            <cx:visibility seriesName="0" categoryName="0" value="1"/>
          </cx:dataLabels>
          <cx:dataId val="0"/>
          <cx:layoutPr>
            <cx:geography cultureLanguage="fr-FR" cultureRegion="BF" attribution="Avec Bing">
              <cx:geoCache provider="{E9337A44-BEBE-4D9F-B70C-5C5E7DAFC167}">
                <cx:binary>3HtZk5041u1fcfj5U5bmoaPdDwLOkLMz0+OLIp15DALEIBAgfv2NtNNuZ5ar+qtoR9x767ycAInN
lhZra7G3+Ofd8o+7+nDrXyyuboZ/3C2vXhbj2P3jt9+Gu+LgbocjZ+98O7Sfx6O71v3Wfv5s7w6/
3fvb2Tb5bxgi+ttdcevHw/LyX/+8W/6RH9rT9u52tG3zOhx8vDoMoR6HP2n7adOLuzY048PluW2b
Vy918JVtbl9sbof25Yvbe2eb1A6jt3cjevVydxvGwejbYbDN8PLFoRntGG9id3j18knXly9+e363
33n2or4d7RjuD69eInSEBGdCUaG+/l6+qNsmf2wG9AgrjihhBH794W/3Pr91h0e3wKNb//Pi6Rj+
2MkvLt7e3/vDMLx4/P8Pxp6M8lnfl38+l3Zok69znbQPg9abL7P021Ms//XPZyeG3535Ae7nk/yf
mv7cwx9n6slj8VfhxEdQMAKFZE9xREdcSkgQpU/x+2PAnrrxc8CeXv3kiufP8//7GDx5wNCrl8nt
cHd7f/iVZINHnGIBCeRfyYSegkSPBMOcSIkeucifgvXNo/+WZ39k58kM/DgBfzdkD83oD+Y63H+b
318SSDkXRFL0O+ZBgYkSmHy72dfImXxxAlyH+/8azj+09BzQ7x3/vw+YT0b2QNavkJ63/ldiSo6g
ZBxiwZ8SFR1BSRRT5Fk0fcT0wYtfBOrPTD0Z+7ehg69D/3sy9SIchvEbfX4BV/ERZogqxNhP4zA+
IpxhzMVjM3wmeh5h/uLVL8L5p7Z+DvTjZPwtkf6lGBMukeTqd/GYYQEVJc8X1y8R5NfA+dzKT4H8
u8bg7JdSFR0JiSWU+FESqaeRGD5QFVH0KKgghOjbM/Rkmc2G8TkoP2ruJwB9fcv73dvJI+t/YunJ
1d8D8pd5+Jux9Drcm18djOERIZAQyp8tsuQICcW4hPTf0H/F7Cuy1+Ee/DRs/lVg/9DQM1y/9/vb
Mff6tjjU33jzC9ZXegQJFpyR37EVEiqx/Ddbn9P1iyf/LVN/auQ5mF+H/Dfjp27DXX0w98GctaFo
Q/MLQcVHlGOFFKZPQzA5ohxCwfgzlfTVlxf34cWjL/8trP/R4DOIf9f/b8fbX7vU4iPIoaSQP01L
wCPCFIZSqG8P09f4+5OF8K9G3p+YeIbh33ERvaxvx8NtMF8Exe2vjLv4iEnCkcBPEQToIYvLGEE/
qKgfl9JHj8CjR/8tUf+DuWcQP+v9tyPpL89JMAmVxM8xxkcUCa4UekzUP19Zf5ZJ+Kt8/ZmNZ2j+
X0tDPEve/5CP/17/SG/H2+xL4eR/3fotzf/s0j+rv3yd1P39q5dMUCallBBjSSijlLMf8vkPJh/t
fA2oX0o832op32LtH9o53A7jq5cAH0kCOVOSc0IIhEK+fDEfvjSxIyqlFIpLyAlhlKqXL5rWj8Wr
lwgfISg4U4QoBemXcsHQhi9N8IhzJYQS4iEbLRn7XvW6bOuYt833+Xw8ftEEd9naZhxevSQUvXzR
fe334LqEEj6EHoWx4gJJQuTLF93d7ZVt8uHVS/Q/ObCKWiPSyjTFOTfE4hQMtTytwMq2eTMMWlVD
lZKiw1oowzaqn9V2DAgmkJfgxFWgzRoZiE+BnHlWknn5YKcQMy7EfBpzI45bUbPPAQ3L6Wpj3Fer
nY5jN1VbX8jqXd0RdzM5Ia8j4zyNUkwXVvX9mxI5toWgiSe2JnnKQMc3ciD9HuRFu/FD12XG8EVX
RIQT5yPcwyanyThTeUl9uS/X7j1amPSaAT8fwxwt+5ZSkQ7Ydm/nnkwbC9iyXZWUl0AokI5wCQmE
Fp4hp8Cu7egQtvNoyxM4SbntukaddPWgUtrnaNSTEtP7AhLqkmmo2lqPbJnf5csqkjEHcBssXJPV
k1HP0LksVnkIegXWlhkqB1hmqBhjmYYamv3kek40kLHvMgBEcaq6qT5bJQFZwUzMqmrit9wMJJ7h
KcRbsfrhpOtHf4/zuYsJbSIfElzy/l7ioboPS2Nfj33hgq686HadD+5jOcMladplOsaCF/tZcFul
tqkqLYsGZHFo3Os+b22ruV3ELto6ngAFio3pe7YJ/TpkwFO5axqwprNwckMJD5fNSOwWFm5N+wrP
H6q+sk4XxLZOlzYXXq/5WBw4jMWqW6Sms1VWrk6GwdljWC/lPayKcs5sXPMmabpK3I1zQzOhpvyk
dO3wrhllpzTvhDp1sKjeDQ7OWXBiWlJHJ5OhBrV5MsmpGdLaCD4mbVHmJGG+gHE797x5U3C3XOXV
UvvUo4KdkXIkSg+zCq8R4bBI2Fy2V+vA2oypMV4XEa83iiF704ScHgtW4auR8vZcFb6miYc9e1dM
nBZJOYC12s0K9McVibZPV9OZD1blZafZSLtax0Wpd7Wo/aRnOsizKhj8qQdjWHRZYFNnlV8alM55
CY1eQF0k9TJXkx4RiSIDjvaXzmB/3Aq/vmY4B6dT6PuddbG+Mb6RRptFyrdF49ZJr7aHl3YwU62D
9WZnSVvNOtLVfHATqKVmeTmfWVWVn8dxNbluxmJ+MwtcHVxw5hopn2va0yKDQhSfLTXyioRQb1rs
4gmePU7w2MhsqkS4gazNq2SsZJ7giJYzgRr+1swu7HrE3THhK9lUJPp98Ny9YawmZyta5GFB1KdC
WYG1BLLYD0sZE7eY7jjPJb2WBEDdoEVqXs/59TBP4abGg7yCazVcVEPBknFcbbJWNJ4j1puEdB3T
VZzBhk2i3hnlh3cLNP27tbTguA15sWs4K1OnANKFYCbJCzbocoLqU1819XnhimpTRt5tUOlswoBy
ugCMHncW1FmUSOp8mY+dIbs42PNmok3WuPxt51wfNIVQpqax/ZZXJT/1y9qfUB/ZOZvq+oDNCN+t
oRnrTakseo/F4qyOsvefZADyrJTYH2SPmdUBennSd7h6X7cxHiATk0vkUvjMN6aaNTNR+F3lA8xm
NI4gLd0oTwNHPGiCV36om6WcUoK8K/YE5ORTH436VOOcVslYdEOvgVkmXa9mNTpfinE+W2lTFdlg
GmP1qCJsdb8aeC98ZNvOOtXtVe2XdS/VatYEw7i+H2XbVXrBEQMtxi5P1WhsqWksoUwmuHq288DS
SwMNPOQ0j2+VLZtCV2SF13I1g9eiBzQLjVKZZBxUCRBtbZMwgOqsLjt7XqECoq1RXQAZLBZa6roP
VZXKaZFWz1ythzAPdtY0tN3tYOxI0spGtW5E50JMB1Sjd6QFeBPV1L0m5bxsJp+j44ZA9Kkr4gr1
YNdhUyGwJD/uSHiyzt61XfQ2Lx43mHw//NdFd2iuR384jGe33Ze9C/9ue3r4740MD5rj+66GZ5rm
6zaWPxA8f9r4v1VD7EGLIMg4QpRDDtWfqaFvReqnQugnJh6FEDnigsCHVCHlTFH8IDS+CyGGCJJK
KMwJgewh0/hNCKEjiDGTikvCCBYP1dtHIaSOmEKMKwUhQ5grRv6KEFIPlp4IIUE5hghSCiESDEH+
VAgpG0cxL0vqFGq1GO3bvOti5nhZ6NBhkBo6BT0sAKVdXnQfcmXHlI9Vp1lorojNE9isp3Su3iJG
XheD2ATl99bHk3GgmemHY1V3owbCNRr2S67JjO+Rjac+uE57spz3tinSaWgHHaS9zpW5wRz1CRT1
mbN00ozkF7xoLiILvW6b6irOrtZykCeC9FbbFb+JSp74sjdJ3+JGL77aoZU7vXJ27cf6uJ8JTkrR
iZSjcLMCDrIOI6hzxd53UMiED51PKPD7tsQ72YWTyk8nzcpvchfCbinw8HaJ5fBODiJsFG26RJR9
t6nNOJz2cCmSjiB8AkPZ6amf3MbX66It9XliZM2vYYQ2KWtZ6wbl+HWsaZUCNzo9sLlPIkYfc2bv
K1rt5lxtRaEqzdv+oo+LTcdJUk1rcAwMMlr2ACWNwa9hM33iTm6M7XBSt+Py0GRSPMlm0/XAa7bW
Xvsuv6uqGLVrY67dNL8X63jeTGw3rvUG4u6tn/F+AsVnUIV9EfJNFem2GCRNZ7C06VyaOw+Q0WNB
XAqWJmwk6ty2WscPUvTLviUwpqbMR+1muLVomnQ78TVBsX9jYU0TgOpJl16W2i22SkZef17aNtc4
dFGvsV90UKLSjartztGAk0p1g64In84VqIaEuqLZS8suhQ3tWQcXetfHQe773Ki0dAZvnKf7kYyF
NqgvdT/yehtoo3YtsjxZ+YROejWAVE5rpXsPhRbM0gQszPa6UIs7zSt0WbGILlkR8p2IlpZ6Http
U4xFflp2vn89GwoSuwqU4GacdxZJexFl2yZFoCgdvbleHJTHUMlbgSNOSE3Abq5dpYWEOLGgbINu
KrMMuoB1uAaA5TvHG5sarlQWiaw+BF7hYzmBmEJfvK6YUptcrctmtG4HpCOpH2mn4+CV5ojcEenG
s1witotkbnQ/tL0ueMd0HlylcSvidqhquatWWyWDd2JvctTq3MKQMV9PGrKm010O1oTRob2WOIDd
mnu4iVhOqYLQ7Alo+QVbiiabqhacirknZ9bDO9J1Pl0JBtegQsWWmgpnExbrR7y2QaOi2a7A7ion
9zYokwqi3i0GfxQef2xQfSznuszWssSJhfnVaITSfkEfpfJveQSbbsk/N22brVxekjmapDbopLLm
gLy5HgiPmlXmMrrqhiBYbocR7+PYxqzmNM9oO99VY7eLQqUizvtqXVMsYZPUpT1HJNgUhoIcG0K3
pcFnUbZRRxHOUbEgbUZ+LWMpN6QTjV7AcmxwPJ2BGxKeL7cdwKethVtUlGuihmJr1rzfsGaKCRbw
DX54VVyDP61gU2nUiExVE9blVJ+TmHMNrBOJY/5Tt9IDnW2T0MLGpKau1moAk146c1W0Y576cvHa
PLyoTGWf8IW4tEDE6aVAQdfQf2Ze3feF+zDX4jaQ5qoq509NWRd6DnzUSrCg4xrzTbeuRTIyZjX3
VGnp217TFjRaAVQla2eHRJHAMyt9pcPg66xnBdEIgkqriVmtZAl0HwVPSlxtHPX3q4z3dilvO4HP
CCIohaunWdvaMiXKfRZtnrEenBWD2QMn5KGwfmcQCLrO8ylV1FTbLi9b3a3kQ2HonJAKdolay35X
czZmdBQysaFk7xlo8g01rL2FVTslTQ2jBrCKui/G4lhCPOiCqVq3JMqzWBZ9iuqan+J+Oh/zeDW4
Tm4p4a3G5VwllW34l1fkC85LcmhMsS1I/Y77OIcsUNn0O9CWRVKWPcsEqm1GWlUlMJZLJuZmuepw
UWUGdH06Kxe9hp2QSTBYZYCaKrWqPG8sfBeIL3SD1vmywdNnwn2eMolItixz7jTsAHk9IPehHWar
a5jPSV7gCw5Bsc+bNWzHFrizflW9jr4p0oqW6D2cy1YbHkQy89qlVU4arWZWa/ZFdrZ8lsddifEO
IXsODX1PINFN5e2NiX2+n+18s7QxXKixm4+HdX5XOlhma8C9rhQct751zbasC54JYt5XZrrI62Iz
VZxtWtCAbKGVSIVdYYYbl6ctjeiMxwVe1XV0H0Be2kqPCKm7eWqWjXKj2/YYdSeGOnDmVxN08XBO
jEOd1aNx5+skhkm3Mys2anEgkyVhi2YYqSYZcgVuWDGTzx5DmxlbJzVeJ62oNHc5mtBVubQk1wEu
YxpoQxJlCnazDjTXI6IxJROsXseub7IqjmceUrcVc1SJw9iczDlRSW4nlnEDysTz9qpinLy2ePUn
E1EhncehPJ1LeU9njLc1WmxSsXgJl7n96EnZ6LYxfMd8V2jYobCrabFuLGkG3Rj4GbOy02pseSJ4
zzarFDRxuIdb2/ViW0xSAo2botxOE+61qcGlGsY7AsZFLwtgCYC+0B7KKXW12xCw3Kgef4YcGb3Y
niRkrt9xwPgxiE2lrSBCt+uchM6/qaH3x02/Eu3AehOWtdFNo/a8ZztD0d00qOuqjT51rPrQiHw/
43g9VDRoMJpNTttagyG/pFO7mR6WRtPyWvu5rjVkbaok/zCqotPT3LUb0K5tUopwNvAhQ3N3QZTL
9Urglk5FkUwVdQn1/qat2DvX1VI3pPkw5WgbFUbJmA/XrOM3w1JaDQoAEuV7mEwudBqT+bat4uvF
+c/BdOdu8K/roj4YXi6aFsN7JIlP1qqNmoLhbOwY1AbDLuv6fGtz9Xmq5RlY4ZuYm1NQyVzPLSm1
a0uuEQghGZHokjbA+3ZlB9FwtIm9whoK+lraZd0MsHZaxvYssnXU1kO1Kdsp12sP3tqplgliotrW
jh63CJVbwsGuQeVVBeIbb+KYOCZGXaP5puvxgQ/Iazj5WpeF+rjE5WZ1cNsv6niUs9Ksn5UOQ366
9vRtENMZmK3QFVPn0xrec0hZOhkste3xR+AZTOtRrHveEZ9aOqcjGhbd4mUfLLiLXZQJ6MSOclFe
QACPm6bfYe8qzeGQ0gXnCa78u3JFNwLXY4ow21d5c7IM8g7Vtk2pkVzDmUcNo6g3YRD7ZQm7mCOh
ZzyfGdXCBA1Ibg0yGa491mZpzcmghkE3FsyJYdWkG0SPx7XmG5O3NBMYHGxd3K95nmtv1KGS5dvZ
mssWlVaPvi0zYmmzm8dY6Nq4D3YZ+KUYkU2RVVRP/bKZ3XI+GnKdD4zpqhV5Clt60RtD9wNZJw1R
C7Wb0ZkSTGiPq3GrJBB6AIVNhJ/yhI7FrgHRJsUogsZz9SA4Ralp6D91WJR6DtNV6WeWtaUNG+Ks
12EalWYNajNrzAke2/M+7z9CEV1SjW7RAa95Nhg2aQ86l7SNXTe1JUQ3juwsYFgrk3+UwJn92pJ3
HZE0xVB0GQPBXpaCwXRS5ED51KZVscoEzyXWi2sztsJqX+bVJxrGNuvWcN2OYEzAXNxJVLW6Z+Qw
eCu3RSc6XaJm1csA3bYt1o+lauZUVuuqZ2VGjXNGNx1CpR4o8FosFumOlGUiLZ2SspmN7n03H0OE
lBZKssy46R3soNEMinpD1/UCVfOYmAVvCxDrtPFVrcewOM266WML8LAN1pjMlKhNVsOKrVDGZAMA
/blf2M0wD2UKivlt105SAzmN6Tw7qBvjua4pmZOyJlBLt256Mr4FaBl1CeCuMeIsztPlwrudEXzW
3djexKF1+3Jka0qYnzf1MJwG4G4UZXNC6ngMfHk88zVPVF9ZXczjNQz8KhTR6Zw0H21V1VmBYacp
lOW2Nmu+qYx7Gx1zup6aKZ3a7r4fpyWby+pkHuRru8SPfLF1wuN8F5Xk6cyiSEDI62REodfSLAcy
g0LjVe1VxWTakIInMhKTtqLmGq5dq4WohqQwatSj9W9WCXxCe/UpNNWwk4Oi2vS+O5lpDnXZ91HT
WRrNVXmTR/xxGuvdHGm+m+QidA/c5+DMa7W0IGNohFk9x49wdjc9yHlWzb7NyqXduNpkYuGdbuo4
a5GTegs8Idp3Tu3huh4jG6FuK/xRFsVtA9egy2kIpzmKky4a63TnppBWara7mVfFMcb2A5/gcF6U
w1UN5iHluBIZMHw9DkjFHengKfKQa1bx94MZwtsgyysK2XCGO2Sva7VUm35RdRK6herVcavrfIka
hLw5bZgCWpbrqA3y16Mga+KEJdfN5Jg2lqr9VDN36Yem0+vg66QUK3jyQc3fNn0lEURMPXxEw6Xk
D5Wu799a/a6Y98NmsR8Lguz3Nr4X8jjkDx9+CCUkRpCy7/krcvSQ1hJKCSyJIoyxH/NXhFPCFVGY
KPawU/l7+ooiSAWEUEoGoRLir6SvOH5IT/1YxxOEC8EQ4VQgRRGiT9NXdVU4FHqciLmtk8mRcre0
RulldcXDG82wmW3uEzv6jWzJ6VogQNJ1zdlGMRLSgRCg8axMCjwJadPQKvXdOF02sLG66KsPQHGY
8M6ECzlN+bmY62slSpPOoAiaMSUz3pC3U9/VyWqKqEWu1p0Mg7gWD3qlbfMbWEayMUDN+zAoftIO
5TW3c7tdmgJs16k87xXM96hnIZuIOi8QJ5sBOnRSu6HQcaJD5tRM9tVI5R4BWzdasXXYxICujC9s
UrK52UmJu2P0sPCVoFo2rXPqghpSnNFpNtotQ7HtjPSJIwgk60CWxPB+0pVUy9spH4GG3NZZHnh3
AMzjvRJzcbKoucuIWsvdWNqo68ke2ynGTT5YtHUcmQvMRbcFw9KnbQiLBrCNyUgk3/cgTlleRH8J
Z7I4LUfKLpSXLhG99ce+l+bYAm4Sl+ej7qkfkqUrxgR6Ve5o7kDSNeNn05bichgHu51xeM9ZWLIY
FT8vxqW4JFgSjanL76Cpmp3ELM/42oa0YNRuGrzShIH6TZnDPEGhrtJ5aZHuJzrpgNo2GWQpLrjr
bFICNZ4Y68PGkHHRXRWkjj25BwTtPcpZYuvJpjKM8pSbaTl1Eq4pZOWdn1uW5oZl1eDo1orAjw0a
RaKWPuh86oH2CtsLDJytdVWsNikdkVskDL9oWQ7SMcCwp4stL3I8i5TjWOvFDmUWx2izCnRFYiMG
m8WsXZoXobk13BZJbgqlLSpkMjdLvIRoNtpDYm6966JmuSB7gwHHemb+Aq093Je4gyfKjdU+5g06
EWBdN7azNPUSAw3EeOInlCc8RJFrHMsqWQQfcm2lQTdtW+OkW4Z2M+SNva8XBPbV0srTWrmyT0aj
xq2Z+2I/IsM0actruPbsUw8KidI52tWlTJRhH9e4pNDPQLcM87T5P+ScyZbcOJZtvwix0BHNFCDN
zN28k1ySS5pwqQuADUASAAmQX/+WRWVlZGS+qvdynMvHzpERl2fvc7GH6Ukw8xorPJ5xtk4HNlM9
0WNVsC9GTQO64as1vkgsq8uAImpyW50Xb34KYVyzZB+VBZip2SH3fYFLuHY5YlVS7tWQ3XYnu5wn
hVOX7/pq9aey7B/pvCINb5ZZ4IMpT7vPYByDJluKepkmqAIlH/e+Ddrts/jE95LeI4Y1O/b7aY0/
0dIeamXZXI61+rX2HtWjEawZBXL1nt2qprb/3BtoXzEYqs8zCkffQH/kShl3AM3pURpeplxj0qYG
4W5/KTddzsn0M7hRD9J+66J/t7Y91nEy7zwdvjOYksIgPPe9fWBbSWp0x/O2LkHv/UaUTcdysWPm
Ndl3/7YJE55RPNCXQtBw5/DG7xPeXsfdybqDbtVkoo9jCF7toIL1Apd3jkZfp76izdHLRUVz3IWZ
OL3vwtxhaGGzWc6cmk0+TZIFNdOKqpDWN+DQoIqfPkDfzfXOzTlW6GXp5494mJ1qA8xNGyW/bnho
GG2xKnN+QVG+9NX8hJAMyobFKj8Mfd3DYNQsl73ZAnsgQ8+VR+6444O19wfZrskHUy+r6Wu7HFDJ
Lo5q7umoSs/raR6vkuwnIJddiUk0w0ie6THfLz3vlAHDj4SWCx7EUc8BbGrJBio04fd4E09LBM/j
ekSVJv7RWLyrKLYTi8QpR93PfpzvNrTcL45cSIW+9nCSGvptufNDehv3vKg+yp8O3OJIcA9pnawq
oZ/qdq/uoG2/tSFxBUl+jVv4GSD4A9y92/rhlzliruW2G1VGyRUnrtJ+86tC8/GtmqqfaOn0VuG9
Ru1EVLfYTdEKej1wVjXLgN9mCvW+jMe5rzqpzejPO01O9XwRuqqWoHZpRs1CdJqK6kua+6gi2rua
HBPTa5WMOubh3QbAtRrsouJu5prfkO2ExnsW8Nfc4q+MyDd7g7sCybsddJeyZKjXGwSmrEVNcKs9
+7SAV3qDxX2AP0Ay5BFteXgaEOjq0LfVs7hh5nIDzvsNPfMbhEacTq9oDbQJ1Lm66qw4G5vxQ/8H
ynaSX1YD9zNIblChw1W9deOgJ5CqC75R8QqRH8vmpVpuxDysltTxD4h+lFN/4+owgJc4sL1ON+bO
2Dp8aQuRDeZdV7c3Nr/QaB5ZOiaqbnh9VcBnrLcb0cc3ts9ulP+Q4pucg7iPoX01NxNQ/nACNzuA
tzFf7M0YmA4CvXEwv+vgyF/DMRBFUCG9GndnLmL36IUOx0t3cxHc+W5RpG+JZlvmatjyoMLNX4Dd
oet8cxrbzW7AQOCd36tF+0DvSCL4xCKVNen6Y9RgHKbH2JMX8oc+uYmU/qZU+ptcwWxKeijcXyYz
/Uw8Oo1uNibfvMw8Vl+omO+m3TnV3bxNezM49uZy4L589De7Y2+eZ8zwjKmIysRtr1Meo0Jzi9S6
+6AAQJ1C7BivW+fyhaViTzuZgTLDMJ39OO0NW+Jdx+V+v0qxXXZvY72j454WKLmmCzGnxfL1Cfh5
02Sa5cd0zP5EeTepavDgTmwCfyjDZDXiy1OYjLxmOr+n0wae2S6DmiEq96s9shJjCk/JC3qBxGyP
az9mlQAHzy3L3aUwM5wAt9uX5Li8r+bC9DrzeOoX253oXoxquevPW5zet5bUgzA5qI4VsyvATdR2
XhdVAFtrLvALWwehoomoWY5+Uz4iflrm/nnKHVKHw2eJuVHIHe/W0j2Nk/Q69/MJxvw5HKtUx2J+
9UPOat9l1Ee3JO1zeA+6eL+R8UMh9Dj3AoLbV+x4pn6Mq9ogOlc4V82xVf5eBPqKmRA1sRPS4lZt
W8n+LMZ+rEvopu8cj+EeHwncj4aZVw6OoVVx348GxPmzSx1Sw9GWZvfj/Hpk0ysxImOu2G6TUBtq
wyUNo9PwEFwvCHTKevTS+qNTKx1+sjDpRRS3PubsUq59a65Q4L3O67Zex31ohBCntd8+ZIa6R+IL
uinM/T+ijEAZYYQKJCHChGH8v1Yz/2v3669VhP/LA/4W5dBvkBFWQYgwRAxLRv8e5dBvAjNBpSSc
EiEZFX9GOfwbE1RUEvNKIC44+nuWQ/g3WEGEpZCQUiTkv9XJxIj8c5aTXNKKcyEqhhnh8K9ZbtiB
TCtPNbO70YEu9+1QgjrSnNRxyK05xIBPNM7vqnbbGx5Id8lcOK/ByoeTwya/Qo+rXvVc0tqVdb+L
iICTL213PzpfPWaKv5ZZHAr38ji5nv6gkQoNMP8mKcPKLXg4h+MIQUmyLo2dZvcRTn2TkVSBXLkh
pzgD+by2rlxFe3Mi8dYf6qEMn1ouh3OOAz7DFcw6uKOvsTft8wCPqDMaukt/mF3ZCn1vOQo1yqko
Kdet7tFoa56WXU/R3k+bNbovC1R4Gl/GcMS6dyDr1PvqVI3LqJBPVbPjgZ1DGz4cUDxK0lW9onlC
iritrccJfx9tvstS3oJPGGtCjy/T0kNNHUM60QEpM0ZSr2OkTdmLV3GKqYayPy7zBmcdUmjwrVHK
4fC2y+Odr/LjPHhce7E/U9DvdQKGakZYqytBzy4WXXnYaWB6WEf02fl4Xnvf69HkSc3y+FWFpShS
pV5XAn8bIY7aE3jfH6Stx4z7Kx49UrzMez0kt9dzTL0eNh61h843e3uER8aWXMMYtoZMhlzGzjyl
HMwdDDcQCFL1ss0reKsMDlffg/Zh3KblYcpz+T6Cwb0guy668Gk6tX4RvcqCwuciuKg73G4N9GG4
k/3yfZ53/zMWTPwtjDyk3IUrNwvVK7asDtZgPYxM1pgN8c0PvN8UHJddL/yYVLXOP0wP/aWKxp06
GmMNkZywKoIwowA67DmuhWmf0a7wkel1budFVXSdVDGkKF74qjkb6XVLvP0M+rTUWz6qy0JB0AvZ
+vuUhX1s6ZazOgpK1yCDsbqNvq+FNVOvyLy/bX4dm7FjVT0BuF29GN37MfDxZDLyP1felxNeGdEx
3D7w5IzvoKD2XXss6BFw0X8UMV3junYnjg526VYw6Qr3n9p2GxtoO3+tSvfLiYwV3HP/NJghNmTC
23mXrFJLS9v7tFCofULscpCVqWXlx6CCzdGfjh051Qv0aJYi3ncZuc859FKoadq2u/+EghplhNz6
+vS20VbhW2H+fyZ8f9sH/ss67N/a+v/6mL9PBgJldaN5FUMESoH+PhnwbzeyeFvg4Fhywgj5x8kg
KOIEInTr5YvqT8qH4G+S49vaM8aQQ4Lwv0P5MP2XyUAEpoxiJBCChKF/auvbfjUIulavcet6TXxm
egUrCHVlO/S12HkOnwxZ1tOcQnfHgk+nZRmpdmbzH3xpI66L9KMS3A518UvWgh/Du9G4fFonkL54
51KD+AZrYzqgZyaqBzsBfBGhm2tqUnefnOfaGszOEJh8PoCAv2K1lLrqJvS4dsOKVbtP+6ymbl1f
NpPFI2j3FNQuYDepQitnT3Gl/X1kAd8fa0ve4ZSAVDj1lWjWbto+H37YvD46wjfVsio+bGUpVpmF
yUNZuO3N0JH5PYFL9yt4hE58okKb4TDXYuKu4VJ2q/yS6PsBj8M7F4/2m92m8CtlAd7yaPPj1A7j
OSeYXvHUBa+oPEjjaGvuUdqGGi4xf8Q7GzTqx7YOvkMfzZbd58nZ5bONc/gugukfacz0ukPQ/r75
XF62lbVPI8Ptx65FwKmZZ6xX1A0Pk+3HV3tM9nGK8z5oVgmHVZ/6/HMCHr2W2bbracqWP7QmIf8c
9mOnNdxvvnWFuajoIO2VRwDOp1Z6+G3pl/XrKMQ+qrDJ7YwlmBYV1zIX5cZbPRaMABvdB+S3520m
1teiytPT6rbqXE0unBYq9ucCXB5UFyt7Mnxc0gkMcjjx1YLHsW9nqlw3jm9kHJZwQnmauiYOXmxq
2eHY1dsOWvQ8UNFd8eS3C94qju76tE0/RBDrW0T8Vs8WsNKjoe45LAu5tPS2RWDCGAZVkNnamhTc
NtZh2qpK7BV9KQOB6/Nc0P4WI6sUmCO5mA5vNe468t0OyT6nRU7NvnYhnGGPFpW7jl2WeCtbQgqI
0zi221U6MPaqhbNo1UjtwhXEPFZv1rjlZwci/bjOe84qDQF/WTtHf/kFGqmmKSxPyFm7/zF8mdoJ
264kTS0/Y4to0oiNy0tmvP0VE+J1ckncM+zHoBMv3c/UheM9bJkda9eZ9ZViKWaFeLCn1K7jqrKZ
WdGwOua6FwtVnHOKVZDz/F5OtsyqLbz8OJhJF4YRfkZdn658GTvX0G3OHxHtxqG2XAxP0xJMpwNJ
4q1sIhG95QUhtR9r9x1bzk4tNPm96AFutWitK5oOeHwMxTqpEgDmRBbUPqx7mnc1MTH3p2osBqht
WkRbbyy4/jFCWlpF927v1IbjfGYrqxbVzePUIGBN0Zzn1WsgEws1GLwFygXqipr2wVmF5Uo+t31m
333JndHkmPFcd9hIVMuu5b98tvCTmIeUXhMScq8xplaonOnygi0EXu9g7KzemZzSp0CWfprUumwg
nSiZZVvp3gv2HxKiKoYJRoIiImTF/n8G5j8sLf/3uPyXh/zXuIS/VULy2/UPSEjCmSB/jkv4m0SI
CykrwqFgVLC/JKmKQcakuP0xgdifSer2f7cbJSqOeUUkZP/OvGR/JKU/rRgnkAp0W8CTElX4dl/F
X5NU9GyNKCQtrWw8KPedT6POYPq+iN41CZFelQUZ1c6oV6sAF+f3544Io3jga20lu68SP22xg2pI
3XQ+GBH1lOf3HKRJrXbuVb9PVvdI3tERPax7bMw4egUPvmo0HvPrILTpCtAok2/0cE3nHFFwbx/Z
Cksd5fQ9j9PjULJXu5V38hAXKgNqhp4/5W7TgwNR4Z1cDuoWtUC0qsN7fBVluwJD0HkbKqSrNjJN
MP2972y8J5mkSwmTONt+KAo4w5upTJ+I6L0eMkhaTtGqDg0nH1LW/S5bBVn7uCf0rVqcppTWHYFP
vCB752Bwte9gUkgAqJ2Pew3ayWvr0u9JkufeGa72fn7JiHzKsrRKzNid0GJ/h7z6taymPdl+33S1
bkWPPQBqIlg84kI3lULXqY5DoPEiYbNN06CDRF5bYrzaSz/r3Q/FPI5HS2oPJQAfQEesYub4McaS
VdkOdy7dQZooy3G37/kwqhrhlw6NPBAFtsRKw/Ge7gbmyGnjvuq1HMZKpWksCk3jTwKwUP0e8Bl1
gTct4qIBpojvBd4MCRKDTtV4qPEYQ71MVTqjNvL30O1yPQEb8R3ei7hwFz6VSX44NtbWpevOYXNU
eRNkvdvY6+BgqzrLLtDtP2Dmp02ERxbWK47jtUrpnmbxrqOdaYK3WY8r+bUIYpvR298HMb7H8Xgl
x+7UvLiHVbJPyJcP0ZagARGhNjE/TAd7L6KxZ+EPplE8sIKzg/CJg2AHtYrqOBThCHaaLKyBqO2e
KxP4uXQL1xOB7FSEtK+My+M8Luj3kdqiorC3LhEk9gS6TKKSPZ28TkB0QpmuM15tJpDnBBCEdcji
UzflV4oivCOTeYSyXFrfNtkH2lS7sPUxykmvZbn0GzvhMFabWgHtuOIc/nSOrKcu+VDvPqOaV5Ip
Ftl4N7jp97aV4NxyBi5lWF5s6pEiNvLGbqmz54XKb9wdnWpDRz62raga3KGqhoc9omqrvnwb+uNJ
imxVFV37MrVxOoMSzUPJ9m0+VlNv3I1n1g7VeXcFPy/OmPqgqREtqd7Z4vL7WPkvyEWnaIpAp3k6
LbYLL7iIl6UvL4y07LHEHFXh4qkXwTZpP5xGYq0aiOGgfd7YZc6+enRlRmqm9NBDLwNTRYTpaek9
fetXJnSIAz+xo20v2GxfZzz1d3Cp8h1dSHUd3E2n0HaQb4wl/8SWhJoM2KoSZ/f9ar8cHXg8lnZX
HNmHCpZVFUfebcE8TYa+MToZTVpiVSSBKONHp+IxeFXwRpRcY9ahms+mW18Mqp7dll0jSPiaZ/C1
UB7rsE2vThZ6F3Ayati35TJDOzQwUKs3K7KaCotIyXE2FxDRcV2IIVceSFYraKmy5sCnJexE0UTB
iazsB1jK5yPPVT0YFx5nSLNe2j4r3M/+hDF/BXAY9eSCVRuvTgD653mfH0C1fTiIMcpQeZqYf2JS
XHt3XPhhT+ngQBEkXve93VWB5Y7a/cc6tEk5tDecze8jze972z/Tg31xZT5tY/tZeITUEWh/L3jB
asHWK79Pj37rHozrPslByrrt8HcwoanJGwp6S/lQjoBJUdHdFvaWzx7xVm1+tio4f9/O7IW7/pVV
+6+ua++SmT/2piyK5GBrm4PVa2Ve190tJ+nA116042mc2OM+mKcp86IyX/kVFQvqMhOmuM91GoeP
sZsGzVL5tEsA1XrMtA4pB8VnHh8kpp3aEnI1de52rJLzjuwFG5h1El1/GZxju4rSzadjkdt1dAwX
hdqRNBCx58lLcOUDTd8Dd/IjTMapfivpZGRstYUiPSAql2aeWH4UDtkfgw/PFuJJAT6+ZzQajdzc
azCP69kOoiiP9/glx4qfK4lZY+2MXgYvWONmOimJSb4wlGY9UT/9WLwcTsOQJhVgt73sZp5qPsTy
1PfrUxt5+7wNFThFaKumeFauKyFfp2w/BSRmtcH0YFeaXqHYbv1oNKs5EnFaZR9P1d61ynQS6zG5
ELWPN/vMp3CfjwK+ReGnByotfW1zYhfXI9qEXtjTmFv0YRXgperLA6T2lSZWKVI815BJ02x+fc5i
fTLGro0s6QL2dlGiSovaDrA2K8Zdc7jeBIXRsH7OFKETi33fsLnNqjh3n6p9aubNXoYlXXeSqF5w
2ZoFt8PvbSemxrrSNWUzo2IB+dNO8qENdESDXPqf7bruD9Xqfe1tGPS2pi8us2vZqknH7vZZsbIm
7u5M8CHUdACj2pKwWtZ+/Q6g7WbVlRVAfbv7WpAKaLZvNdmAwpFdW4Yf4RgewALe5W77aYb9UzKV
r/MWo1rSLbuYAStieqecXf3HKFr+RKbN1CgNL6bN+91gR6HD0bIGzvOkzJYf4yjFFS2EnIcsuvMW
MdassL2Bjo1PcSQP/dp/W6h7mrcpaibW7U6yJDVY8WMADF232OVzH5bjTVLcKY5BfCE54ztK8DMT
4BMluFIIuEvbyxOUG9J5N72S2CI1oq693+Zc1XQtfbPNgusxdlKvYTjUntNnswOujQRHs3cd1BWe
jkcGWXsRa9U3bdnjifGVnqc8xwtNpmswTlfnYDy5tbc1Drx/66vZqnZv36WWtieATdTjNsemEPKD
z8cPMoWocQX8ZQLWnccVD3VVYNGOLveQDauicvHaBPowEnYW3t6nJV3KTu/jLqeTXwts2OSrqxEO
Kofbm2ml13jkVxboKazzG1inK27DL2S2a1vApC3ovyzUbWqpeB1Yd7IxfgJi9YrIMig5rkyL6mhi
mc5TewO37mvi/kzHdDfvmV9whD8Bjh9D8l1dQfgKQfUy9svDAdbHOFffsxlDbfZ5qftj/paG5VOK
/NL1x6yWgYoHlELReVvLaW9xUNR7o3LivYp+8Y2DPqiwVVU9SvrLivxlQvQyLxnVlqEvERVeH5kO
6thcUpzF+45138Lmqzs6VJctlajRWC6MO6c3CC6L7EC9QnNpe2QU3H178V36Vrz5DDdsFROLr3e4
FOVW/9Rm+vCfAWIrgpBEgv1xfchNYP0/Qew/XOf891z5zw/5G4aFv1WVwJWUjEghccX/wmFhhW5L
uhBWhMLqdvfvfy8L498wpITKCnGBMb7tEf95a4pkmAgpaSUFEeLfa1uym4H7M1cKyAknGHJ+k5Pi
dj3/X3PlBjpsRla0Sd3xjNNkZ7UQX55GQYhiI24vlWX6MPzTsFuxn0Fp27Pf43laYFYMzqyhifbK
pMEoBo+gyu0nb9ut6F1Y+TDwqSiJQFZ+jN8MWZe63N6cNFffIVgfbRUeEKheZIVfQYhdbUj8SCL8
udzeQjq0F+Ds3dD2X+fbazr7s6yOpkoz0/T2Jhu5ejWz+SmmeD9XvF7csimU3BfM+lnj24GA119m
m66gCm880FM68qvb6dVhO6jJ2E0ft04A2sIr7lk9GvgQHfh9up07sRvm077Te4vXi/T23lpxtoE+
LEvpNPLjoTxd7lNXFV2tfKizmd15TX66HHCLegPox07ID3c7EQ0xUa9/nJJ7+25D0d5qi8NbGyZb
j7dTdV226zS4rplciRd+O3vdUMUTdKBvFtiBy0j343FBDurKlkqzSaSma7fPrfSHGv4PeV+2JbmK
ZflFugsQk16RbHJ38zkiPOJFy2MCCYQQGkB8fS88M6vuzezuqnzODzB7Mjubs6fzMd3znFdqT/U8
jvtRZxRAdiH1iE0QRcW1MMv2oDu3iGgXKvS69bc8Q0ubQWYjZfrikwsnazW6nXb7lfVjEi0Mn1iG
qCmDlcfDvV77d7DCO5jhjGVgCxniTAY7lGFvyQCotnDVehiFnTE9mAyTKgMmWvRj8pNslgymNsMq
zgCLkEXCZ9CNGX7XDMSYbJ9jt/3sXfUEjb/T+3Svgr1WGcpJV4j+A90lzEjvM+i3zCHh8kNAVpCK
OYROJLyfkdrv9vxssIHepmr7OuYHxRJn27Qd3u88kfpncL6sY36CdIzZY5Szr82M5xpxuTR7VaDc
AIHdw+DSPVPDbyz3rfGJ2ttZwVF0i053mMvvqwIXG9wl5gCm466rF198N6E8Ln65DqS8kWGT9WiS
bEi3D8IE44WJmInNtVOzolgK4OFpjPhGsaJGtv+8t9tNkPKpMOiiWfmVQpBT/aqvJ+qfFEhGyLB9
Lde5Uaz8VKD+Cgv9SxX4ns/ytI3+dVPspkTuEpS9dkFxQYb94wcluNWgXtcEzqCjvSipbUrufo7O
HQ3QDcBMCjPFlxbaz8nGLygV57EIv9m27xfv1ytaoz+kfi2uEu9t0+JCngcGfkNMY6PHSjUI7sNl
K6dXP2WPXruvoqU53kur/XlMuBS8LfoTDGQbhGX0WpTudZoqcorKkgPNcvmahXOdJfQhi+nr1D/q
LK+PW1UIN6ubkpu91lmEV9BtDcrCfAuDbyqdvheqiiJm+V6P21y3DlYP5bD2Dcwyf8yC/07adO5t
SV8QRFUnOFvAAeEq3CpJ+pstlV+4LI9TR+thTXW5vJhY3BHvusc2Gw3mD8+BzfaDNhsRek3eSbYm
rAv8UbVmvDErs/XKZ3KYrPOvvAzFcRiH/WI9xo2eDOlFG8D2khTUR1zo7IugW3f2xKwHXun4vVDD
Ila2eDHh6WZSq6xd1ljjh9zacTu8GVOmN5AV2flDnC2A/g3GoQcHF8co9rldRGuhPtvYvsk5vLpi
TccAKn4AbdDNXNgbYNZeuE43/TJe+2XfjpIVSRSJ2UwaPgM20xov61VGSYXdpBT9OhzLma6XIk7x
uBVW/nJm31NjQf9jDUM4yZY/g6wlDXxsZDfOnxjB6BSdvCxdCjfl1t6bBHFD4tbWaMbyQrQ3NanS
KDrJemFbaeoAPD+Ynv/AtCRClfsTQi5+VdGZE5l6X5N2WM6zJu0J8A3UsezCRdn8K+Z7L6Zxd8fW
TLRmaGnrTW2wjnz+2SvF65Jpf3CmqL1Ezzvo1rpA3Ili7T9jWL5RiU0tw25rVJpf1QaHa1ocPIRF
hYapjgpb7fcsK2sjceO53PVQb0vqRVXO9+Uk3ZGWdq6nAd8x3L+3AdyDoA6j1q3goTrrBH7IBLgY
SXtBLduFiv3YjATWPsSq9miLAsXpO8fTK5iHxx4QeYJ76w7zhi828ShaSn+PafvStWYWvodHtO74
UMaAz4XlxZ36aA0A5MFbZ+uEExU9hDftpq2gJHYC7uS5h/g6+vSNmmkVASFYM2uiKBxfm2G0VYNk
+7jJ8Q6qXYvFy6cOtr9DodSdi7C6GQb0beXkTS/0AuFqc37Y1UMsYu21Wxuey5dCyxdhO20EcvwV
of6mlPjJ+DUKY5d3RN2rJcVjO6InXy3PjNqf2qZb7+mnwvVTXXXtrQkmx8Phu5zY942xqu5CbLqp
ONgBP+lspfWwEkl9q+7iKnh33qJpxuieW/e9nD7pHNkbr6bQt125XZdV4LYQofNiIIKoG+674xHa
VyRF+uFZauIGP4/aHvRQvWLDtrt1cHs9cq3F2uPuqJnpzmAoVzHs5naN1a10aHjtuSsEjjMUsSBT
M634umIXjtXYjSe+8vEgu7a72/iaxFhU9GFPS7jhfdE1JIDoBYi8bMxG2COgkYrFjvzNtQrWnkxz
PW+4PyOf3gpqg5CynYXaN3hs91DWFE+sMVVEvVBzZx9SYF3Toc3fFGpsm2UC7+Ok9HUYKTkkZviV
9nK5l2CBYrG4uF8wZlp4ZMnFz9tNx/fqsMjZNjzy1zmGd9OnH26SN0Ghb1JCLpRZnSji9FThUtam
ZbeMtW99aJd6JGPXDJV/I11V1KqzUNDW78LrVgva0juj568s2B9Utr8DQW1tihXXAG1WcNr3YmjV
N6odqwcKbiAwRjiwXoYs/zPfP3PQ3Q8Wn40vz9qYa9rtI5nm9bCPQQnQTjeSpleQtnMK6FJZ1TX7
OK/NbNEjUOsLHex7y8J7misjbImLK/X0AUo+Ccb3lwGXW40wQsLCMDSh3Vid+Kpqa+YkiI5K8CJ+
U6S/m+j4AAry3Ur3TqZYiDYsODeYnLztfqVl/NX3BbjOs2ybYp7AwzR4ty9i8+zJ0gIfhgS7qcYS
QS4WGQtB/O6+7nbily629tWbONxEZOjDAsylQmQ5RMd68Z+y6BHAIck6GqG5tPT/vej9S1Psn5N1
mJLyn77pv7Y9DLPZpuLsoyoT5+NYf6+GQn/k0wK8qkoIASWU4T9ve1WZF0jGSk4xw3/a9uAfnJUc
ViWBsKKIV/+OikjQv2x7FQeEYMIIYXnr/CcVkcWOVIBX9Rg4PMJM1VkMpRfrwrsD2812YJnUazO9
p+JWLxqF41iGe6/Dwxx6dUjTzOpgWyISVi+G7ndL5g2VR6/F2nXHdmT4MKyQnrFZ8Uu7O34ku+pe
3ExCU4bob4bMSuoPgnIsVVlXYWjFuk3z0YwtPxKOneDlLgXc9fqSpu2u7PlbX85KoJF+g0u/387U
kkPfSXkqPhjTcb4vIor3KbOpc+ZVucv+xMy1usy6ssy/tpmJtZmTNZmd7TJPG1z7a9Iuhy4kP42Z
ye0ypysns55Q5nlZZnx9a58NJfmT/qHKrDAcdbw62PuDGYb1DjPPLsn5eNgqwj/xTDC7TDVDSB/2
0MHz1upeCtYui0ibZ59NN6rPkx3w7WK3233Xry2lx5HY0JBAXiSctQhKLQeFx1lUm8K1q6b7ki6x
jnQ9lrYNYuw8PZQdqE5TEYYDGebtCBcnn8YOuQMerT7MiAABvXpZ+1W/bAWXgsfeZidNdeyBXAXs
XHuqZhvqVEl1Gu3c1hqsj4FzeijIPJ+0XotmgZ37ok3xlezxlRTWfuqmwR2AmpYaaLQIW5X+EshI
G0LL8IJW5xpV6uq8xWJ+SUPfi3km1oqdkPkE/dwKRqlvsI3yynJOWXfJ3XFI95u5Td94UkGs5Y6a
NWl23kZW1t83V5s+gcNaqZdgQ3fZ+smepLJeDGMlD56Q9hlbnc62I2EVbTHn+IFfhYI9PVKbzKEv
2yT83LeClnY5h2FohSoq2wys5fVUkM9x3J/MCgYx4uk8o+KkFL9iUt631t6tSNMzZrAXbIjn6NM3
F1ZXe70cyIrh7TDKZzz0rkHWpmas1Js23VzLin9JVZHqdg/fHC+7OpkUr7EvKzHsrqvXYB5Z693P
no/4OyccXEzq7fOyhv4IKhiM8HuKXY1sDGLnbXej146JrpevBUNft10+LKMydZ/InluaPhkXutMc
5VyPG+kOnXVS0F0boVr3uVSE1UtRnBQZ71c2pMvi3BcWWXEb3WYePYD9bbnQaypDeRomwo5Ta1Xd
D/wr4B6cZKDzGfZ4EgWM42mw1gvUMixw1+pju860GQf+AwP6vZ36MXu8tlrPcj1UvjJHo2fwBqve
HWx0MYq+mGQD+UKeC93td8YMtuHrnH6mWPhPuESDFKWepiPmxp1YT7UAYaeNmSht9LrJ2zTNswCo
SiduvL7QiCpRTOlHsfTqaNeNNrvePRDlmMY7rHvQoAS6w7yU9uRK1Qu+cn9RKvY1kSW5hUmtgipW
PU09f0hLxLYhqRvPanPdLcwOsa6EQ5PGorhg022vsTLgFSy+qho6wjQI7C24n7rJfaOx3xvc9kON
WICTwLyKd95uVCxh5jVo8XbfzQs5pXauniSeqgMa9XDaQCed8C62tWth/F6BIjVWJdw2KtvcFN+V
oHvYzp7F4SjXFJpSR33E2RRHxuLQT1Uvoid3Li1emEXFc7VyLdhi36ee65zCnB7HmZmTV5D7T6B3
1QMyXXdHx3BaQy7tIHr86YgajinF4dll4zHZC9J4CcwBu/1L9eFPLrJVef5wLYNsYF63PgaB+00d
7Kz2W2BSEC77nf3CyLl3+9Sk0RVvZb/h26Io1nqJNAqaXdPLsEwCZif1kD3VPrur2+yzDh+W66qY
4WfW9/6MkKIX24blOOAR1Hh1P1z2bHO07nWKq95EO+zzF4SoO0Dd2ivNtu85G8DnZbvjSOcOprRV
n1OSZc1d0heVvePLpqpGlj18GAbGe2H8Nh6J36dayTA82uxBl6GrzmlRui64JGcg9UNXWolEjzvy
yBkIOS8GGxb8XPsFo7NezHaYoglNzP53v8720GdP/Jjd8X32yRd83RuYvfM6u+i77KdPJt3o7LA3
E3hH2XOPs/u+guiXGtIo0OD7Wrru2Ga7Ps7GfQL5ifdMCkbKTszZ3Y8ntzcD3x8WpFAzkHCNOQog
7ZeVpv4yLf4AMXZ1yrkBrezShJwlWHKqYERD2cw5aVDmzIHN6QOFJyOI11td2VA1hZpfusT708Ds
7ca3cGszp0Mzu1NlnifGbRVT5n7WcnqFmQ3iDqtGrTA2hoHfVeaMinJvmz3zSDAzSsU+X2nmmIJZ
f8NUnEu2fqmg/ayn+JIyK6WBbpa5bXxrf6VybFLmr4BpqyxfdQ1WkQg87LXKfFcg4xUhd/EbuVlH
/8pmeZIFvgeF/uULdZWs/OSjb8YifpWZUXPUP1WZYyOZbQMefmUIXDYpn6ZlvYG2/7wUbW0jvpk7
cFoyb9drMjURAiZ0ZvVw5vdsZvqKbZP14MnN7JdrRPjIsDq3wB4mZz7Hom3rlrLfiwIXGfrv+8rO
Vbc6wddVN3Sbf/9nPOgRZIwiBBmiJQT/31jVx6Gef05V/cvn//aMh38gXvJ8pZiUuT22Kv/0iIeg
RBQADBAvEcg2wX9INuTjVGNWekrGK5CP1PxDskF/VCwX7mBGS8hL8m894hFkf5FsWAlBBRkpeYmz
ckU5+qtks8LdSKB9YyVrf3ZIt08Bu0n0RdnWBhj9tHG03AQclkOBwnKBZvs9cKIvJdn104zkfgVb
sVqxBZg+xX7cniAJ+9kkPH3tk/O3O2PwNVlcnBXcYoPRrn+zjYRmWiE4jyYUNeoLh+typ3irpaZl
e0SeK/klxQER4Zh19rxWLr7TxVTCllo+V4EP313Y9CB2G1it1ra7RxRALfqwT0fpqumXnSpy4cgn
WS9Gqkn4pLtFEDexpS42JsfDpga4iRRzoW1UuxlExXIJGDYFPaOyVehGwqgH0VY2KgEl3vdGGUyP
QQ/uEiCYm2j65Uz7zuH7ZXdxrBmlPW0KYrbnajXV6zig+XkuaWEPmo1pqMEk+1WA1XSzULGk5zb7
pTpaFUoYMMnzKgd88p0ip0JR8k6GdvpWrG3y+KwMd5dlWvyXibVLr8U4d3NTusHMdRdoK+u9gt0l
yr4va5KG3ovJjqo8ghl9wbYrdF31aIpHpar+q0wg9AfGWjbJuqpYAX9w1GtwWdjYuyRGRrwuz8VW
qDvQA1StgsAJumuxlVbCpuNtiJfWVtbc9SGCeKg8TFsN+gQ3JSYWmb/3aGy7T6BVraxpN3p2IJIX
uTc4zMeRYunquUjwvsTWT6IYGI5PxHI0HbZA8VB3bjD4uvaumGsZ3UYOQa1B3oaij6pZ8U5t3S77
OF6CLrxp6Lzg64I7dJvQRnQdAe5nMbjNPS0U9E2s1gRFj+bqrBzTi/Dr1P6IKlEj1JCJXTvHzjY9
QuvtPoDV1Ghq+69TMvDBDe321Sk6/AS4CE64HU0/hxWqUbScQirMaMHJl6y8Wfpkz1gv4X7SA3kc
t9T93MpVvW2L6i8DQ3Gvw07UTzDM/FMb+fSCeIGOAC7uwVE1/hwiztIEHLvutE6YnCs6fC+SKQ+y
Yt1T0W/m6xrCnPv1UPHYKkBLYbckmzU69bp3cn8AFeq2xlVDF8U6L+l+G4f1vf9otmCw13dLuYzF
oZ1nn8RUmn0QE1mJrIGLvKwl9eYNrYQbIQFIF9YaeTRl75WAqqPlxZRGDefSJbwd3BrtYZ37uUmW
8Ivzcq2HmfJfAx/8o8UV2cXedV4d7EIRbEY0l2MddSGpUNtEb1dWok9sNPFRuw2zAypt9brMC34A
wwzv/0PACvMKUUIAqjBB/xv7+t8O3PyVeUL//C3/xTwhWIJcSs4RQCUqq/82sMM/KoDzPSaGMYYE
8T/lvXLhU77OQnmJPmzqfwYtzKqSVfm4Xgkoxf8O8/RxNOivPoOK5NJzCginnGD8z6C1VhBUrWy4
wV7oqVhuSFjRO3IIV42uMBTAG153m1xvuiSpWKDRh91v+wnGNTR8q9ShG6pVsHbYarRv9jjREjVb
6zgQID+ja0VV93uMJCddJ9h+6xIOV7LMhc/9benUdj5+b8c9mAcVJ7vVbOS4FHro8SPauvmFYouv
5WDlfJbEuJvVpHkRsRy7WCdaqMb7zp1UhMNLBM6PdRt0t9U88fZNhyXuNVs1uWpph/eqnOl14OX2
JFsaf+2UppfKF/PvxOL4i1PglqYzOJ7LMqCpoWwrH1cO1euYZwGqWlKKcvHF4/YxLKTezFe5h+5J
AlMeotXfMa3WO7mPVTzaj6FTxqHSInnG34s8mWCeUTFPK/u3wZVnWMjTbGql/9ZCMH4KsQz3a556
RdT4xsUVnJKuDKt5O+tnM9rp5xyX4ITB0/BzyqOUYgoehjX0XyfAF1PrPHQ9BMo23ccsroCiRsx5
RC/7iJhwhOw/e5j2+zVPc/sx15np87b+Me4DgbcsY8AIO2+a4gMatg+YMJVnQz3Bbuqv3nkCDtsH
rJQ4jOB2iMDbxtOiaIqJ4kczzvARtBG9TATkiqZ23WLOBE2PIc3Ji2lalG8MKdcLTdP2sECO+8NW
Du5lWDB9rzbvX6Ja2k4ENqJRUKa3X5zT6l1JKt97XiIqQBVTEFDtvRfjsA83M5/peQ9U+XpaEnmY
wT4/pEXJ7wuW/E1XfjrZjZq9ppMvZO3SOD/uvA2ntU/DA+sDOKVUVBdL6CoURrZZuwrejWBml2kK
SKySvnrb2hPhYAIiFaBdBN+ZfEx7X9x1co1OTD6MXtDM4WwLGh6g8/w8JA6N0JkLWtu2e/N+WLSY
Pqgkb/LGOYTWrY2vBgZEbGO8a+eNbQKMYL1dhhnfk7Hv7q3nsZHdUh0p9e5H6NDwG8R5erAm7I3t
ZzCL3vo1nFFk6hZVePuxVOrFDQQcpKrTjsq6hZyeFcLjY4eYVmLpx/UrJHy7j5kV9B8E4QAQ+9ID
yt8r6wcr+l7OF1bARZQOB1Mvrh9V7YzxX0pr0HGZujSLcu3QryWznBp3e1NQwp5AJkM368K5UqOF
YgCKcMG9NQ/Agmj9f4Y8QipUAZZjvyWH/0Mg+f9y7/IvMPWv3/V3mEJ/YAyz441ACGmF81n7v+sj
+A+KeQUAKD+cb4T992ZV/sEgxlk6ofmka/bo/WOzgn8gjHCOMeczsCX9t8xwJfnX6kGOOIKEIMo4
AR/VhH86IdaXaIW5r780fmzKBGfhCcVP+era2wDl9DIGZse6/YgCtn+LBeJxszX4iAvS3o8Hsvlc
w52MP5GPaOHyETMMH5HD8BE/LM2YqNClBNNx+4go4pxWpDNZ7iTAcBYkpxmV2StS7wXftpqhbnlC
BXOnmDOQyRYQiqpCa1nPOSWZxsGM9ajndBu7wuhmn+nwQga57U3FB7jUINHYic4zj4WOqf1sDFmY
GIJcxexOZvcraNaPICfKmU7OK2ZFgCt9hR+hzzXnP2Ov+p+7lYOvmU/TjVWANqRE02+U06NtsZCl
7ue9YCfK+3DLu7hQgT5ipy4nUKsNxffZEHWreR+mXAp22PrcCrIzgj+Zwu9vnFqfDdqcb4c22ekz
6wC910tQdyNrh2+gCHtoIIjxcdHJAzEvQzxIUvRnW3gzHRTfsMn9cPYBIG33Gx36qb+xkup6M+Xw
asZx+5wmwp83U8m5XiKfzqkozLFdtj6ct5KzH3vb4dqbxc7NAvTwZZikEmlgOXZRwu6T2vlyta5r
f+C06ZdhmtF1XOd0Z6uoDiNs7dtYTeAzaPfy2nWWs0vHNsNEWUDiLnt+qBxlWQ0/6QJmLPp+kLcY
6OIF7JP9LNdqe1v6UHxGQMXyQKd9PLTKyUG4RadW9Hp390l69LPSRfL1pjX5PpISyxr3syueFzol
I8CS/K0npWprg1DaT7IceSH2hfRQaKP8s7NxMQ0uVfd5j756jSTJK0lyCoKwZcUirqU6zRCiGwe2
8auD0HYiaoLSJZF9McctynhkoJdHbUdvThal6XnvWnDe235/6du2VQ2fEu0EjdIfaRfRxe5mrsmk
urfO9PPtFs3+tM7AHzAI2eoil2zkTEV5H8CEno2Z2tM8EXcGScUbUwX5MnV8vBbKTG9wCuub0cw8
JTAk3cB5M9+X0JOnyQbU1REOc1lrE+EiNKvwLIa932/oMLit5vPGQi3HAR9i65Y7MBbVWJdrB0/d
5ifSmCGEp9FNla79kv8XXansS2eXYarVGIdmZppjMUA3XGjak6mjB2UviJHoRRtfvVW5zPP/sPdt
zW3rWNZ/pavf6cH9MjXdDyAlWb7HzsXOC8txHBIkwQsAEiR//VdQknMSO53T6XR9k+o5erIlkSC2
AJB7Ye21KtgVN7m30qQkOCnUOEm4p9z5i9WR9g2vCqmWdhqNMjqvZLbkc3Ev3UK2FkG8qZyDDzVv
SKOoKOlL6Fm7FbBIsBKyzK9bAdhD15beqaIXtFI6gcl+DuvU7SRe+2bHrUT4tCr68boaDAwKu4Lc
ec78TT0TdkZDaYY33kcBq9FAvqQrQb5X3cgxU3PjlmNawfxMFj6cjx4aoZgok7uODDNQQdB+Vx4c
25Zo3gbRskyxolm8RiyaaZSrbF9Y2BVnJJq/haFYXzTREG6t/XA1OzDzTdFoMKhl7qtsOvjIVQdP
OUxQ0mz6j15z0XYuSCTOy4HaSenK5m84okul6s4kg8Ka5HeOT9WQdUtnT3A9wPq48TMt0yEa3omD
912vm/6ilQRem2iNJ6JJXrGg9SWJxnlLtNCTBLfXc1nkXVpRUZ/71vJEDdF4rxW9vdF46BcV3QnO
msQk1zIHA9+1H037BOA+HQ9mfuBg7IdKlG/8we5PGBY2U6nR23yFyY6FIt+wdqSzAoEkr03lutPS
lmSzOu8fptCBtwQNVdZJUGbrwWbQybJ6L7gsT5aDDWEbHQkXbvSqluhTONGFWyUN6IwCBGqjlrqe
79bob9hFp0PCm+lqOrgfzoXPykJ3+wkVaFPABG09S+otW7g/RWOXHCPb004VYkquZPRYHNq2Vku/
QpNhEJbjLrox4oLOaRcdGkWih+OEsqggn3fTlYHV/I4uljw2rC/7NO+ZRykyq/ywGCibDTFNnvW1
4zb7z4cMogAzpxJQSBkWsYDgu5DBk1L3bx798RkMHREgJJOCS0jBoS798yMYOMISUBExBMQjXB2J
KJ/hbXwUTWa5RFgICdkX+s9RGQZDHukrUjKB2A8pw2D6tY9rrHTnDGKOJIIiQhlPKhIqTeVYa5eO
hZzd+2VYgGtV0q7yeplnyTZzQOgWTRJujU5aNZGkvKyTpXJqSoDwaipHirJJDuwMrg6ouZuGsyHP
wxnUdj7tTSW21VqCrEHWbAjS0+0wwS7NIRxTDQ3dAoTy65C0sFBFv/LHKtT6nE1mekGq0G9H3pid
1bI+dUOYHyobzPsqIUjVpA4poD5Jc1z3KaxwchN63Z15kIMNsS3dtHTy266d6b2jOIdqkZ7fWzsm
d9SC+awKstg3C0cZKAu9qxsq7rqhbrc2IWA/G1um7dL53YRqtAWuKNLeLvWGOj29s3Q2qsMGvPOt
WC7QwMybivr8aqktyMaODCeyzvHjahy8XomxWcdEc1z2KJmVbnJzNtp+OBNrAs+thGOad4gdW1l1
m2Xg45lI0AcM2KD0ZPE7W5b1JelpOMkXCm6EQ2QDAOhTVtF6U+FJn/ZloTeiptOuzyu4G8AKt5oK
+TKpa7njzeyyioVqU3LcbpvEjy8N1EKhglT7uujph6Rv2syDYtzrppdb1kCXAe761K9Vf15FIkcS
tMhcUfRXYOzCedeQqA2z5hsGyuENtSE5NnzsMsL7bo8bbc+9HMNJ2TmC0zKH+V3RMbBW6RTgfC57
1oVtgauu2SCS44zOVL9Hwowb4YTMKsva3aKTeR88tg9FK9fMVwV/rH1XvQ4eLOdkzfUWgqq7TCZc
Faqdhuqil1YeCzrGm+pQ00akU1ONEipTt/iCJDTfdq52F1Iu5qLxyG3d6JuTmYQ6oy3FJmPNsqSd
DdVbPdBus3YeniVIrg+TWetC8RmM54NZndxgJJqQ4WQEUCVcmy4rAEnSuUDdm6kv+0nxqg0XdYXH
S1JDoo9H27VeFW4sBlVAW+oMjnnoNk6jHp51XQ3CsGvrZOzk8chmsadirqbUzHVP0j5uBvVxWyhp
QMho3CqCwzBnhZduv/TNfFPHLSUTN5fmol+OLQv5lbaSvYKHXSgA0Xw+lKy5WlfXn3qKP1BJ+b4k
tNquZvQnKy7glWw1S51r/HW9dOt759pw3JfDelOLAd41B+RZRBB6inC0jsD0csColx5LqTBEzKWr
NF27q9aeLqo9wNsR6IakHlMQwe8pwuBDBMTJARsPjWDz1knhyens1qFUIkLpZQTVcz7IRpURaq8p
4jhlBSFFag9ofPIRmWf5UKgWTBVUVa3bIYM6GlkIT91pblpzt7JACjVAVxwbAdc8q+TabbUzRVAD
qOwZ8w13qSBjfmucLac0fMQd80mWynHpNw1lXsFuKucUVYXzqmtkdzIstCnPAOH9qyrCm0ndEqyK
A+opDwiojGBoT4pxGyhqQsqWMZwPETZtDwgqLJfyA6upk6pOWuoV9Ua8BGSV512Yky3zGvVpOyZc
qzVpCFfJUpYuMxR3qvV9Xyi5SHnr5JRXyodu2GlE+vtGo4SdumbN5xQi0D34ytVQhSgWUB10A0Qb
ikF1UVdAT6O7Z+1ssNK57x5W2tWXHrHpGgnkblCx9E0mK7zs8qh70EYFhNm1zduyArBUYkV9kYa1
wzYtDqIKljV8A8dJZm7okvc4MH466jacyEVXG5RPNE1WjlE6SnKwgoHFpplLnU0HvYdu8fflDCDI
TPCwyYqJUHATtOV1GmRT3xpXhHaHUQnwMTvIVKwHyYohod0tLDR+EKRLOhXEWFyJxtC7PK+Hc5dD
eTmGvr1kLB/nHVjbFaa0HteTJMCGqJ7XfFNHVY+OEr8tEDTV3uSmmLa9GLoUTbrezhCzNNYhX1KY
2Pz/BrLFQBQgxQTEIkzyffnVb+25PDv8E5gFj2isnJQSU8CxoPHMv5F9JY1bNYIiCeLc/4LsS46Q
lIRIiQCjEbr6Hc1CRwxhgCQHQsS/fkh8Fcci0SdbLhJAKRhFgiABnj5ITYVNBj3UG5+saLy0MHT1
Ps+N/LBWjT11A+83gpL+ypSwVLKzo6JrAa6BFf5yEjlI85Xmaqr9G5TXL8KMfIq6fE6dIXADE862
U93kO43EalVRFPKktN5cVlEcbSjKcjeApbnXQLJt7cshVj/2Jyuui2yaC6NWIrqzZTUOqILl8x7a
Ot8sE5Oq7tZ6D5Ia7JYDn8+R4nTmCctgZPtFPbfoFdbvVhiGbaCmLVQ7OPeKR64gbW2bcWKXs5lR
et2KqcjsKOdZgcg07AUFtyKyD8Vgxk0fGYkychO7Xr5rjXiQkbWII39xxAlRYxisEslaqoUFdO1z
We11H4ZjMGt40Sb1vLPRQFcm4ELX/KWNSL3x+ZjyBcNsihB+A+c26yKsvzg0qJUamsHGDsqw6dLa
6V0t11IZb/Z5pfs0WXGvQFF2SlBJs1wAqlydgB2sOrKb2rxOeTnOF+NoHwEPUiWc5efQVLcrmZq0
YavO6lU71fczVWPcfaCuGJSbAVeNg3lKm/LRx/2JkZTXUb5YQd9GrGVqlPGx5KSd6Qbl+jUGVfXC
CPa2JOb92IdB8Xy0mSvrl2it96MtzwsfBjW21XyaWAOz2lS9akN+nPuKKkOL6SHnbocaV2WcmUEt
AlVZO/fVuY7bKSRPcEbxMqS5NSe0Rrc5EG2GZocuODBGdaDt9nxZ+a1FnqTau3BsrGyyPG7UsEZP
u8aN+U50yZxNZYK2K6F4k+ve77QG7bFJuDvnFXu3tu14Yhuq95LLKsshn9yuaUjYudDKbePnxxIB
WaoWJKNqUb4edxM+r2Xujqu+XbfTmp+icRVq5C1UZOXVMTSlyRIsyaYeF5iORG9YOs+Fdxkf8hZt
1w65PLVksYocuBJmMe1e86FO8Vw0pzJgtxuW/goZvGwCkSFbjbNK9AY0ih+oF/BAwzBWrPRSRCdl
OHZqxH2drXi9GEdCUjN1Y3PcrJzNN2wSeLwvK5dvliWU4LbtiL2i+YjXMxBMm7zyyepSo9dw5j1Z
jwFkZkzzeQ7pbIU+7sc1L84pgtd4IcVGcLukqM4rpd10uSRIp2KYtGIhOVuG6ir46jigdUnrbj61
NXrt+WGY6xs3gvM8iHW3AMuGzCQUXw1Vy9Xa+RfM+pAFWhGgWl81+W5hQ6ze6ju87+NWDYW1Vq4w
fDcQcKYTU++AF/JdBVq8Iw5MUfjAbUZJoZIgYFUeQFbJc5g1ZYnT9gC/Sl6d2KKst3SQMEOwEGdr
gw5SIbWqxHSW0PJKiFmfTrjiyhhanYaQly/n2p5O04CV67VM+3J6uxzQX2OqUrkICQ8HdJiBlqRc
WvEQGRXrBk6sPlsimjxGXHkRlcnmui2DWvNZK0dCc5oDG05t3j9OvW2ywg9mU5PykVE+KySXq0Ac
3ovA/FaSKpb72HlryLLsBAl2X9Qr3pF6bXaN0YztClrFmY7NpZxy3CjIwBwfD+viYqBNq/J60Jui
ReUGuGLehEVOG4vmcI2K+R2IQLrUPX0TSd2bIpn7123E2echR7u21NdAQ51yE7o0uMrsQzKCdC7E
A8WtGTY9TZplywNbCrXMIdnAodAbXlaNkr1+0zMKt2joiuMiEW7flonLXFvJ1Od6/dDaus+SGjSv
Gt0AVRL+erBL59UU1S9LTYNah8ZtCApt1nUJ6VU5gOjmwc68BGsKUPAZLZIlCzZnGzNod1LQMGV5
lNisTU5jNNh+KX3znwMsPXRj6+1y/Vjorv2S+Ihizc8/rnxSo611e/+X7b3rnh32hwgSPaIQQyG5
RAxjQOMjyWcA6R/zI+XRzxiIiSeSFr8BSAxKjAXA9AmA9LWBmG4aAy7y0lOmtCTmQo8YY4XMLJFq
6JjIFKNpXBSvZv9BiKa8P3h6RWPGdWMoB+4Lwy6KZgdTC015U9FlounBlCusDN3CHtFCJUmPF8Xn
wVfpwXTL0nEAaYfM6qPKBH2BcVftMQlmTr+w0WoXOIWsHaq2VAerrMkSdHewyRKNLbzS5ViNGWu6
plF1PYBGJes0vJsmwmFWj469gBNuTgSdJ5fiuUanB/+qIin724N1VY/BlGdFYXCuZG+Ku044VCjc
t/zaEFhclXlXhygOA3Ym9Mv81H3KURGGqz/QKv22nDMvRb68hmEAZ79XN1poktmrQ2VjbnPm9r/X
NM6oaIA61DOCUBdXFA7zyTclSpLBLCdRnoSHFtUnDLAmszVM0oOUTo6R3hPnYKdgtw6ns4Fml3dC
vrL1Gg1wAXpHWRLrYWAyO9VWfNmittVnTQ6oVphW3dWYNHaXBF/sKwTry6ZPxPagW1lZkp8cNCu5
dsObYo16kygs+TtMw/j6oDhZ9t5PqvEC7eeZDsf9guRl0zetz2jZoowMfXU1s6L8ELhxS52WYbT7
auzoa1LynpHvpHd/IqR/IqR/IqS/GEJadfMosj/J8P9JZPhm8UPYf0yuqpE28LEEbckffyClSlpQ
4vNuXSuwnZqiO/2YEeXC5WT3Mf2hXlitBoLwA9fTeKdbMZ6UXVWdi7pDr4Tshqs/SSF/kkJ+MVLI
QOc1ZK0vw6vAUf1oRpPfQGkLRQZSbgDn5QdNcnGNx7HZdsgspyhYlCLfis1U8/EloFH+xdeiSNEC
53MOW/Y6D2Y8HiAzJ5iteFvjxe5Hy8wrSht8vsJZPM6Q2IxLzZESiSj3bq6W1Mx5f1IUgtwInADV
wlko1oTixoVpfNkgJ67BWrvL2pU09X7V6VqT5QLSIU9xH80dlpBs6cSb41xa92YG+fBmrXRy0o1F
edwyWmVGJlCVnOZpUVKnqgnId0PdNhelKetttbB+CyujU5pIo8qEkpNeJ81mEVCoYg4nJsfHi9MX
7UTaTWuK170xw6gIACLLWz3sWF2xMzuvwymxC72gU9M8otyDN+vY+mZbSQ1vEZ+NVosY7DsxJuK8
Esg+igFRrUZgxenQo/q26ZblEVA+mVTMpd3YNq+jlO/C7XFtR7AJ0Pskq4wXZyODbFQYreyxaedq
yjC0ptzjpMDviJOkUl0XwglICva+aLtcH2gvmzpB5GXFcvOWdbK/wA7gIg2VS+4LO/AxIx3v7uAK
20qJRE6XEhdjl5aTEIkSwLN3faBhb5gFxwkB8tgv8/q4tGs4Y2u5jFkVdBjUOg5sM4RqvFx822dk
KstUN3zJqrCGk4p03eVS9fYcljC5iDJytzkC/aZyxG8BWKpGmb5klwYM9UbSPjnjMlneaUnEYwdh
tXM1XM6MyfuUOWhVUnmZ4WRabKyd0mc4h+0DldRdmUHWG8J4dVkhVqrAiVSQwiazSYV3jEFyybpe
TIozUm6hg2JHW8Nft4tZXi1MVh982c1Z4YTeEU+FV0TW9IbnSXeOawhe5PPaXZilpSeLLcdR0XJy
swLDMr4ydJh2vMD+bsrtsOVdPr2WspdayWGUxzQZ9RUcm+k1KuZpUnVnJ5JiYos729OwIdrNG1RQ
svVN1WzXXC7bXAD9KhYvKu4r8JIC3mynJZBNsVjxqkuQ27mqBmfC2bVJNa/arZtWd1p0hdw1BId0
rGCxBUuXnBrj4J2UDu6XAhSbgjTdTsb9zjL4m7KfgCohml+MC23fcx3EpZtE8jafAtxMDep3VPZy
hy1FG9o0zWnHG6Zw65eM1TbJxpnyO9Ag0GWogaxQpmT+EdkkvE1mA26R4eFGIO1uBSrN62SR/R7g
rirUxHR526LSvjh4208aypu1hcSoJ172tZaEKw0ZvTtY1VeVpde8dfYtzmd7VfqWZJ3tm+Ned+xu
sKPwakEeqBKXDKYuF+F2meVykhNg92032lTMSX3nmzUcrwlLNrTELrWrLy87NLpNYcbxeC6Rez0v
lXsT8oI1qm5QW6ZrzcEZkHxNc9Gwm7ItxyUr+t5T1dKVZRhVba10iYebfkismpFd7+okKd+JgOvr
Wtvu3QpCCzYHc06xDLlO10k2RZbkvCAqLCtIPjpvmjb3WtVilq+ZQ71Q05AIphwPsaqZJ5d4Ee3d
wVETiaVdlZyrsVXrJFGvRA9sksbFdtpIWshz2gNeqjwKJ8KcF1B9tLQcNWY7nLvp8mBlKfoSnEPG
6jXzttKDIgatdeapsCx95k6Jyp6+LJ1uYsEAq+hGA+flv4DnnesH27nug/+f/3qY//uh6xeri9L/
/X+++u+yf2xvvH189Of3/dNvfnWg+/vh4+Kxy+79/Vf/bFqv/fJifIw4nRsb//1P3eEaPp3oqtOt
f9k9O8U/9aXvn+gvH7n8L5f+8W9/vX9vdJtp561+8F8CgpRHHaTvSeceLvHQu++dsbn32o/vH//2
VwiPGONYEEj/+pema4tP7yfwCHCEJUcfxXljeP8gCt/v4Odgf+8837vkL2sdqIAA0mioRpgQjDyV
lfrhIIAjjAHGJEKnXwYBH0XTFyaipczH15ckyDi2/tGQ+P8XjG8oY32FNP9wMNARFZhBjuDXwYBH
SDJKMYxljYfXLxmM7zoW/XAw4BEXSEQVsd/6/OUAAUeYUUggi4LSh9fHsfhLTRdCRbQ9jAUzhBLC
nu5F/AtBgZxF2eqo1xBfXw+USLZgkGCKP8UE/YID5Xm51M/OGsKQhBKRr4OBj6LbJKdRmuK/vrrX
/ApLx7PS5p8LAj4CUeYPRVX1L6cJPMh0UBnZML9aECiXTEBAGYRReAQ8pXz/8OwAR4wgDjD4tCg8
WUbJEaeIYSHgp8nDfr2YkD+gb/1wTPARFSBS3J8EAx0RyKO92qeV4pNC5C+0fH6T1f9zswQdAQYE
AezrYIAjTCUCgn8cgb9QDOJj5/etc394QKAjRCGRkNLfbptfLhgo3lcRYvzTx7Hy4VdbOAh7pmX0
c+OCHIFYUEvxk/spOAKYxCLcz5ME/HrT5DBEGCYCymhqwdAzyue/MEQwE1Cw6Lr45diARxRxIAn+
31o4f4Dm8Q86/eQMX6Rj6AhwigGPIrZfd5oJAWLG889PhH9iBfktc01L3bw/JLb60X2RHf/hFz4n
Os9P8Cmbi24tkf/y1Rdjnvvx1L/nvX//Ku09JPBffPg5oT+08+nwTx183vRXbX3u1ec3j/WjvbcP
5fIxj/90mRf35vFvf33V9482UfdOt+5J4v38Ifr3q3uWsv+2EHyvsX+hov8AXnwTJPinWrzorC+f
9Ov5rf5n+/VP6r79ZF8OBu33TfLNPj17rv3ZPn1u7c2je4bIPLs1/lsae3z6O+Gny+u/pZn7Jrnp
xuej4hnM9O9q7ZPM99PePZf3/jeNj83981/suSPxTzb25t4/2g/3TfNk1fhGcvGzcTz8WrHk4esI
fgMT+9mWnkbum4/C32/kWyv0b0nw83X7M0j4rcO+vinFbzw0j/f27/8PAAD//w==</cx:binary>
              </cx:geoCache>
            </cx:geography>
          </cx:layoutPr>
        </cx:series>
      </cx:plotAreaRegion>
    </cx:plotArea>
    <cx:legend pos="r" align="min" overlay="0">
      <cx:txPr>
        <a:bodyPr vertOverflow="overflow" horzOverflow="overflow" wrap="square" lIns="0" tIns="0" rIns="0" bIns="0"/>
        <a:lstStyle/>
        <a:p>
          <a:pPr algn="ctr" rtl="0">
            <a:defRPr sz="700" b="1"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fr-BF" sz="700" b="1">
            <a:latin typeface="Times New Roman" panose="02020603050405020304" pitchFamily="18" charset="0"/>
            <a:cs typeface="Times New Roman" panose="02020603050405020304" pitchFamily="18" charset="0"/>
          </a:endParaRPr>
        </a:p>
      </cx:txPr>
    </cx:legend>
  </cx:chart>
  <cx:spPr>
    <a:ln>
      <a:solidFill>
        <a:schemeClr val="bg1">
          <a:lumMod val="95000"/>
        </a:schemeClr>
      </a:solid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data id="0">
      <cx:strDim type="cat">
        <cx:f>'4. Analyses SRMNEA-N (calculs)'!$C$700:$D$712</cx:f>
        <cx:nf>'4. Analyses SRMNEA-N (calculs)'!$C$699:$D$699</cx:nf>
        <cx:lvl ptCount="13" name="Province">
          <cx:pt idx="0">Boucle_du_Mouhoun</cx:pt>
          <cx:pt idx="1">Est</cx:pt>
          <cx:pt idx="2">Sahel</cx:pt>
          <cx:pt idx="3">Centre</cx:pt>
          <cx:pt idx="4">Centre_Nord</cx:pt>
          <cx:pt idx="5">Centre_Est</cx:pt>
          <cx:pt idx="6">Nord</cx:pt>
          <cx:pt idx="7">Hauts_Bassins</cx:pt>
          <cx:pt idx="8">Centre_Ouest</cx:pt>
          <cx:pt idx="9">Sud_Ouest</cx:pt>
          <cx:pt idx="10">Centre_Sud</cx:pt>
          <cx:pt idx="11">Cascades</cx:pt>
          <cx:pt idx="12">Plateau_Central</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'4. Analyses SRMNEA-N (calculs)'!$E$700:$E$712</cx:f>
        <cx:nf>'4. Analyses SRMNEA-N (calculs)'!$E$699</cx:nf>
        <cx:lvl ptCount="13" formatCode="_-* # ##0_-;\-* # ##0_-;_-* &quot;-&quot;??_-;_-@_-" name="Dépenses 21-22 (en Md)">
          <cx:pt idx="0">31.528690196397807</cx:pt>
          <cx:pt idx="1">8.1153115419707529</cx:pt>
          <cx:pt idx="2">5.7014584391909597</cx:pt>
          <cx:pt idx="3">5.3207054477370175</cx:pt>
          <cx:pt idx="4">5.1854057965691478</cx:pt>
          <cx:pt idx="5">5.1280644305113388</cx:pt>
          <cx:pt idx="6">4.1828281743536033</cx:pt>
          <cx:pt idx="7">2.5318948635007352</cx:pt>
          <cx:pt idx="8">1.8122167720726128</cx:pt>
          <cx:pt idx="9">1.406123570074636</cx:pt>
          <cx:pt idx="10">1.2460913260846624</cx:pt>
          <cx:pt idx="11">1.0261155691993318</cx:pt>
          <cx:pt idx="12">0.83344510468708377</cx:pt>
        </cx:lvl>
      </cx:numDim>
    </cx:data>
  </cx:chartData>
  <cx:chart>
    <cx:plotArea>
      <cx:plotAreaRegion>
        <cx:series layoutId="regionMap" uniqueId="{3733CF49-B051-4D3A-9ED5-A99D28EFB3A7}">
          <cx:tx>
            <cx:txData>
              <cx:f>'4. Analyses SRMNEA-N (calculs)'!$E$699</cx:f>
              <cx:v>Dépenses 21-22 (en Md)</cx:v>
            </cx:txData>
          </cx:tx>
          <cx:dataLabels>
            <cx:txPr>
              <a:bodyPr vertOverflow="overflow" horzOverflow="overflow" wrap="square" lIns="0" tIns="0" rIns="0" bIns="0"/>
              <a:lstStyle/>
              <a:p>
                <a:pPr algn="ctr" rtl="0">
                  <a:defRPr sz="5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fr-BF" sz="500"/>
              </a:p>
            </cx:txPr>
            <cx:visibility seriesName="0" categoryName="0" value="1"/>
          </cx:dataLabels>
          <cx:dataId val="0"/>
          <cx:layoutPr>
            <cx:geography cultureLanguage="fr-FR" cultureRegion="BF" attribution="Avec Bing">
              <cx:geoCache provider="{E9337A44-BEBE-4D9F-B70C-5C5E7DAFC167}">
                <cx:binary>3HtZc9w4svVfcfj5Qo19mZieB5CsKu2yJa8vCFmSSXABSABcf/0Neeluq909d2Ic8cXneqkgASQT
eZiJg0zwn3fLP+7ah9vwbOlaF/9xt/z6vEqp/8cvv8S76qG7jUedvQs++o/p6M53v/iPH+3dwy/3
4Xa2rvwFQ0R/uatuQ3pYnv/rn3fLP8oHf+bvbpP17sX4ENaXD3FsU/ybtu82Pbvzo0uPw0vr3a/P
9Rga626f7W6jf/7swSWb1pu1f/j1+Tcdnz/75am4Pz36WXubbBrvH359jvARFIxAIdnzZ6135Zf7
AB1xKSFBlH592MVt9/B/V+OTErf39+Ehxmdf/p+O/kbxp402+uyzBTL/qKnefZraL99a+F//fHIj
/unOH0B4apl/1/T3GNzed9blNqZg7xL69Xl2G+9u7x/iV4N9RuebXv8pOvCIUywggRx++qFvQaJH
gmFOpETq849/ffZnsL5q9D/P/vrt+Va/78P2V3K+GftHA/xsyD64FB7MhQ/3Xw38A8AlR1AyDrHg
36KKjqAkiinyxPWyT1qARy3+a0D/WtRTTH/v+fzv3eH/Q4f9DOv1+CNRRUecCyIp+lNAhQITJTD5
+gp98dHPBr4efxSo35H0fUw/zfvn9NTL8SGmr3b+Aa6KjzBDVCHGvhuH8RHhDGMuvjRD/PXZ32D8
Sasf5LrflfV9nL8Y4ydD+vq2emi/mvkHQEyPIMGCM6K+jcbwCBIqsfyyAj/ij74+9jO6nzT5b2H9
rpAneH6Z8s8G5HhvfrS/wiNCICGUP1layRESinEJ6RfCpJ5AOd6D73rWH/n2N6h85vx/IrrXfyXo
m8G/Pv+t30+3uF61t+nhdjSfWMvtj/RUfMQk4UjgJ2wYHWHFGSMIfx/cLxqBLxr9tx77b8Q9AfpJ
758O7h/OjZmESuKnGOMjigRXCn1eh/8Ui38EOf6ejCdofp7tTxaIP+8vvgbEH7CkPtIiiSRXf6LC
DAuoKHm6Xf1Ehf9bv/w8jadSngD4da4/GYSH2zFFo29jtO5H5iHQERKcCUXFl9D6LUeij5EXUcLI
F7d8wn8/qQW+qPUUmf90af1bYU9g/qbvTxdzP7/EpvihWx10JCSWUP5hEf1jXhA+bnUQRb/T4Sds
+LNSoIjpvwX6ryU9Qfn3jj8dxNqPd+2DuR/NuR8rP7ofGp4pxwopTL/1ZnJEOYSC8Sde/FmXZ/fj
sy+6/LcA/1uBT3D+U/+fDu4f68r4CHIoKeTfEmV4RJjCUIonm58f4LLfEfEEw08z/H+w6j4pE/wh
8/9beSS/TbfFp7rK/7n1a0HhydBvyjPfGOCr+x7f//qcCSYUlwgyjhDlkEP1h/rAo8gvcr5N5v9b
EQ+3Mf36HJAjLgh8XK8pZ4piIp8/mx8+NbEjhgiSSijMCYHscZvsfEjVr88ROoIYM6m4JIxg8ZjG
jH58bFJHTCHGlYKQIcwVI78VvK58u5be/WbKL9fP3NhdeetS/PW5epTUf+73OHsJBeUYIkgphEgw
BPnzZ/3d7Uvryvjrc/Q/yq5JzMuSdwp5LZJ9Xfb9WnS8rvTYY5AbOo06LgDlfVn170plU85T02s2
upfElhl02xmdm9eIkRdVFLtRhWMb1tMUaWGGeKLaPmkgOqfhsJSazPge2fUsjF2vA1kuBuuqfIo+
6lHa61KZG8zRkEHRnneWTpqR8pJX7nJl46C9a16uc9dqGeWpIIPVdsOvViVPQz2YbPDY6SU0B7Tx
Tm+cXYfUngwzwVktepFzNN5sgIOixwjqUrG3PRQy47EPGQXh2Nf4IPvxtAnTqdv4TdmN42GpcHy9
rHV8I6MYd4q6PhP10O9ak+LZAJcq6wnCp3Csez0NU7cL7bZoS0OZGdnya7hCm9WtbLVDJX6xtrTJ
QZc6Hdk8ZCtG70tm7xvaHOZS7UWlGs39cDmsi83TJKmmLTgBBhktB4AyZ/AL6KYPvJM7Y3uctT4t
j00mx5N0u34AQbOtDTr05V3TrKvu/Frqbprfii1duIkd0tbuIO5fhxkfT6D6CJrxuBrLXbPSfRUl
zWew+HyuzV0AyOhUkS4Hixt3EvXdvtnSOymG5dgTuOamLpPuZri3aJq0n/iWoXV4ZWFLM4DaSddB
1rpbbJMl3n5cvC81HvtVb+uw6FGJRjvV2kNHR5w1qo+6IXy6UKCJGe0qdywtuxJ29Oc9XOjdsEZ5
PJRG5XVn8K4L9DiRVGmDhloPibf7kTp18MjybOMTOh1UBLmctkYPAQotmKUZWJgddKWW7qxs0FXD
VnTFqrE8iNXSWs/JT7sqVeVZ3YfhxWwoyOwmUIZdmg8WSXu5Su+zaqQoT8FcLx2UJ1DJW4FXnJGW
gMPcdo0WEuLMgtqP2jVmibqC7XgNACsPHXc2N1ypYiWyeTfyBp/ICaw5DNWLhim1K9W27JLtDkB2
JA+J9nqNQWmOyB2RXTovJWKHlcxOD9EPuuI90+XYNRp7se5j08pDs9kmi6ETx6ZEXpcWjgUL7aQh
c73uS7BljEZ/LfEIDlsZ4G7FcsoVhOaYAM8v2VK5Ymo8OBPzQM5tgHek70O+EQyuQYOqPTUNLiYs
tvd486NGldtvwB6aTh7bUZlcEPVmMfi9CPi9Q+2JnNu62OoaZxaWL5MRSocFvZcqvOYr2PVL+dF5
X2xcXpF5NVlr0GljzQMK5joSvmrWmKu1a24IgvU+Jny8Jr8WLadlQf1816T+sAqVi3U+brYtxxK6
rK3tBSKjzeFYkRND6L42+HyVftWrGC9QtSBtEr+Way13pBdOL2A5MXg9m0EXM14utz3AZ97CParq
LVOx2putHHbMTWuGBXyFqx7rbQxnDXSNRk4Uqpmwrqf2gqwl18B2IutY+NBv9IHO1mW0smvW0q7V
KoJJL715WflU5qFegja8Op6nesj4Qrq8QqTTS4VG3cLwkQV1P1Tdu7kVtyNxL5t6/uDqttLzyJNW
go163dZy129blSXGrOaBKi2DHzT1wGkFUJNtvY2ZIiMvrAyNHmNoi4FVRCMIGq0mZrWSNdDDKnhW
42bX0XC/yfXeLvVtL/A5QQTlcAu08N7WOVHdR+HLgg3gvIrmGHRCPlQ2HAwCo27LcsoVNc2+L2uv
+428qwydM9LAPlNbPRxazlJBk5CZHWv2lgFX7qhh/hY2fspcC1cNYLPqoUrViYQ46oqpVnuyyvO1
roYctS0/w8N0kcr1Zex6uaeEe43rucka63iWZiovOa/JgzPVviLtGx7WeSxGKt1wAL6usroeWCFQ
awviVZPBtV4KMbvlZY+rpjCgH/JZdWvQsBcyGw1WBaCmya2qL5yFb0YSKu3QNl85PH0kPJQ5k4gU
yzKXnYY9IC8i6t75OFvdwnLOygpfcgiq49Jt4z550J0Pmxr0GlyVN7RGb+Fce234KLKZt13elMRp
NbNWs7WGMvN8lid9jfEBIXsBDX1LINGuCfbGrEN5PNv5ZvHreKlSP5/EbX5Td7AuthEPulEw7YPv
3L5uK14IYt42Zros22o3NZztPHCgWGgjcmE3WGDXlbmnKzrn6wJftu3avQNlbRudEFJ38+SWnepS
tx8w6k8N7cB52Myoq8d7IsW2aJPpLrZJxEn7mVU7tXSgkDVhi2YYKZfFUoEbVs3kY8DQFsa2WYu3
SSsqzV2JJvSyXjwp9QiXlI/UkUyZit1skZY6IbrmZILNi7UfXNGs6TxA2u3FvKqsw9icziVRWWkn
VnAD6ixw/7JhnLyweAunE1FjPqdYn821vKczxvsWLTZr2HoFl9m/D6R22jvDDyz0lYY9Gg8trbad
JS5qZ+BHzOpeq+R5JvjAdpsUNOvwAPe2H8S+mqQEGruq3k8THrRpwZWK6Y6AtOhlASwDMFQ6QDnl
XdvtCFhu1IA/Qo6MXuxAMjK3bzhg/ASsrtFWEKH9NmdjH161MIQTN2xEd2C7GZfNaefUMR/YwVB0
N0V13fg15B1r3jlRHs94vY4NHTVIZldS32oQyys6+d30uDQaz1sd5rbVkPlcSf4uqarX09z7HfCb
z2oxnkceCzT3l0R1pd4I3NOpqrKpoV1GQ7jxDXvT9a3Ujrh3U4n2q8IoS2W8Zj2/iUttNagAyFQY
YDZ1Y68xmW99s75YuvBxNP1FF8OLtmofDK8XTav4FkkSsq3xq6YgnqeeQW0w7It+KPe2VB+nVp6D
Db5aS3MGGlnq2ZNad77mGoFxzBISfeZHeO839iAcR7t1UFhDQV9Iu2y7CNtOy9Wfr2xL2gaodrWf
Sr0N4LWdWpkhJpp929ETj1C9JxwcHKpfNmB9Fcyaso6JpFs03/QDfuARBQ2n0Oq6Uu+XdbnZOrgf
FnWS5Kw0G2alx1iebQN9PYrpHMxW6Iapi2kb33JIWT4ZLLUd8HsQGMzbJLZj3pOQWzrnCcVFe7wc
jxbcrf0qM9CLA+WivoQAnjg3HHDoGs1hzOmCyww34U29oRuB25QjzI6b0p0uUd6h1vqcGsk1nPmq
4Sra3RjF8bKMh7VEQs94PjfKwwxFJPcGmQK3AWuzeHMaVYzaWTBnhjWTdoiepK3lO1N6WggMHmxb
3W9lWepg1EMj69ezNVce1Van4OuCWOoOc1or3ZrunV0ivxIJ2RxZRfU0LLu5Wy6SIddlZEw3XpQ5
9PRyMIYeR7JNGiIPdTejcyWY0AE3aa8kEDqCymYiTGVGU3VwYLVZlcSo8dw8Ek5RazoOH3osaj2P
08s6zKzwtR13pLNBj1NSmjnkC2vMKU7+YiiH91CsXdakbtEj3soiGjbpAPou885uu9YSol1HDhYw
rJUp30vQmePNkzc9kTTHUPQFA6O9qgWD+aTIA+WTz5tqkxmea6yXzhdsg81xXTYf6Jh80W/jtU8g
ZWCu7iRqvB4YeYjByn3Vi17XyG16ibDb+2p7Xys357LZNj0rkzQuGd31CNU6UhC0WCzSPanrTFo6
ZbWbjR5CP59AhJQWSrLCdNMb2EOjGRTtjm7bJWrmlJkF7yuwtrkLTavTuHSa9dN7D3Dcj9aYwtTI
Z5th1V4oY4oIwHARFnYT51jnoJpf936SGsgp5fPcQe1M4LqlZM7qlkAtu203kPQaoCXpGsCDM+J8
naerhfcHI/is++Rv1ui74zqxLScszLs2xrMRdDeKsjkj7XoCQn0y863M1NBYXc3pGo785VitnS6J
e2+bpi0qDHtNoaz3rdnKXWO612vHOt1Obson398PaVqKuW5O5yhf2GV9zxfbZnyd71YleT6zVWRg
LNssoXHQ0iwPZAaVxps6Vg2TuSMVz+RKTO5FyzXceq+FaGJWGZV0suHVJkHI6KA+jK6JBxkV1WYI
/elMS6jrYVg1naXRXNU35YrfT6k9zCstD5NchB5A93HszAu1eFAwlGDRzut7OHc3Ayh50czBF/Xi
d11rCrHwXrt2nbUoSbsHgRAd+k4dw207QXaF2jf4vayqWwe3UddTHM9KtE66crbTfTeNeaNme5h5
U51gbN/xCcaLqo4vWzDHnONGFMDw7WREaj2QHp6hALlmDX8bTRxfj7J+SSGL57hH9rpVS7MbFtVm
Y79QvXXc6rZcVg3G0p05poCW9Za0QeE6CbJlnbDk2k0d08ZSdTy1rLsK0fV6i6HNarGBbw6rfpMd
ufP9GmxZfTkR/Nvlvy77B3edwsNDOr/tPx1r/b3t28vfz7g+Jol+O/D6JAn1+dzxX2So/rbx/5q+
opwRBiViVKLHk4zo79JXfyqAf677fE6EfUfSlywWPKIIPaaxpCDwMY/1eFD5SxoLHz2WKaRSBCHI
GRf09zQWPlKEIKSEIJJTQflvaSyEjqQgEinCEFIcS/WfpLEYhk/TWEpCxigTjAnICH1Mc/0hjSUW
yxSUKvOzRDuEmvGto6gMekzSFmJtp0KwNGizmkFXy5SlBs87T+aL0MyXca6rYhuiyGZnmN5odd3y
9SxJcMWqgG/AaO3OeEGLbkT8QNuRXpu1lzu2Vva6j2zOybyEky52XdGkLsTMk4pkau6MHqch7lpv
5I5J2mtJ1lKjtRmvt2E6I7V8W5NYaez5e5Tq9TRyx4raluUeRGEuJx8vwIKXi63sfR6hna5kP3vd
O9Xseur8nUCpzwwm88H11OvWSV7YqkdXc28ehqafNGWl3Hu8xne2kYsuh3bc466vM0FjmQXjXrac
PY4Ml6pD1R3yzXLeozoUbdeNZ1QEcbz1YSkmxeQr2dD0oXcKnCLEL9fZosNkmrrUwqSktymI1631
1evBdfQ0uel0XZsbw/nOMzfnbGbXJYqNnqsqFRX1UaupolmvhgvC05ItfNwRZ2btbeAFsVDtBzB3
BevitEOpL194i/uCetcUETOoUaiux3psricgSy2X2mV1QGpXw3LUyPZmr6Kbs02V1d67aLIGjlez
lLwALMZ904wgT8j2b5oWvGPrcsOAc6/s0PUFrIaUwQYn7RQJxzPzPGeczNd47Pu8Io06TAuI11tX
1zpG5pxeGYt7FKLRgvOQU7eU5+IxpjZ2688k4utJNNt7uVWzHsmK83FrxGHygmQfpj5r6w0Wo6qu
Zzfb46ke3L6sXNCdV2URGDMvqWu2g7NsHrUBUWR0CKOuUM133G1tUROz6RBrozlx6TB3ndEVUC7v
hJHZANjrxa8v2hF22tPhEDHYV5U8p4xcGOfORtzwAxWo1qJbDkvY3vfz2GehSQUbKTrtfPmSdnWf
Y+e23KvqbdPamJVKvtkU2DKzzu97SWy2tdtyvtRE6W7tbTbO7ZUwob+vpacfJJPwuN1q9zKNc72D
Cs2tDuu22Ay7ZdarNPakGa3Qti5vgMDvprW8TL5qs3pj62NG6VXbz3YflzJmfmK2sK4vNV+bVlem
f00qJrIEwL5i/mIU3Xac+v6NWAQ4XfqpvQoQ1ack8fONzGTfDUzsBuOqrO7kOygD3JczjwdU00ED
tPh951zQ2AiqqTXNzoyR576TdxTyD2ao/e1QD1PWxHIsVFDtrm0ifItU3Rdu6ZdF12AocyQTewka
u561bedyOcbtfltAeEUJ7kpNmmHYUdn2e1HzRsN55Xk7cJ4341SebkOMGmK17WUbmmO+YKXBsN2B
VFc7N048X5s1QE385s9oU8Mcb9AWMRG370lVaznKcFxVS52xkrBTtFWj5pVQL4ZaXm5poS5nm/WH
aurtKfJuOliCunzzABzT1k43i2rhDUxBqZx7tHWaBgcvBjv07/lSrzk1dZdhMaNBU6mWs+AmrtMc
ZQYNnS5sTGy/mahelHRQBfZNt5+gLXsd+sVkvUHLBwXBlrtqoyavIqt2lVwrzdd5OgSxdLty3Oac
NEuzo74LO+ZBUQ+q1ktgZ/2Wgm5TtRzUKBstkrsdatkcGhSHKx9Fuw8VkuEVrHt1iVtrz7if9+P8
uMFgjb/vWdXttm3pXvYATqdsBSwPJWwL2q9vVFX6WoPo6jyqUFYZXFA6Had6mTWtp6pwsVpPYbvN
uqcgZCEJdqj7dcg334O3pJ7oKQBgzNLCF83p6HXq0qDRNtPTbkarDuPCM4O2aj9LwkutQESvRV2H
A8YVP3ZmTruOepjRsb/rxea1xOOabcvYTNp0a3yDMe8L1Bh3zsuBZnG24TSm6Uzi5jFftE3q9baV
JJP91hxX2ExFmiqVl6RGl10nZK3bMPkdC+uQVeXcXbm5Xz6Us1WHLVVNBmTJDrBsLi1xJdY1texK
CjhnkwAoF3OIWUgUH5rUTsWwtHO+mC2chzG6op5EzHxMdVanbs2BHNcctQ7pZsb1qd2Iybd2O2kg
jlk7wFvMUp3RMCxaIfxQdZvXuAt1VvZ2Z8oa5tRBmzEk97IWpRaMWB1BSTM69GveyfUy4QrnHZvP
F7W9cKV7M/KtPh5SKBClfbapejs0lUv5vC5OpzbSwuOO5JE2SJOOo8wNNcwqOrSahWbKlJtVDqp4
bTdZ7zvhTic5zaduo0RzrtaXiguVL8s06mEooR7JcIPQ2h3LnlZ5NaIlbwX8qCgoD4CsJl/rEZyj
cQkFWOM5n9b1eG7Hj2gDByLGNwq5182wXG9UlLqBTZ6iyYNxDxvx+WZ5rWFr1N7Pvc1ptTBNuzWr
5krqmflzjPvjMLGT0YcbEct9CegFBM1DANV5KcirsITcg+VdCbdW9zy8ULSqM4YgyGFA7wSGx1NZ
vhjSeIJc/ToBk7mFnkQL9wkvRNcNG/IFQaGbuQ2a2rXTrt3KHExTmXWBncSQzhdMd4JWBwNdMfTt
6wUYkxkuPqYKHpdz/WEdxUHZsddyHJucT/HjH78++5kJPUIKSS6h4gyRvyP0X07d/OHrmd+5/BMh
v3F5xiRmSnGipMJMSPRHLs/QYykYPnJoyB4/ivpaksZHGFJCFUNCYowfq9VfStIIHimOiVSKMiWJ
lOI/4fKc/4nLE0EwFAIiTOTjebdvufwELC5bvmRlstslTr7q9UDcctFKQjRvsTmwimdbKV43ayXX
PViM2bs17v0AZ81hzwuaaK3L1JSawy3oZRqXXWWmJVtlpc4a4R9DC5i1a+NtScYhX8o25KlnHyAY
zysWzhBgV4rhaxCizUsSX5EI74d1FgfamAPoquPG1O97U+1j7/aKbQVLPc+oWhpdqtHpnvcXMcWT
nol86IZJo9S9w7zuM1xOpwaPD+XkTwELb0Sgu7TN191KTztcNdqX1ZRt/0vOtzTHjaPL/iJ0ACCe
W5Csl1SSLMuW3BuEZcsECAIkwQdA/vob1efMdPdMxIk76wltaiNGRRUKmV9mfrnlRqE1fsYtq7oG
3k8e/OqXDOvJuuGwbeRi8HKSwVyMEUcTyf04Zlui0O0qkPEyW5pLunBXpWbwx2UO/WmH61SuAP3Y
iuKHX4epbopmKhdN9AFs+tOKJqMW1LtXHXtTdR5Oh2Vc73rnbd37PJ04X8jROzodoAdtPUILTh3Z
9uuIPCypybRkvZhrq9c3LcOu3GRluQyCl8Zsezn1/XZwyOoLDjMte9IlBaRwqpvXR2eHWeUwM+WW
tb0TGExPmmCrVlrsr3Ef0jEEh+/GLXzjbb8rjdIXLpb1PK79VEbiH9zSfocLukeedQ88s61OE8Zl
l4Q94rEojnMnxZ1Z09U536swEVZ3phOl0Wk749k97XFsqllo/hDMEr6QpvUK44BVnPOg8jpNamlo
qAhdv2a7/mwH+Ql18d5t44NJ4SoLCkpqgWrzAmDZIGMHFZd2edd8wGrYQaMaiZiaUrJqJ9sJm+1+
W2lfhsTudrl+60105ZynUGlLtvtIG/czDbEoc5H20nIeDrmZYtlNZCqxaOZqkwAb5QoyPPphf+DG
/yLNtlZxZ+FuMqhXdnb7PRHN+2LgOaThnG823yAGW84RvHepOMxxvnpaXJq0NmV/u8/p7Wbvbnd8
lwlX66DHarkhAIzo2GdyMRyUOLRfN71eUtN8Ah0+O158Yzcs0TdUGVn8ZG4406T1W7FMleHFF4Db
KwLuwwDyIKbmuPbxZTX8UuDhnEy42huSUb/9caCUCA6Wy7LDE7whX8FCVYjhZz8Mhw66Ct4wshvz
Z43C1z3kV7yDUw/SL35D1RiXK77h7H5D3IZsutI3FPYc/kKE5cr10lT4htVrMb7EG3ojvS1K3xCd
37C9v6G80KA9okRXrwJnV1AML+Mo6TGbQGvWjZ1a2kAPzoNU+rhP1TK2Ty6PUPWrBGqYzKUQ3VY6
1JnKoGGtcJrz7QTHSrr9HRiZVUbOnly/TqUekHws/NJWaAFDmSeHjxvV+6kNBfuMEZZWCT7DGhOZ
7kxD28u6F6+iKQ6jZaVf9rKYP3cZ3NM42CddLGM97XuMKozYHTVh+Abj3+lERLnM6IfUXX/pFh7K
RUy0HsMQX0SRwMH3fjuHSEjlxo62Sie4ft4NcgcCnA8lYKs9RdottZAuvwPjZ7XwOaqRjJfRLE05
9Ot6zrGVQlkR/FvXFfsb3JBXk0lTOADofsHet7Aecp/VNulZ6YDcKWT91kzpZQDLfkhQihrq5KoJ
hAvsllYN1lXt3F/beVsPDQe7AjsPqt36Z8gnVpJ5uTa5YSqsTaPaxR+KiS1nkMd8WEFoPoZu2/Yq
wPbHknw6Nlo8Q+vuey/6qrH99IVTgo95aM6z3dOlWPVDtyNS0bzqEk+kOVMXu5LKvVe24a0KuunK
BKOou1b8IKygyhTbJ4yH/M3koTvSsY0l1X4+TY7qIxQrLHNh09mE2ykWW6vGfhsOuhtZyfGsy9Ws
qMxi+tkaI8qCu1gPHShjg583aJcSYDEosLRfCSreWEO6sklbKHHRfcgV+es+D6hOs0kVN5apILcH
Hpv22tOhPxWb8+U6762SxfRQjM1wYEWYytGTe07a7zrBB5hM3TunlUjy5Hb4o9mhUD3VZ6z5pkxu
+6qnqIwpyzLiNSucx3dBxhc4+acW0uaINj3U00rOYRdZacZ+9fv6anU3qdiiA142Uhc5kRMIAtyb
P7IpkD7GMIRyJztTLUIXvbqgGM1WoY0+t4hc+7j/zrpxUQljVPLQZQUGsVS+D7LCjX5am/4emc2p
OTafLNK/EjDmfshIXrzHvy+CvrmZnRFaws2lHkqfQS6jG5ZK9I0rkxazCtZ1Cg/iBeP2UjTkUxeX
rLowf8dseAkUPOkef4pyfuYs/HRhv4uRfQFDO5bS6rsudbcQAvrejPx95VyWNuXKjqAOnnxyA4Fl
RFLt5nd5nxcl7GnNXdXn4VkP78X4xd2Mof7aAXdni/U6L4pooJKNylNFzUVEezig8IIbtf+IfK/y
ir72LtTOyxfS8fV+8cNW9sI5tbTEHhzv7An6YlF+6+6WLO+aAfuXVgxAkTwhlQEdq3Eh14UM6SB7
2x/FIvq6sdrer2LZVQ8ke9z2OV1EC2xFE8xRwSyKqlspf4IsMzWHXrwN2qAy0nEqp5W0Jxz3N8BC
Uk2jJ2W2FR30loqSkZFXncy4VWay4XFP3FYWr/ECTK+reYTf+9G4q+8ZrXfeiStrm/mhgTNScyDg
YSaEOxVxoOc4rRcrNlnPzRQqkcXLlNP3rt1/DGNzSQb/3jRIKNMtgwJ5/CRJ0ZSd5nec67c26bns
aW8rL+MbtRKUxgakmI6bik47xTS779z0jafwgzX6V6JYlx1YSAnxGpRgbau8Nr8zN/DSM3hBsOvU
AJez936ueWyfBbQPPpBTF4uT67rrvoUnOk5LvfXJKKjHS8P2F7ivpz3hswzGVls/LdUU8BM0y2fm
w3fN0/d9kp0KBQFXFtkjasSouNg+e1KsJSYYq4CSr5JeebmLxZShm3ZFXTZKgPy7oe39yPpHCOh7
aIbvdMxA6TSTW07uGIP92Of+o20BvE5ToyswjfBx9HHYZrVG/ikwQGq/IzuWpMFIqLnJQNG4Dd+2
MIqzzTq8xC77S8Yde5xhd5aYznUeeKv+KwY9KoQQEGNREEoIo//XoPcvSzR/823+/Tn/O+vh38Qf
fo1grCgKCPlf08dECHGLPkNWFJQQ+ddRD0HOqCwKKSH5o5Xmz1GPMcm55PxWeiIo/U9GvYKgf7Ft
/phwqcRYMo5EcUtH/9W2aYCVxGpeOR3MA9OFxRWYOnHvwE6PTZgmJd3kquKWreNS04MckzzOC4Il
ZC248w70dRBLESsgEqvbIuVvdl22mnGe7rdG80vPO/prQVO+3+22nd1u18s2rO4YjXCv3VD4l9Vz
8XmjjFWb4OujleP4pUWeHiEI253tiqaiYGAHMRXjGTSmP8RpGGqtWVau4Mudjxs8w9CQPzJmTyS2
53Yf3lCmIioKYrrABuVzTwivJmyHr2ks1oMFNB93KcQT4BJUM8xLCaGFV+QlOPUDmZZjmm17B1ch
jsMQ5N3QTbIiY4NmtUq+vhlYEF+uk+s7NdOcXpu883JuADwuFu7lHotZJeh9vblmWdQOrG1r1E6w
rZGZt7ZaOqjPqx9ZoYDYxqEGgJt7OazddRcFqA3VW+3cyr4zPRXbFa/L9p3vcbobxjn+xE0atpKE
jU0lbtn4U+DJ/VxysJ/m0fhFuciH0xAX/3ubYC5Dn9cL5rd0I2fWVTY4p4QJoN6m4D+NTW97xWzm
p8122x2QwBz0ONLDMu5TDSIRpxDAXiXuxYEUbHkKc2GP0Pi9Gh1O39zorFemsL1XrW14VHszmw8G
N7OrHsn1ugvnu3KavL3ALrc/oTNtqu22N6EMg+M/5hRIzeXa3LW+n17DLAap2MDlvYfGvU4epnrx
fM2VJ6uuUUB9U65iDVPVac7msjdtU5Q0Grgd08jCF8N8fm5c7mIVkaHXop0LqaYkl0+oYNCUNLX9
8z7RvqZy3j6bDe8vkiL7EpaGXDh1+HkmrH+QJnakjHCkr2ZlxJTtBHZ3ShKMF1dsdqx2PehvVjbt
oOhMhk5tWcrXjndxVYlM4uoWjd9HMC9ZtQbrrnYxB1SlpoVaZdCZssvJrWpGxcZr4Mn45DWOl57H
/RPFDbhfl3E8Wb91LzoGoZXOQnw1we+r2u0In+yk104tNuqTLXqX1EZ2/c2voBOKNm26WunaX/O8
60aF2aQviWP34RevPyMZG0VGYmrIuflliRbPxbJ0hx777Q6niEs8B1Gvji8vkN442uxEU+IN5StH
gX3VyS+nETF/KdheHFyxxfMSmf9CaVdcd5TFR0YkVlxajpUAwpyn3G6lz3q4NI0gn0UBoAooC8W6
1Hye0rq8dHgSz3B306ObDC3nebfl7sj2gOioy2IYqHJbAge68u6kZZxeM9Tj695acOmXxpwCo23l
JUDKcKrLxtBJtSuU76ML3YPxxh3ajQ0H1HpbUiC9MoCSy2BBV28CCdXkdPG6OG2TfQgrCXXwzdfB
+3FRBEJR6WDHI3Mtu495H+9I3OgDXbvuA+sZvu5LmLtDKy16wzx7qzYxxnexAHFtBY4fYsTUqgVG
cTcO2L11/bZ9QMpXX4psYh2DdklRvfF4cnGBdULzDKrWz+J+YYgtqsA7++hCbteqQNGbcwGa4n3c
tHzvcENcOZthGhXQeVXdrnetmmzmdN1JcKaedNBWzXKDvRp3DX/yuNHjYL0czrKLeT8Lueu9xHDb
32bRD05lvGGg+Dw0lZy1bRX5Iw+7wj3SUwSWPGmo4UdDmu2rtG24ySM7/Cx2PUXFR0DqJUhZC8qA
KwHvO1suE3DXrh3sg0MGoqOWwwJqaDJpVTcuzlVizcKqxOT+saTJJkWWfvg+aTsXlbOb3A988MtW
TahDr0UP8GGT6/CpaFM+rLFBl1BA9D6YbYdqsvt0cAjk8r+CDTFIORcFgTdlmuD/kw39tejgH4L3
v/37/5Ig9Bu9yclSFhTyQtDbk/+ZXZEUEyEFxRJSzG9lX//Qu2/r1JIQKTFklGDJ/9S78W8MFxBL
DoW4vfrPSNBNOf/7CpaUEEnBKBYEC3h7E38lQWsTwWhHV89gx8tjRKl3Z629/LW3XbybRj7UgpLh
yRtklOzjoujewGcYxfy4Cg1LvVOtVje/Yu0+pYznEvc6l5MnqEaAs8PqOn20WOxRNU0jLybO/rEV
kJZjY8xxhFv33ULJDm42400SHi574ZpqzY1XOxH9/bb7CaqG6XxG0el6W5lUrt/dGQIHj9sf9vRE
mrvMAavQzbwGTrpbTHc47iiNh0R9aFQYp+kLv1nfNMRQcRK3+8wofQ5ibaq4yJwVvBnng6DwTdzM
dDH6pR5uBru8We39IN+DFz/kzYQvbnb8UgCiljRGJcBu1MYSfp61bM92SOMJZoseAnD5GG+7axLA
B+v4SxwTVn7WS8m3AlWrlei+QzlUPWWL2iY8qp16WqEujsqz9THG9d3J3Sg/+7Nu7VCCvRgUbEyv
BJW00gJSNTkAj6jtyXEN2pXcLPlhWeIH5EkqwJm+It++7WTtyo7ttnK7ndQwZKoW0og3OjWjmjLk
qpuQLmlnPma4TY8LMc+sYIVCc1gV2tdO+fk2h4dMa6zt1wK27Scv2O+G+J/LkEbF9RKrybgXvLvz
Es21mdOoltDmOxA9qpxvBxWSPum5pcrTZv2h+XTE3dRWnPlRbQK3VchDe7UNa74TDYqKFttY6ugv
1OE3DUWocJ7wA4feqx6G/sy3nb9FPJPSzlM6+Si7Sq8xfmadXY/dtOij6EGuVgPwYSe0qLUd5qO1
MJw84NOVt+x9D2G5xI7as+SyrTTi63TsOpKOUwry0M35w2AojQoQLCpgvZ/6tbg6qadTO4T9sO76
Di+7UAsPSJGdtyfkja9AIUntlg2VC7E1K3Nu5qniow74sPd40mUkW1SEhNuXvvlwtnx0ZZGb7k6m
YjqO2/CEfbHVichU7X6KSgwedorbPvIaaaNv/qfY6aO4LTGipVdLMbhqL/aHZSGk9Gu/dKdu5yx/
Zqsolu+mnXS9bcnAt9CT+ET1Uuz3MPkAvsxgn0pv93Q/z2Q/QcT8UuqcU5mjsKdh2XVzpRg9Fxtp
asHjVmKnW2Wn9XED2JZiXK1iCdxvY/uU5vaU8L6Vrs930eGvM//jmNvP0wKvOon9uMHIxsoDWjyN
beBq7+dPLM6pSrQlUIW57fRxY+NN0hr64jz0ASmKnFVT4/lxJPDeAu+OcBbyvYWhOJIJruUKwVQv
kiIlYSqUsUHws+QaVZ0xRRnkCL9CydtLbIw70FGiCqNG3O8d9scC7061Yr0H1DwJke3dWrRceU/b
u5S0ecku3q3rWKhpsLIczPr75rnelPetURN0/nXs5jBVDAZSchnFj2LYyV6jlbn7DYDusGQxnjbR
+iq7YJLadbZqIqm70zCmu6iHj3WIXdXMo68dMR+M8qyw3J4SmYqzSGw+SNLeNJCYD55s21GQFM+N
24sjcXt37Lxl7NjQ9vZLL/yjXHXRKcRgNmrirnkYaReUdqOtm4BNDacm12mTax1xTs+4ye8Q5vwk
7UBfbxmlugF5+Bq49r/nUeNjMPYZWmRL7lNfpqn15wQWWOZG/KBF8GM9UNBtB57Y1qgtJ1CjsbE1
N22n5GBfB0bRAY99c2qAmM7BgKmaQivLWdv9V4huqICD3ZfOdlAZwr+OcetntVrLTsbSpPaxm2qC
U6j6HpBBmRGCx25h97OEewlxmivagK1KUbPaj3a6NDStlR6m4uS8prdPg503M3fVfwchKoqbPkRu
RRAU3wSaf7YK//te+v8UWP6twu0fxOjfHvNPYlRASW+76ZTd0r1/CwLIApFbxRPHkhesKP4kRvg3
QRAvIEI3HUhQ/Ccxgr9Jjm/dfBhDDguE/xN1CJPiX4lRITBhBCOBECwY+hd1yLRLg6DX5TKtti2L
kFi5gAXEihqLfs9mGOLXphiXwzBHe2YxzIdx7EjpmzW8hKwnXGUZOiW4cVUOYyoF392nrvHpsPRg
/hZuiiziK6yaxoJyYILemx7gk4h2qEgz28vsAy9Ng9kRgiYddyDgx0THXFHbo+ti3YKV3vptUL1d
lqe1SeIK9DZHtQloe5UJ9eYwLaS9TCziy77o4hOeZyAVnlsq6sX269se3BrK3RZ8VZrR6X7NYzaq
GZnclYHrVjtbDM8FHO1HDAgdeE9E2bi9ucvNtJVwzJtRYZzJs8Od++SnXX83ax8/5iTAa+pMuvba
dcc0w/kz7m0Misi9qD3RzQXNq6vgOKUveGOuRG2nqxgs+tKsyb/13oxvZhriu7jZRmRK5G6DQP9a
Q8pP68L0Q8ew/mI1Al4NPOFyQTcTzbTdZ7P35tpPw+ZKRoXHqp3b9LMHAX3Og9HLoU+G3+tmRuEx
bvtGKrjd1qwWmLKaPCStCgjA4aBlgLeY5fJ7J8TWqbjK9Ygl6Ec1LXnIyne3cQx0ADe3AHBYH9eh
MKESNPUPi1/pkd5SgyMR22MGPjllbxnDhnfjfLhx1QNfDLh2rR6I8rbrXovOjfGAUt/benJBrGrc
YGerdQMaPToi7B2+BSXxSjk6t/Pa/xBRLK8T4jc54Eavu4b4xziOxUmTm2rVxC46lVGz6qrIWNfG
Y6IVFRslT9kVcHkcMtpep4lRBW4XY2PxWmFri3fjZvM4j7Kvt8XGeIQtGlW63b7jdOtYgAQUvsST
Xu+kB12rNByEVh0xI1cQ84m+msaPPy2YyJdl2FJSs4v422I9+QgjbKTq+zg+IG/MVrqVT0xtBVvv
irnX/IgNInOJWDc+Jcb1xzQjXs1+FheGQxfLmWf7c7Zxf4aama7ytlk+EyzFoBCP5jDrpVtUagaW
S0j3oWrFSBTnnGAV5TA8y97kQenM84+dNfOJYYQfkW3nOz521tdkHdIXRGznKsOFe+jH2NgyFrN4
zauYi3JNI0Jq2xf7jg1nBw2b9CxagHUptPG5JA5315iNl2oGoDkUI9L3yzYPm+qZGNoD7XID1NqP
Qlcri769TpBkrchmN6tWPA1HtjA6Kjt0fY2AaXLJeVpCCeTMYgVcMED5SHxW/ea8UVguxZtuE3sP
OdmmLPYBD5XFjUSVtJp/hGTgVzG4ef48IyG3CmNyS/ElMj5hA0EoN9BZU25M9vPXWIxt36tlXMF8
IMUgNS3bINh/iYJAGS4wEgQVQlL2/wOYf+n6+Qdc/ttD/gcu4W9USH6rLEVCFpyJ4s/cHPxNIsSF
lLTgUDAimPgrXlIGGZPi9scE+ntwDt1aUCnHnBYSsv8ELxn/e3COF/C2AlTAG2xTfOtY/buQMAW2
TCjOpTSyDiBfbJi7MoH+fRStr2dUtCqPqFF6QK1aBDj5sD3aQjSKR75URrILnflhnSxUbrb9cWeF
qPo0PHMw92oxQ3vLVpiyRfJMOnS/bFPddF1QcOdLibp9+OxE2dgMSpSK72T3tfW+UHDTV7bAXE2y
f09df3U5BbUZeZa7OBEZUe1a/pDsWjoPJoW34rQTP6oRokXtIeA7kdc70BTouDqKSqonVhaY/Gqt
mS5FKuZTjr04mtZlBXzD6z73XwvRhtIlMJeyn4yyyB1CnFPZblIryPR1m9F3OvqSEFLZAj7wjMzZ
w+irYOH8/8g7j+XKdaTdPhEr4M0UJLeRV6nsmTDKAgQJGhAkQDz9De5z+rb7r+lxTxUhzqRMZK71
pYKiAKUblr0qmnEojQu/g8TP1mmudju9RIg/RZkaJSbkTnA2vwGnv+ZVNydj962k65bK3haFGjES
jyiRTQXftqrloCjRLEG9jWNXegmH0mA9qD3ZqdyHLunHPje4GoAsig9Fi41iOv/olxRV2rI7pzbj
epEpX/c9Zq1oD762sOceq2ILLNUc7eHaMYdPGx+oLWXXUxXGPik49j9xgYSyu0dn2HpeN5CLutBJ
fE9ghSWAoisD7bPqc++reaThDJuFvwdul+upMAu6oj2JC3f+Uxrlh7yxpkpte/abI2rQXla7WWzp
HWhUa9gFuP0HiPy0Cf/I/HqPlv6ehnBHonhtSatrP5hY9iv+NQts6n4wvzvRv0dLfsN5d2qa3cMq
2Sc4pA+LSb4ssPCVXuLDmNl7sWhzFkNmJVwyUmByADzxwptOrYLmrDCHoC3xzGoAm/aZas/PqZ15
OWLATklI88a4zOd+hr97YpJahDkUYoDNqWgjXpS0ZBzKUIhWKN22elCb9vg5FBCAykfxqR3jG4EL
uOJRPwKZLs3Q1HHwpKa7MFXu5Viuab7YjZ2Q7+mm1oK0XHEOfjqH11MbBl/tQ4QVp5IptrD+2rnx
d9PI4txwVlxSN7+YYKHCZuG12UJrzjOR37jLrWp8iz82jaA1aiGtQDZ5UQ216Vtn85MU0Si6uOZl
bJbxXKRFP6RoPk951dXGXX9mTUfPu0voeXZaV5mEWjSYvprk4vuFDl+hW5wiYSnKMI2n2bT+BSXx
Mtv0wnDDHtMSF5W4eLLCmzrs2ZVQrLQGCHTlEDd2meJAH12aoJoIyWVnpWcqCT8+zXYgn+3KROmX
jp9YbpoL0tsfExrtFcw0XsmM6X3nvD1M9U5+ZiwMT2wOsI4FW1Xg7M6u5mtui8c8N7vi0DxQkFaV
HH7dvH4aNfnMyKhL3GCjFuyx0kPv1JK7QSW0YSXXJZaeTmfdri8a0me3RVcL7P+IU/FHInyp/Da+
OZnI1aOgVbdv82UCpquBJ6bcjIhqTGyBSvaTvhQLzPcz1vieexzVWjREGZ3RafY7ViSQ4oRX9qOY
05ccJ1p12vnHCZBYzo2NCtlpOCHE3wrQ9eXovFEbp6cCDM/TPj0UdPuQsdZKE3ka2fDEpLi3Ll94
NqeQeaEwFG/73uwqgXQlZv+xdk1QDu41Z9P7hcT31thnktlXl6bT1jdfxAChyp7YO8ETUjMygxr2
8XHY2gft2k+yk7JqWvS9GOFYxw36cgsxK4eLURHRHgui+csAeaO2YTLKu+GumdgLd/aN0f1X2zbX
oKePVqdZ4ehNZaI35Ur127q7+SRd8YcVTX/qR/a4d/ppjDypyFd+D5MpqjRhpvgQq9B3H5d27EoW
0qddFkCteSKVD9ErPvHlQSLSqi1AVxHnjn+r+LxDc0EaxDKI1l4659iuFummU57ldt87hpKCTY9r
ANnzePiN/DAdPXfyIwjaKbulcNJyaUoDRHiARM71NLL4KA5pshv8swFoVAXv37NDrISHYllM/Xo2
h3Y5HAJmXCg/U4lYbQ5FsztkTXdom/IQONmhco6H1DkfemfXhVH5Q/ncD/mTd0t6snZ9am5iaEeL
0wIMrdPA0v2K8R9jNJ88FJPaQHgwKwlvQGxHLAqc1LRgcVqlXU50bxulW4nK/maqDoe0yvno72JO
xbdFDOMDkYa8NTGwi7OQ1N4Kc+pjAz+shxJr0wMg5o0ERhVOAy8Bk7rehvU5ivVJa7PWMoVLcbi2
4rBut1ys9YpQW2dntVfo8HMjgfDEFmtrNjVRJefuAt3HetrMpZvD/Y4DKWeUtnpGTfe7acVYG5fa
Om26V8zD4bQfNLQGDpdFTPZns677A12HoRoOfnpbw1cX2X06yOqlPdqKldXLfhsoCjUeHHaTAlLz
wWYX4MC02xuyfaT7ioPiZvtW4a1QaGH3DUOPoPcPxVy8xnb7qbv9Uzg48HgQ4fPBhje6QwofvLg7
yPHlYMjxuOkKhu5FH3x5d5DmPjesBtM0Kr3Fx+Xg0eFBpncHo74dtDo7uHVwEOxLjx/sar/NxD1N
B+PODtpdsiDLYkWPvmDwflvaeLZ+zp/lwcrzg5rHMaIrweiZieITwYgqWLhLY+UJyA2WcddWSWSg
6g8Uf5sirciabL0doH5/Q/Z9l9Uewxe9F7zUssj13ragpGjMjwyw5iJWausm7cuJHVLAGKflQoJu
a4TCvTvUAbdaUyHP7WdLJ3PY16/hphogvZT9oR8kjH/wKf/Ao19KRIvhMhbGnfsVdRVNIJWOzHeA
dasich5K7clDj9lZDOYuzOGSdnK37HI8DYcYwcaB3mvhgHKosarfyf2S4xvz5OTX6XOxjveo8b/g
4V+kYixNYb/OxG1qprzyrD2ZZflUiHVQ+NA4ZL+yUtBcL2k8j4fpsbo/Ah/OpA/X6VBB0AJ+Fmj5
6MPQVhSAN1DQl97OD7lYH5eJfo+HVqL3aa5snr6Fbv4UFn5pbZ7U3BHxAINPZTzslL1BXpFh0CoG
btUyzEPtwOCV3yitekl+GRG/jpBcpjnCyjD4dYGJVzmSTuXNBcXZctey9pvfBnolHb1sIS0l7NOF
ceeOEfxllm1RrUBfGgu1AvvQXIY2fEuD/gI2ZBQT81DtYE7KrcNTE8nDf8cg9tgRI0YpQJJQ9P/z
rvyfFtT/9pW/5rDgHYIYHCGhAgGEEZZ/f1nCdxKQIwWaE0IgReIfBrH4nZQHpscERrf3498Hsegd
4RJzeVxSwYAx8p88LG95//+yoaZHCCkDVDBBCUH//LBcVwmBbHQleuJVNxfhjsYVfUMTIrLqJIEK
+F6U7abXuzZrpgLsu3r3236GaY2V2KSpWydXxRu3lWjfhtPMMKq2ZhJAgUMVLQ0z7e8xUTCVfobN
H20m8ZGGpfBHnko+N61P35txj/2zSfOwlXwUBKvOWfKCtnZ5Y2Qgj9gNerlo2k93a5+XoBIe21Rm
VpjK+3Y6mwTdWwKTH8smdu1WiiyaL10MaS/52tHHTg/um8QLe3QCb6+6YenXzlh+k75Yfmeexl+C
gSlUbU/SBeOI5orxDb+sApoP45Z1hWRDscLBFy9bjItWutv6r3qP7asGPa7T0H0nTK4Peh9lOg2J
DPSEk5Odyp6Lb0US8xt0i/iYdmp+DhylvYzB2GvEq/kyN9r/0UAwfowJx6fV5uFSpI7cTWkF59zJ
npeiWbr3/TjMP5cU4qR6Mrufs2u2r4ww8OzWaL/OQIS+7BBa7z0EZqhad+gIEhjWq2Wdmx9hHxFX
E6X7Twvz/rQyYKth2qbXwHt7GOkb7coUKbznSyCPI2x9XxVhH8frRnY2lL303JUzbGf76CdPQb3Z
qVhKTOII7l0Cfqg8K4qqmBl56ccFvoAmobeZgrZXXbNu6RjWzS8xL9mreQ7GVz3F65XleXsOUBBb
b9hNby4Q9k0eu+ZkQtOqyEc0Ksa77ZcQTH4zxxbbCoyYAjLlqKDZrVej293dIhZ22SMzvpxDps/L
sXTPwejv4VjLd9LP52Fj/V6y2Re6nPK4vOyiiefVZvfMbQTnnAt5HQ56wBA0VOtBFIxg4df5QA1W
zT74oRnOVIAZqFyAJiixc/2Sd1s8tHpNk5p9HL1iR07BFpB7hpMXF5cF7FV35B2sTdN+8d6FTs23
uATfH1a1i820Vl46DlRqUnpolo1vCoxgvQ9uIU90tO3T4EWqdBvkiTE//Ygtcr9BWubnoY97NdgF
LMoOfo0XlLi5R5JsP4I0b5OjoNamzDvCZQMFuxhExpcW8c6oYMf1K6Rie0pH8oW/hWA4gPhnC5j4
JgfvBmWtXq68gEHhicS+DJMdTTn1vf+Mhx6dwtzmReG1Rb/CkeTRkXavCkb5KzgCP7Zhihdpjk2z
A4YKJfzQP4MBpMH/d4DkDEHOGUKQI4Yh+L+iU3/dr/ongPzff//P0gTfIYHFcW6C4iMbW+J/QKcg
wIgBQAASGIFjGvo3dIrebicehjHmQoIjwv5v/Dh6J/kRJ0Y4w1Bg+h/F/iDI/2lDyDEEEnKKBSaH
7MzEvxYmuPcadL4aNG9+tqhrXiOZZmUL3JQ96LvXTaBwF0kMdYFiuMJ+++0E7a6Y7t3rgvT+CLZi
HdQWYf6Y7Li9Qhr3S5/J/NXmyd/vnMMPeSDFxcAtVQTt3W++0VjNKwSXsY9FiWwxkRLvjGyl7hhu
TsgLoz/n5BBVEx+m4bLKKX1joZdqwJ1+L6Nw36e4dU7tQ+SlWZv2CTEAO2XjPp/0JOdfwyzpVSCf
dRl6bWblc9cGRaeZh7LYuB7rzTi4qZyOuO5k9t4pyY+IQ9IX7IJwY9CdhqlzqpFDMgpqsu+V6Qk7
xc5N1wjBUqXehguz7USewj6lseSMWVYVtN/ey7WXH0aHlvcLZsVQd3zMrgSztqsCa98uyiTMLs0x
FmqZLIzqwawvq3bk7FtDz4Vh9Bt1zfxHsTbZk4vpxXQNc/CfZ94E26lxaZcKT65fyjayRpe7hO01
aWtxSbOzXs3DaPAJLOgzGdqiK6VFczoZI+1XnUG0NecNn3UpJS/gD4FsB66Bj3bKauTUd/hSbIV5
ABYguSoKZzg9FhseNKxa0cR0bQY59A82JpBq6WHeSmAz3IyaeeL+yaOxaT+CG9vDbpwP1aI4UtHj
choZ0VO5FBk+4Rs2VDhO0isdBJrrLTLiynZyPXlcb2VPp2mjdTRr1PexsMlU661MNreSGbvC9xU7
KmkgLbrPf5ZXQOyi3K3qHvU3yTVDZdEiL2biXVD+KNXJZNYrc6vgw5LaobJHYd8dWPsSzY39Ouce
Pk9HCzAZ5n4CUsRJTTuaf7oVmlE1gkGm+nEAZ485vgtHX0G6EJ/mztGXccvtz+3oP7ajE3F/NiVH
fwKOTqU5ehYkCnQCMEzPEzPjT3drbDo4tu15nQm9SOa+F7nHtZa8fS3s1n9dbw3SESf90hjAsBqO
DmpNk/mwt3p/BhK1WzVJ1ya1LiE/baNbv1mBMlMc2u4h4DAWdbMsPqsZ97tTM12pLsGUBC418/0X
tFLRKw1AvvKm16ceW28UNC3D1x73xl0OIGirpzUN9brYpcoDFdfJ67V0CxO/nHD+ZSCS7mpvW2/q
ITAEqxEteCxTV2imzDaz+5Vj9JGPfXrppo3wGuFBfghLIM/ALfDpv+I1RSWSgB/wCBbw/4G1/A/H
Rv6pcP37t/56U6F3hMAjyIJCCJkkB1T7F/RL3jEiJAAA3wItKP974cLvOCTkyLJjx7HJI3rjb4UL
vkMEHRgwPg5UYvYfZVxg+m/MLxZIIEgpYlxQgP7l7ILFaIVH2Dvu/VjhDBflKSOvhyv2xUE9v42R
D2PZ3BbKzZ/LZTJuQwluS2dm/VjTzR8Zzrn3Z3pbUIfbsjreFtfxtsTG/ZiZ6rAG82m7LbrJsfNm
Cw0PGhC4KHrsxE2/S1ruhdi2kqM2vKKCT+d0bNLzUECopEQrLpdj155H14/l2C35PrVF31X7wtwb
dXrbKykcDCXILLWq9dwT1aXcfOp7GrhyUa9qmc797ldQrTccAB1kgBCSDyrClX2AN3RgPSiCZI39
uQ/a+ZL7PN8NBrCKYjT/RgeD0BSBhtIue8HPTNh4L9oUmEI3eGE6OAa5ofRt6am574SNc2WBrzfb
Ja92TsnHvvD7F8EGf4z5hNjqJg/zJ94C9tSFaB7Gg6wDRdxjBQ/wLnTZA7UEl2pNC3sZCt/PtREb
6RUK7fAMUDfsd120s70bNOvKrcfuQz+O26c8U/F+66VeynCQhvlgDpuw2XjZsOA/9qYlpb8xiuHA
Fd2sjco3hjFh2H40uwiPw9Q2P0jeujc3L+hxXJf8MMhk6hE2w5fxhlA2O35sb3Bly7eeK1xAOl33
41V90li6nyyAhShrnb4noCvewD4Pn/Qqty/BxuITAibhms37WDdm0k5NocuNst0+PWXt0U/ZFdmX
W9fR7yPFRJfELlPxPrA59wqE7O89xaYpe4TyftZ4FIXaA7VQdb3x76chhb4i2LSf9uTlh0SzfqRZ
z1FRHlai0orNeYEQ3U1gG79OEA6tSh1F+ZrpHvrTlnQ6cWD1qRtG358HlOf3e9uAy97Y/c02TWMq
MWfWKpa0P7E2oeuw90tJZ9N+aXu73G+p31/XBfiagHgY7Doc+Sy5wE8RzOh938/NeZnpdAHZpLte
Rv02t2J8LEw/f4FzXL/0He9fM3C5q+Cy9d9DtPR1HiJqywTdgsuuTzCojkuyKLfb/Y45N22lWDYe
Sz06UqdmCg9gLORY4rWF53bzM616F+PrOM2yK304/i5abIa3dghuLs2YXLXwThDl4OSuLO+5L5MH
2Craa/TW9V5+kQJNdxaO+q0JXrqSxEUKtW4SXilfwlNeyPCZWy3VPmyrU65trKz2JulvctnJySOI
a7ss8EfHe9IrKgz9AAMbTgLqAishTfN+EID9GAcTFqUnQa1qC1hcU8zbeJY4T/2Ze4nwvdXT+t7O
DkaFF02+Bs7CW5cIe6DRuPlzCNFOp9VBvpeZoDCpceWYqdQv+4Va2DxIHeLjGqATiglTfB3JnICK
gk5nc/PM9kM5g2jft4OLEZ8QO2xRk+Xw6uGoH8ihrMVZ59f+0NhyF+aXtIDEa923YFZ7mmy13ew3
ezPhMEFFX09/GnKHLBclEo9mpn5TrfXNZ47oblU3umJWuCXN14Vvdq7GffR3uJthd+lDoqacD01P
3Iy9qe2np0ES+N4dQp841D59SH7k0P32Q/yTBA/vk9HNWFoquscweF6o+dAFBzH5txbP066OaPuH
vnDFe9mAmZ+HP1VDAXgo15uCCG46IjKoqcNNUhSOxXozLfqjybA4s6ibmg0rTQpEUnxydhnvjTek
zksIP7Y4gj8Imm01SmCqfJMjF2nsT8Gludtv8uRweJQ7d21W+2FXbnTnXkkHRqcAga1Te9elr/mw
MsfDzyS83162m7OZdKiMbsfrhjSqNSzQKbCiO7Gdh3u0jsUF+YmOSouteJGHGToPQ6f2KUNXYRD3
y3g4pFjTVI6HVyqKdr4UlB3x4824vTho03e6e/KrZ5OZymZiAZXIZfl7d1D2NXF9U03dwv1/BWhM
BQSQHsAvYUKwQ9L+P4PG/3Ar+R87sf/hG/+7E2OAwWOCLblAEBzRvH91YscA+/i55EhgiSmlf2/F
4DvMCGYSS4QlPW65/9WJyXcEAsIBAEJQACT/jzoxduu0/ukAFmacU4gZ4VASCP/Fvuo74+A6o5LH
sS83h+0ljY1UKTtz3ERZTrHVvmyDP4kRP2QDC1zlrOlJUrxWC8aFQlE2VeHxWg0D6So/he1lAEOr
zNx9LSQDJZua9Vlsm37isX+T3DZVLMyqKJWiZgP+tM1TX+bG7IprmS9iXfgbPy4ejKP+AOyOT00h
43VdJLsfF/vG2jie02CKc97s0yyBvsKZrvWG5ZOBDJ8W4OB97xaj9o0stZMRX7tAxBUWbT8oSfNy
2lf4vvGmLS2Nw0UcdQMe0fm26NJpdE4+kwabR7LFRrm0mPPUCF86DIsyLziVDZs31QmZPm06FAqw
tq/1yqZfBfXoKnk090nGqcYy20uw7a76rb1rt30/6aWFZ8dg84wYn87FkuZqXNekCjDuZcCCXedi
32ptdv8CIk5OiUDos/TClXxu/Z2fRXPXFqwpndZBzcQvZZpMKIGX9kK0K8ppCL+b0fKXJSztOaL1
C6NrqvddsicTknnBSGCFiNM/QNMNF4Gorlke18pQ0p4GlElJi/6j1UCXcO27KqYRqnkj2xGSNpaL
sPyZuaktbSHDfdP69dTgkNTUrULtM/5ZYHj1UNOy7be2EmsQD6zZ0oMTIFeA2h8+jrTSDa27xZFz
y1d218DAS5nmVeltLpSXqH1GhTvG4Sa3pXVYnCFv2PNIdVGFFaxXklr7rFHkFUN7r1K72HoPe1t3
xWTKdkfFKTV5qrRZh28Na02pGyNVC40o45D2FwBjozzAzTfvpl1RzfG1QQVDKlL/DPMMrhZN4F66
0F13PcB7XuR8aqeWVF6gQhU83PsN6pKtO9cK7bYrE2eLVq1o4Idx7FE5pWU8LXpof/YJFtcujeKh
l87OZWhkODdxNtcAG6rwaN9Anun3uTACVnFvs6sot+t1z3uqgI+FGili1bD78Ukw/bZQ1J9RNK70
bCLlSPKqgE1ajR08DmCty4tEkh55sLCODT3Pg/4phHb1HIdFmQIxNTnovs9g9vdtXJBKIVrVRbdd
ZRvjeDT58WrpOpzSvH8k0wHKHQEJt0nEQNovRd/7Em9hKedxBMoT/HG3jS/dPolPfE/hPWSoZHm/
G9flJ5ybrFYW9SWv9NdqB1j1WrC6F9BVe3SrGhv7xWpg3lDR0S8T9NnWYMiRKu1yUXKSU83TGCuE
m1BD1O4v6Uh64Hj86V1fdtJ8a5fhdW0sKpdRvw6k+85ACAoV/tla88C2FFTv8vO2zr7c7YaVCXm+
mD7yCu/78HkT2j/DJcOvCcPu6tDG7wLa3vrdyaoFbi3xSB577we1FxRUM5hfHVmGKlhK6v/F3rk1
t41ja/uvTM09vXE+7NozFyAlWfIxcU7ODctx3CBBkCABnn/9LihJT2ynM92TqW+n5mvd2aJIYQkk
sIB3vc9qZKeCXve+xXW6LELvESjAZiw4q1Wrp62TzKuWUKJ8P7xNalipuXGvQFO22cL1LlB43Zn2
NaraWuUeTJs8SH42omrDSI7U3E7XMMhrQ9tLCKVXhe8K1VSVifmeVq3sls3o2TmuDFcNrNc9r4ri
sOLxrG+8zrpBm6zoVqBkGaxqDbFqNjxzrT2TeNkmsluUcGJTWXxF1vbQGV4qnVT3PexOUSXWrPXJ
qLop+sY59BKN4rILsfBpDap3/LUu0KKCGLcs4FrVpP5obLsfYXfoanyKKXxvgJMpaMZu31T9W7tM
nTJBfqyTCDTx9Xk/uELNUfuWL3QPivwu9z1XAE83YfQfPUiO6K8Xo6ke9BqmTI6LVrOVXHFc07QZ
m0HBdr2jjn6EXZmOFC0ZzB1WZVdEg3jQpBVndNNV6G00pFo6u+4MLWWqbbNbSF8rwzuRUtp5tUht
U+ZDnRJBb/vWBBXgUmZ4dSwdaK/V2lYvxiQ5o1XRqbDoNuMR+uagPTCP3k85es+wfFtEPJyAcr8k
5encTSAdIkaOsBxufD0Uu6bvkhsScXPGg/uk1/gCjlN1WcGkzLzJ6ZWIoLo5IuuWCK/jEWMHOXE3
cPBk40ldZ7QsxE4XEzo3RxheLfnpoMGyS/q6Ur5ENBtLW6Uu6ekpilw9CvF9NzZSdZG554cCZ+GI
4VvnrYlkPuCT61CxJesjtY+xobrNZyw3iJdllke6X0eCvmD96oiKgL5BJc2E0jEyAVGkA7LICVyl
uJOtF4fg8xsdWYLzkSoY+YJotNNpEZmDugRJdFluX5TA8hu/VlhhOOMocKn1qVgaeE2q9bqMNENe
N2WnsMlxysaJq2qcKuUjATFZanjWRiriGPmIwGOwbxbapY0ne9xjtGWByAyXZrVpYit3EQy+xkcA
Y0QxmghlNBHPiJjr02rmzanT7mPPQ53CyHOcItmxtfSWiHbvlrpWZSQ/5pEBWUQaJFi6103kQxaR
FGknsENEBKXDuGT9ZIOCbQ7VsDReJQksFWSrPRvLejpl/VxsF9wmSleV2zXWLRvWhX3J5XIYpBhP
l6YI2QLXA5mBjLb4WG+7gg+XSdOOKXatfN2vbbMlvHSKVk2yF6NAr+bKFSnk3aV3Wp5NpH1J3Jhc
sUV61QI4H4ZinZSwvb/sG0FOAdbjxWDspPqEJ1c5m8rTmelqm/BivO1rLg+0nVk6tDxsTVeUWxJ9
XHNem90Y3Mu8wFkl9ORVyWa9qITrkBbt0Kk5YUPGBbpmQyVU0AFuutWMqgmQb7vWXLmphGqt0U4i
rhWs1xfDXF5aJ5s05tAgTO/8Oki1dvrBVNOklkWGdC27Pm0m/zIpw2HE9tWMybozAiRxFmt3pLFh
UCOAO4omullH2hyEJzeICZHhwsFURFemAS9Xwhqbzb50Hziy/oDWPjlYzfQNT9YqV2FZ1k0S2nd1
X0JVrfm8WRrb3qyTNkpYqPUZKkYn1Ahzf9pXtk7BKnjawaRURQOv82Yt1UCqj8y7tBNzPVxMU91P
WZPrMyDQkk3DOJzZpdoIIbaDGV9NDJYXuJlhhKAu/59UwWCGiYAy2icz9H0fjU/20Y9hxiQaCTw+
wedUDp4AhhmN9Z0AMiTZPxbV4YlATBApMSdYSEYeFcAwQQSViFMBueDw11wOohNAAYz4GEAIFPIP
OWmguD7/RKfEJYkuIoIyxPCxQOYrCky1JLIfeJ+xYtGpJ90hj8u9a9/2al3luFlFhbYktC9oPi4b
7nF5OnERPUwHXm1rpKcb0CBqlOGSZPU8LPsAcbJt5rw82LqhFxNB7+dWrAoZuW5rQ+5JNFBNEL+T
0VK1juaq/uizKqPlauHa+jVwZjNBqTw+4xpvQ5vIqyGv5zORR6piiNY3Bkj/Juey2k3R6hVE01df
ryZDjc6vKrCGdIrmsGbViyoo/JBz6DMYLWSlHMbMRFtZ3ndL6kJxcGOhUxPNZ5Gz1zba0ZpoTNtH
i1oazWph09PNgiq287l/tQJxIXFJjSKTiw74Y55Zhz7YYtpPUsbEx9sMk/XWRV98Eh3y++iVr23A
2RD98+fopB9c6DMQ3fXbMeq4er9B0QyNg+rtEq346XTRVg3KGrFckcQsWR99+xlmeUoF2dVhTmk0
90+izX+A7+om7AbTmNTqSL2R6wONXAAcCQFUoDsbmQENBgcTKQI28gRQJAvwuV2yKtIG2qiQidWM
aQPqZrNEKgFj3ZSB4McNdhqf2lJf9pPXe+AjSizp6fXYDslbqpE/a0ySn9vRdecuEhFsUtXXsBi6
dObObfOmE0ZNgoCrWXCRlZGsABpf7aXpPrTt0nwMM8JNTEbO+whl4BHPMKCCZb7QKK0skxliVXjb
VNyMCthuSbtIeKBDe68NaE5p0PW2JCFkAEqH1HxERCSRFhEiN6KJBAm0TuSszdtO0ciXmDWeFZ/5
kHJmydnY8/xdYvouG6eVnnaRUtHh0Rz6SRQXORmnSa0RauGPfIs8oi7EkXqB2+Xt2Ax2Y0tGMxfh
GI2w9Uvrud3qCTYfB27mLRoYToOPEzzZoj0QpHiRrx28SLgwr0Xoz8IwlFsOV3ZaDolLKTJv8ny0
G1CUzRmdy4daTEiBZTKXla7CBjs07hbJqOpykh/6joC06SE7XfHAVDfwtVL+aB+8RidhI+CF7mbx
spxg/W46mg276Dv8n7/nGlfXOJWAQsqwiM7/31WwPimJ/OanPw0I6IQAIZkUXEIKjvWLX5b2wAmW
gIooaUU86n0i++uLPgifUE4olwgLISH7anEvogQw5JEYJiUTiP0hBwFMH/tLxopIziDmSCIoorL2
yeKeKakcqjKkg5Zz+Lh0CwiNSppVvlzmWbLNPCH0Do0SbusyadRIkuKqShYT1JgA0auxGCjKRtmx
c7gGoGY3duddnk/nsPTzWVsbsTVrATKLfL0hqBzfdSN0aQ7hkJawpluAUP5yShqolW5X/mCmqrxg
Yz2+IGZqtwO39c6XsjoL3TTfGz/VH01CkKpINaWA9kma46pNocHJzdSW7rwHOdgQ39BNQ8d+Gx2A
7gLFOVSL7Pmd90NySz2Yz80k9d4uHGWg0OWuslTcuq5qtj4hYD/XvkibxfW7EVVoC4LWaeuXakND
OX7wdK6VwzX40DdiuUQdq98a2ufXS+VBNjjSHWSV44e1DvDlSmqfOSbsadGiZFalzevzwbfduVgT
eOElHNLcIXbqpXGbpePDuUjQLxiwTpWjxx98UVRXpKXTIV8ouBEBkQ0AoE2ZodXG4LE8awtdbkRF
x12bG7jrwAq3JRXyVVJVcsftHDLDJrMpOG62NumHVzUshUKamH2lW/pL0tom64Ee9qVt5ZZZGDLA
Q5v2q2kvTGRnJVMpsqB1ew0GN104S6KHwJpvGCi6t9RPyWnNB5cR3ro9tqW/6OUwHQoXCE6LHOa3
2jGwmnSc4HwhW+amrcbG2Q0iOc7oTMuPSNTDRgQhM+NZs1vKZN5PPfb3upFr1hvNH6remTdTD5YL
sublFgLjrpIRG62asTOXrfTyVNAhbpt1FbUiHa0ZJFR11eBLktB860IVLqVc6kvbo7ANQ28PM5mq
jDYU1xmzy5I6P5n3ZUfdZnU9PE+QXO/Heq204jMYLrp6DXKDkbBThpMBQJXwsnaZBiRJZ43c27Et
2lFx00yXlcHDFakgKU8H75pe6TDoTmnoizKDQz65TShRC8+dq8DU7ZoqGZw8Hdgs9lTMZkzruWpJ
2kY1XRt1dYkFU0aj1g523ZzpXob90tr5poqavDqq82bdLqeeTfl16SV7DY8yPgDRfNEVzF6va2jP
eop/oZLyfUGo2a710B9WrOG1bEqWhmD7l9Xi1o8hNNNpW3TrTSU6eGuP0h0RVTxj1POUUdmzHEU+
S4ulVBgiFtJV1q7ZmbWli2qO+qCoFIKkGlIQ1UNj1BF1UVFEjuKiyQo2b4MUPTmbw9oVSkQtUhFV
STnvpFVF1CpV0acuZZoQnfqjnCn5JG1ieadVA0YDlanKpstgGTmnoqfhLK+b+nZlE9Gqg0Gf1gKu
eWbk6rZlqPWkOmD8OestD6kgQ/6uDr4Y0+mTDD4fZTQhkv3GUtYr6MZiTpHRoVfOSnfoFmqLc0B4
+9pEtX1SNQQrfRThy6MgX0Ztfkv0sJ0oslPKlmG66KKKvzkK+mGxFL+wigapqqShvaJ9LV4BssoL
N83JlvUlatNmSHip1sQSrpKlKEJWU+xU07etVnKR8l2QY25UP7luVyLS3tkSJews2DWfU4iAu+9N
qKCaYlGpOdaXimbSnXKx/rQch3DHmrnGqsx7d79SV131iI0vkUDhBumltZk0eNnlsT62iZWyc2js
+8IAWCixolan0+qwT/Wx+NYzyzdwGGUWOpd8xBPjZ0PZTAe5lGaD8pGmycoxSgdJjqRgqDd2Lsps
PNYFu6W/K2YAQVZPPbSZHgkFN1PpeZVO0lbv6qCnZodRAfApO5Yzr8fS5i6h7h3UJb4XxCVOTWLQ
18LW9DbPq+4i5FBeDVPbXDGWD/MOrM0KU1oN6yGZoCWq5RXfVLH621HSbzWCtdnXea3HbSs6l6Kx
rLYzxCyN9WpXFCY+/88RWt+7oen98vJBl675OjVGcevyt3dG1eCrsrn7y/YuuGcf+6cTJnpCIYZC
cokYxoBGl8gv86Xf1lP/2GaoeIJe+nW+xKDEWABMn8yXHm+GltbW4DIvespUKUl9WQ4YY4XqWSJl
6ZDIFEc3aMXN3P8ihC3ujvuTEVO9bmrKQfhq85GiOcDUw7q4MXQZaXrcYJxWht7BFlGtkqTFi+Jz
15v0uIHo6dCB1KF67SMNib7A2Jk9JlM9p19tCTYLHKes6aLD63Hbb/QE3R63/IT1uldlMZghY9ZZ
q6qqA1Yl69h9GEfCYVYNgb2AI7YHQecxpHiu0NlxL04nRfvuuA3XYjDmmdY1zpVsa33rREBa4bbh
L2sC9XWRR5fjemjArp7aZX66kxaomLrrf2Lh8m2XK16IfHkDpw6c/8OF38M6mXt1dODPfc7C/h/e
+zPSFqij7z6YKn1NYTcfvonSSrp6OUSMFp8aVB0YYDbzFUzSY4VhjlG5JyFAp6Bbu7O5hvUud0K+
9tXKbnsJ0IdonWtVAZM5qMbwZYuapjy3OaClwtS46yGxfpdMvd4bBKsr2yZie7TzMJ7kh6OVBy9D
91av0YYDTUv+AdNpeHM04ijavh+V7QXazzPtTtsFySvb2qbPaNGgjHStuZ6ZLn6ZeB2WKi2mwe/N
4OgbUvCWke88zf5MCP5MCP5MCH6yhMC4eRDZn8Uz/0nFM3bpu2n/ye/WDNTChwI0BX/4Ay63SQMK
fOHW1YDtaLU7+2RSm4uQk90nR1raC1+qjiB8z8txuC0bMRwKZ8yFqBx6LaTrrv9UOf+pcv7JVM4d
ndcp+xOB8R+NwCBBEqOcm6YDSDT7qBuXl0cd96ZKEHllWF6/Z062lzgArNPJhORO+44PGXHc3cIV
NkaJRI5XEuvBpcUoRKIE6NmHdqLTvmYenCYEyNN+mdeHpVmnc7YWy5CZqZw6tQ4d23STGa6Wvmkz
MhZFWlq+ZGZap4Mhzl0tpvUXsIDJZcSdvssRaDcmkH4LwGKsqtuCXdWgqzaStsk5l8nyoZREPDgI
zS5UcDmv67xNWYBeJaaXGU7Gxcday/Ic57C5p5KG67qT1YYwbq4MYoWaOJEKUmgznxi8YwySK+Za
MSrOSLGFAYodbWr+plnq5fXCpPmlL9yc6SDKHemp6BWRFb3heeIucAXBi3xe3WW9NPSw+GIYFC3G
MCvQLcPrmnbjjmvc346577bc5eMbKVtZKtkN8pQmQ3kNBzu+QXoeR1U5P5IUE69vfUunDSnDvEGa
km1vjd2uuVy2uQDl61jsrHhvwCsKuN2Oy0Q2evHitUtQ2AVTgXMR/GrTkptmG8Y1nGmn5c4SPKWD
gXoLFpec1XWAt1IGuF800BtNrNvJuLxXTP1N0Y5AFRDNL4aFNh95OYmrMIrkfT5OcDNa1O6obOUO
e4o21Fp75rhlCjf9krHKJ9kwU34LLAIuQxYyreqC9Q/IJ9P7ZK7BO1Tz6UagMrwTqKjfJIts9wA7
o9XIyuJdgwr/IsnZehhLKG/WBpJaEUDDBWpheWPlXG2rUhKuSsjobc1LfGOMpy95E/x7nM/+uugb
kjnf2tO2dOy284Po1YJ6oApcMJiGXEzvllkuh5wAv2/c4FMxJ9Vtb9fpdE1YsqEFDqlf++LKoSFs
dD0Mp3OBwpt5MeHtlGtmVWVRU6RrxcE5kHxNc2HZTdEUw5Lptu2paujKMoxMU6mywN1N2yVezciv
t1WSFB/EhKuXVendhxVMDdgchUZi6fIyXUdpdZbkXBM1LStIPqmI6ibvS1WJWb5hAbVCjV0imAp8
itx0nlzhRTS3R3UQEkuzKjmboVHrKFGrRAt8kkbe0LiRVMsL2gJeqDwCfmHONVSf5DlDidkO52G8
OspyRFuAC8hYtWa9N2WnSI3WKuup8Cx9prRBRUtfFaG00a6BGbopQejlv1D5cFHeexfcL/3//Nf9
/N/3rl18qYv+7//z6K+r9qG56f3DQ39x1z498tEHw9+Pb+sHF+3OH/2xafqyX14MD3GdLgy2//67
4fgdPp/o2pVN/8o9O8XvOuj7J/rLp5KIV0v78Le/3n2syyYrQ+/L+/7rBUHKCaOYAgFpNGylDDyt
uDh+xWPrvndGe9eX/fDx4W9/heiECswgR/Cvf7Gu0Z//n8ATJBmlGEYLoePr6+3uGNbfisb3G/ol
6Pfzf/9mVL/31b8uHYnBeIKqf7TI+oeDAU8Y41gQSJ8GA3CEJUf45wvCN+pnfiwI4ARjgDGJ68hf
9wh8Eo2BmYi2wz9xj/iukfO/0CO4QAKIr+6Cr2MCTjCjkEAGvrw+3ZDxafSb3fv33AK/55jfe5vQ
yOqEgDIIoxULeKrh+MNBASeMIA4w+NzsJ48OchIJn1iIWLsVX+znu2vIP2GG/eGY4BMqQNSsPAkG
OiGQR1/tn7iDkOdmCD/2CEEnhCEJJSJPHyGRSMJp9PX5r0cD7zHe3xha/x8OJs9ZuD8WBHgCOaNc
kuiCFF+PYxEpcQwSTPHnnvEzxoQ9cx78sZjgExBnLYg/GVvg0feJyiiz+rk6xjdFbD8WBHQCGBAE
sMePCnCCqURA8E/P559qCCHsGQroR2OAKCQSUvqp9z8ORYLiuIoQ45/fjkK//5N+8Qe29H9jyHhy
hkdTb8ApBkdK9teTCnjChACxqPr/qNHfzT+eSfx/tCNgJqBgETnxOAgUcSAJ/iknD993zfuNnvAk
rF/1BHICojcQxU/GCHACMIl+Ql8mD+Bzwve7Hg6/46BfM9e0KO3HY2JbPoSvsuN/esCXAfr5CT5P
TyMcJepfHh0Y89xPp/5H3vv3R/E5JvBfvfkloT9e5/PHPzfw+aUfXetLq77887R88Hf+vlg+5fGf
v+blXf3wt7++btsHn6i7UDbhSeL9fHrwj2/3LGX/9Z743sX+BYuq4+LFNxcJftcVL53viyftej4R
/tF2/U6fyB9sy7EA6c4m32zTs2nLj7bpy9XePoRnKzLPhsZ/y8Uenv5Ozx68/5bL3Nnkxg3Pe8Wz
lZV/19Wu7V3/cDc8bd2zZa1/1/U2d89/seegph/sjG/v+gf/y521T54a30i9f7Rdx18r2qA8juA3
loF+9EpPI/fNqfD3L/KtJ/Sved/z5/aXVY9vfezxoBSPuLcPd/7v/wsAAP//</cx:binary>
              </cx:geoCache>
            </cx:geography>
          </cx:layoutPr>
        </cx:series>
      </cx:plotAreaRegion>
    </cx:plotArea>
    <cx:legend pos="r" align="min" overlay="0">
      <cx:txPr>
        <a:bodyPr vertOverflow="overflow" horzOverflow="overflow" wrap="square" lIns="0" tIns="0" rIns="0" bIns="0"/>
        <a:lstStyle/>
        <a:p>
          <a:pPr algn="ctr" rtl="0">
            <a:defRPr sz="700" b="1"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fr-BF" sz="700" b="1">
            <a:latin typeface="Times New Roman" panose="02020603050405020304" pitchFamily="18" charset="0"/>
            <a:cs typeface="Times New Roman" panose="02020603050405020304" pitchFamily="18" charset="0"/>
          </a:endParaRPr>
        </a:p>
      </cx:txPr>
    </cx:legend>
  </cx:chart>
  <cx:spPr>
    <a:ln>
      <a:solidFill>
        <a:schemeClr val="bg1">
          <a:lumMod val="95000"/>
        </a:schemeClr>
      </a:solid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data id="0">
      <cx:strDim type="cat">
        <cx:f>'4. Analyses SRMNEA-N (calculs)'!$C$732:$D$744</cx:f>
        <cx:lvl ptCount="13">
          <cx:pt idx="0">Sahel</cx:pt>
          <cx:pt idx="1">Centre-Nord</cx:pt>
          <cx:pt idx="2">Boucle du Mouhoun</cx:pt>
          <cx:pt idx="3">Est</cx:pt>
          <cx:pt idx="4">Nord</cx:pt>
          <cx:pt idx="5">Centre</cx:pt>
          <cx:pt idx="6">Plateau-Central</cx:pt>
          <cx:pt idx="7">Centre-Ouest</cx:pt>
          <cx:pt idx="8">Sud-Ouest</cx:pt>
          <cx:pt idx="9">Centre-Est</cx:pt>
          <cx:pt idx="10">Hauts-Bassins</cx:pt>
          <cx:pt idx="11">Centre-Sud</cx:pt>
          <cx:pt idx="12">Cascades</cx:pt>
        </cx:lvl>
        <cx:lvl ptCount="13">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'4. Analyses SRMNEA-N (calculs)'!$G$732:$G$744</cx:f>
        <cx:nf>'4. Analyses SRMNEA-N (calculs)'!$G$731</cx:nf>
        <cx:lvl ptCount="13" formatCode="0%" name="Prévalence MAG 2024">
          <cx:pt idx="0">0.3035531627189853</cx:pt>
          <cx:pt idx="1">0.19929382818616095</cx:pt>
          <cx:pt idx="2">0.19657745768898727</cx:pt>
          <cx:pt idx="3">0.18736394351017996</cx:pt>
          <cx:pt idx="4">0.16798668408318038</cx:pt>
          <cx:pt idx="5">0.14489922177721337</cx:pt>
          <cx:pt idx="6">0.12942334453382209</cx:pt>
          <cx:pt idx="7">0.11874966841742267</cx:pt>
          <cx:pt idx="8">0.11711554495569387</cx:pt>
          <cx:pt idx="9">0.1089779098831318</cx:pt>
          <cx:pt idx="10">0.10425099227219814</cx:pt>
          <cx:pt idx="11">0.098569639943847931</cx:pt>
          <cx:pt idx="12">0.069276891320729991</cx:pt>
        </cx:lvl>
      </cx:numDim>
    </cx:data>
  </cx:chartData>
  <cx:chart>
    <cx:plotArea>
      <cx:plotAreaRegion>
        <cx:series layoutId="regionMap" uniqueId="{86DE78D2-AFA5-4116-BA13-496755561C3D}">
          <cx:tx>
            <cx:txData>
              <cx:f>'4. Analyses SRMNEA-N (calculs)'!$G$731</cx:f>
              <cx:v>Prévalence MAG 2024</cx:v>
            </cx:txData>
          </cx:tx>
          <cx:dataLabels>
            <cx:txPr>
              <a:bodyPr vertOverflow="overflow" horzOverflow="overflow" wrap="square" lIns="0" tIns="0" rIns="0" bIns="0"/>
              <a:lstStyle/>
              <a:p>
                <a:pPr algn="ctr" rtl="0">
                  <a:defRPr sz="5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fr-BF" sz="500"/>
              </a:p>
            </cx:txPr>
            <cx:visibility seriesName="0" categoryName="0" value="1"/>
          </cx:dataLabels>
          <cx:dataId val="0"/>
          <cx:layoutPr>
            <cx:geography cultureLanguage="fr-FR" cultureRegion="BF" attribution="Avec Bing">
              <cx:geoCache provider="{E9337A44-BEBE-4D9F-B70C-5C5E7DAFC167}">
                <cx:binary>3JtZc9w4srb/isPXB2rsy8T0XICsRbssyZbtG4QslUkQBBcQXMBff0Le2lb39JyJdsQXX9dNRRFg
MomHCSbeRP3zYfnHQ324Dy8WXzfDPx6WX1+WMXb/+OWX4aE8+PvhyNuH0A7tx3j00Ppf2o8f7cPh
l8dwP9um+AVDRH95KO9DPCwv//XPh+UfxaE9ax/uo22bV+MhpOvDMNZx+JO2P2x68dCOTXw6vbBt
8+tLPQZnm/sX2/uhffni0EQb023qDr++/KHjyxe/PDf3u0u/qO+jjePj4deXCB9BwQgUkr18UbdN
8eU4QEdcSkgQpV8vdnHvD/93Nz45cf/4GA7D8OLL9/Ozf3D8eaMd2uzzCGTtk6d6++nWfvlxhP/1
z2cHht8d+Q7C85H5T01/zuD+0dsmt0MM9iGiX19m98PD/eNh+Dpgn+n80Ou/pQOPOMUCEsjhpw/6
ERI9EgxzIiVSnz/867U/w/rq0f+8+PdPz4/+/TG2f2fnh3O/H4C/G9lDE8MB3IyPX8f3J7BFR5wL
Iin6XeRBgYkSmHy92BeY35z4yzj/raXnQL91fPnnofD/X7Du78c4AH0/DLb5mRGLjpDgTCgqvoTk
84jFiiNKGPkc0BD/CPkHt/4q5z819gz1D33/drRvxkdwOR6G+HW0f0L8wiNCICGU8x8RkyMkFOMS
0i9PgPp60c9x/M2Xv4r33xp6hvZbv78dVt2OD/XhxeP44rwdy3Zsvo70T8CLjyjHCilMn+OlHELB
+LPI/Z0vfxXvfzT4DPPv+v/tcGefX0c/O5DxEWaIKsTYHyZZ+IhwhjEXX5qfT9nfe/VXmf+ZrWe4
v+/6NyX9U6OZcIkkV79LthgWUFHyPHP+9Kj9HJzPrfwhyL8dws1PfdniI8ihpJD/uAKCR4QpDKV4
9o7dDPH5qH+/Yv6BwOdV+++Wqn9g4ofTfn356Q7/niudnwsPHQmJJZT4t4Toe6kBPk2wiKIva1wI
Ifoa+T+sfP6AyH8L9cuk+QeWnrH9rePfLjBv7stD/XWAf0KiRI8gwYIzon5MlOARJFRi+RvW51w/
efJX4/QPjTyj+eWW/2axelXfx8P9CD49q/c/Eyk+YpJwJPCPsy1AR1hxxgj6LpI/h+DnQH3m0V9F
+x/MPYP8rPffLm6/TEkXbfiZKhQ5gpJxiMWzVSw6gpIopsgz/fc7L/4q3j8x9Qztdz3/dlh/Ok8m
oZL4eejiI4oEVwp90Z2ez8VPbvxVoH9k4xnJz3f7/2AiflYm+E75/1Yeye/j/eZTXeX/3Pq1oPDs
1B/KMz+MwNf37vHjry+ZYEJxiSDjCFEOOVTf1QeeTH6x8yULelZe+LcmDvdD/PUlIEdcEPiUclHO
FMVEvnwxHz41sSOGCJJKKMwJgexJwmraEMtfXyJ0BDFmUnFJGMHiSZ0e2vGpSR0xhRhXCkKGMFeM
fCt4XbV1Ktrm21B++f2iGf1Va5s4/PpSPVnqPvd7cl1CQTmGCFIKIRIMQf7yRfdwf22bYvj1Jfof
ZVMU87LkXqFWi2jfFF2XNp5XpR47DHJDp1EPC0B5V5Tdu0LZmPPoOs3G5prYIoPNekZn9wYx8qoc
xHZU4diGdBoHujH9cKLqLmogfKNhvxSazPgR2XQWRt/pQJaL3jZlPg3toEdpbwplbjFHfQZFfe4t
nTQjxSUvm8vExl63jbtOs6+1HOSpIL3VdsWvk5KnoepN1re40Utwe7Ryr1fObkKsT/qZ4KwSncg5
Gm9XwMGmwwjqQrG3HRQy40MXMgrCcVvhvezGUxem02blt4Ufx/1S4uHNkqrhTg5i3CradJmo+m5b
mzic9XAps44gfArHqtNTP/ltqNdFWxqKzMia38AEbVbVstYNKvCrVFOXAx+9HtjcZwmj9wWzj466
/VyonSiV07ztL/u02DxOkmpagxNgkNGyByhrDH4Fm+kD93JrbIezuo3LU5PJ8SSbbdeDoNlaBx26
4sG5lLRvU6H9NL8Va7xoJraPa72FuHsTZnw8gfIjcONxORZbl+iuHCTNZ7C0+VyZhwCQ0bEkPgdL
M24l6vzOrfGdFP1y3BKYclMVUfsZ7iyaJt1OfM1Q6l9bWNMMoHrSVZCV9ot1WeT1x6VtC43HLuk1
9YselXC6UbXdezrizKlu0I7w6UIBN2TUl82xtOxK2LE97+BCH/o0yOO+MCqvvMFbH+hxJLHUBvWV
7iOvdyNt1L5Flmcrn9BprwaQy2l1ug9QaMEszcDCbK9LtfizwqErxxK6YuVY7EWytNJzbKdtGcvi
rOpC/2o2FGR2FSjDTZz3Fkl7mWTbZuVIUR6DuVk8lCdQyXuBE85ITcB+rr3TQkKcWVC1o26cWQZd
wnq8AYAVe88bmxuu1CYR6d6N3OETOYGUw1C+ckypbaHWZRut3wPpSR4i7XQagtIckQcifTwvJGL7
ROZG90Pb65J3TBejdxq3Iu0GV8u9W63LhuDFsSlQqwsLxw0L9aQhazrdFWDNGB3aG4lHsF+LALcJ
yylXEJpjAlp+yZay2UyuBWdi7sm5DfCBdF3IV4LBDXCo3FHj8GbCYn2P13bUqGx2K7B75+WxHZXJ
BVF3i8HvRcDvG1SfyLmuNmtV4czC4joaoXRY0HupwhuewLZbio9N225WLq/InExWG3TqrDmgYG4G
wpNmzlwl724JgtVuiPg4xTZtak6LDW3nBxe7fRIqF2k+duuaYwmbrK7sBSKjzeFYkhND6K4y+DzJ
NukkxgtULkibyG9kquSWdKLRC1hODE5nM/BDxovlvgP4rLVwh8pqzdRQ7sxa9FvWTCnDAr7GZYf1
OoYzBxunUSM2yk1YV1N9QVLBNbBeZJ6FD91KD3S2TUZLm7Ka+lqrAUx66cx12cYiD9UStOHl8TxV
fcYX4vMSEa+XEo26huEjC+qxL/27uRb3I2muXTV/aKq61PPIo1aCjTqtqdh261pmkTGreaBKy9D2
mrag0Qogl62dHTJFRr6xMjg9DqHe9KwkGkHgtJqY1UpWQPdJ8KzCbutpeFxlerRLdd8JfE4QQTlc
A920ra1yovxH0RYb1oPzcjDHwAt5KG3YGwRGXRfFlCtq3K4rqlZ3K3lXGjpnxMEuU2vV72vO4oZG
ITM7VuwtA02xpYa199C1U9bUMGkAXdJ9GcsTCfGgS6Zq3ZIkz1NV9jmqa36G++kiFul68J3cUcJb
javZZc42PIszlZecV+TQmHJXkvqOhzSPm5HKpt+DtiqzqurZRqDabkirXAZTtWzE3CzXHS7dxoCu
z2flU9CwEzIbDVYbQI3LraouGgvvRhJK3aB1vmrw9JHwUORMIrJZlrnwGnaAvBqQf9cOs9U1LOas
KPElh6A8Lpp13MUW+PN+Vb1OoSlzRyv0Fs5Vqw0fRTbz2ueuII1WM6s1SxWUWctnedJVGO8RshfQ
0LcEEt24YG9N6ovj2c63S5vGSxW7+WRY57vKw2qzjrjXTsG4C61vdlVd8o0g5q0z02VRl9vJcbZt
QQM2C3UiF3aFG9z4Im9pQuc8LfC6rpN/B4rKOh0RUg/z1Cxb5aPf9Rh1p4Z6cB5WM+ry6ZiIQ72p
o/EX6ySGSbczK7dq8WAjK8IWzTBSTTYUCtyyciYfA4Z2Y2yd1XidtKLSPBRoQtfV0pJCj3CJ+Ugb
kilTstt1oIWOiKacTNC9Sl3fbFyK5wFSvxNzUpnH2JzOBVFZYSe24QZUWeDttWOcvLJ4DacTUWM+
x6E6myv5SGeMdzVabOZYuoLL3L4PpGp02xi+Z6ErNezQuK9puW4taQbdGPgRs6rTKrY8E7xn21UK
mnncw53terErJymBxk1Z7aYJ99rU4EoN8YGAuOhlASwDMJQ6QDnlvvZbApZb1eOPkCOjF9uTjMz1
HQeMn4DUOG0FEbpd52zswusahnDS9CvRHqy347I2umnUMe/Z3lD0MA3qxrUp5J65d40ojmecbgZH
Rw2i2Ra0rTUYiis6tdvp6dVoWl7rMNe1hqzNleTvoio7Pc1duwXt2maVGM8HPmzQ3F0S5Qu9Erij
U1lmk6M+oyHcto7d+a6WuiHNu6lAu6QwymIx3LCO3w5LZTUoAchU6GE2+bHTmMz3rUuvFh8+jqa7
8EN4VZf1wfBq0bQc3iJJQra6NmkKhvPYMagNht2m64udLdTHqZbnYIWvU2HOgJOFnltSad9WXCMw
jllEosvaET62KzuIhqNt6hXWUNBX0i7rdoC11zK154mtUdsA1bZqp0KvPXhjp1pmiAm3qz09aRGq
doSDfYOqawfS62BSzDwTUddovu16fOADChpOodZVqd4vabldPdz1izqJclaa9bPS41CcrT19M4rp
HMxWaMfUxbSObzmkLJ8Mltr2+D0IDOZ1FOsx70jILZ3ziIZFt3g5Hi14SF2SGejEnnJRXUIAT5qm
3+PgneZwyOmCiwy7cFet6FbgOuYIs2NXNKfLIB9QbducGsk1nHnSMIl6Ow7ieFnGfSqQ0DOez41q
YYYGJHcGmQ2uA9Zmac3poIZBNxbMmWFu0g2iJ3Gt+dYULd0IDA62Lh/Xoih0MOrgZPVmtuaqRZXV
MbTVhlja7OeYSl0b/84uA78SEdkcWUX11C/b2S8X0ZCbYmBMu1YUOWzpZW8MPR7IOmmIWqj9jM6V
YEIH7OJOSSD0AEqbiTAVGY3lvgHJZmUUo8aze0o4RaXp2H/osKj0PE7XVZjZpq3suCXeBj1OUWnW
oHZjjTnFsb3oi/49FMlnLvpFj3gtNoNhkw6g81nb2HVbW0J048neAoa1MsV7Cbw5Xlty1xFJcwxF
t2FgtFeVYDCfFDlQPrW5K1eZ4bnCevHthq3QHVeF+0DH2G66dbxpI4gZmMsHiVyre0YOQ7ByV3ai
0xVqVr0M0O/acn1fqWbOpVtXPSsTNS4Y3XYIVXqgIGixWKQ7UlWZtHTKqmY2ug/dfAIRUlooyTbG
T3ewg0YzKOotXddL5OaYmQXvSpDqvAmu1nFcvGbd9L4FeNiN1piNqVCbrYaVO6GM2QwA9BdhYbfD
PFQ5KOc3XTtJDeQU83n2UDcmcF1TMmdVTaCWft32JL4BaIm6AnDfGHGe5ulq4d3eCD7rLra3aWj9
cRXZmhMW5m09DGcj8LeKsjkjdToBoTqZ+VpkqndWl3O8gSO/HsvkdUGa99a5elNi2GkKZbWrzVps
nfFvkmde11Mz5VPbPfZxWjZz5U7nQb6yS3rPF1tnPM0PSUmezyyJDIxFnUU09lqa5UBmUGq8qmPl
mMwbUvJMJmLyVtRcw7VrtRBuyEqjoo42vF4lCBnt1YexccNeDopq04fudKYF1FXfJ01naTRX1W2R
8Psp1vs50WI/yUXoHviPozev1NKCDUMRbuo5vYezv+1BwTduDu2mWtqtr81GLLzTTZ1mLQpS70Ag
RIfOq2O4rifIJqhbh9/Lsrxv4DrqahrGswKlSZeN9brz05g7Ndv9zF15grF9xyc4XJTVcF2Decg5
dmIDDF9PRqTSnnTwDAXINXP87WCG8c0oq2sK2XCOO2RvarW4bb+oOhu7herVc6vrYkkajEVz1jAF
tKzWqA0KN1GQNfPCkptm8kwbS9XxVDN/FYam0+sQ6qwSK/hhs+oP6shD26Vgi/LLjuBvP/912R2a
mxgOh3h+333a1vpb248/f9vj+iQSfdvw+kyE+rzv+N8oVH/a+H+VryiTUkqIsSSUUcrZn8lXzzaY
fS4bfNaw/sDOFw0LH0kCOVOSc0IIhOJ7DYtKKZ8ENMgJYZSq3zQsfISg4EwRohSkn/Y2f9GwEDzi
XAmhhHjaOisZ+280LELRMw1LwqeCiMJYcYEkedLYvtewCmAVtUbkzjTlBTfE4hwMtTxzYGW7ohkG
rdzgcvK0QhPKsK3qZ7WLI4IZ5BU49Q60m0aOJORAznxTkXl5Z6cxbbgQ81kqjDhpRc0+jmhYzlab
0rFb7XSSusntQindXd0Rfzt5IW8S4zxPUkyXVvX96wp5toOgSae2JkXOQMe3ciD9MSjKdhuGrtsY
wxftiBhPfUjwGDYF/bRSuaKhOq7W7i1amAyagTCfwAItxy2lIh+w7d7MPZm2FrBltyopr4BQII9w
GTMILTxHXoF929Fh3M3RVqdwknLXdY067epB5bQvUNSTEtPbEhLqs2lwba0jW+a7YllFFgsAd6OF
a7YGEvUMvd8kV4yjXoG11QZVA6w2qIypyscamuPJ95xoIFPfbQAQ5Znqpvp8lQRsSmbSxrmJ33Mz
kHSOpzHdizUMp10fwyMu5i5ltEl8yHDF+0eJB/c4Lo19FfvSj9oF0e27MPr31QyXrGmX6QSLpzWy
4NbltnFOy7IBmzQ0/lVftLbV3C5in2ydToEC5db0PduO/TpsQKBy3zRgzWfh5ZYSPl41kdgdLP2a
9w7P71zvrNclsa3XlS1E0GsRywOHqVx1i9R0vkrn62wYvD2B9VI9QldW88amtWiypnPiIc4N3Qg1
FaeVb4e7JspOad4JdeZh6e4GD+fN6MW05J5OZoMa1BbZJKdmyGsjeMzasipIxkIJ027uefO65H65
LtxShzygkp2TKhKlh1mNrxDhsMzYXLXX68DaDVMx3ZQJr7eKIXvbjAU9Eczh60h5e6HKUNMswJ7d
lROnZVYNYHX7WYH+xJFk+3w1nXlnVVF1mkXa1TotSt3Vog6Tnukgz91o8IcexHHRVYlNvXFhaVA+
FxU0egF1mdXL7CYdEUliAzztr7zB4aQVYX3FcAHOprHv99an+taERhptFinflI1fJ73aHl7ZwUy1
Hm0we0taN+tEV/POT6CWmhXVfG6Vqz7GuJpCN7GcX88Cu4MfvblBKhSa9rTcQCHKj5YaeU3Gsd62
2KdTPAec4djIzeTEeAtZW7gsOllkOKHlXKCGvzGzH/c94v6E8JVsHUnheAzcv2asJucrWuRhQTTk
QlmBtQSyPB6WKmV+Md1JUUh6IwmAukGL1Lyei5thnsbbGg/yGq5uuHRDybIYV5utjqYLxHqTka5j
2qUZbNkk6r1RYbhboOnv1sqCk3Ysyn3DWZV7BZAuBTNZUbJBVxNUH3rX1BelL922SrzbosrbjAHl
dQkYPeksqDdJIqmLZT7xhuzTYC+aiTabxhdvOu/7UVMIZW4a2++4q/hZWNb+lIbELthU1wdsIrxb
xybW20pZ9BaLxVudZB8+yBHI80ricJA9ZlaPMMjTvsPubd2mdIBMTD6TSxk2oTFu1swkEfYujHAz
oxhBXvkoz0aO+KgJXvmhbpZqygkKvjwmoCAf+mTUhxoX1GWx7IZeA7NMul7NanSxlHE+X2njys1g
GmN1VAm2ul8NfBQhsV1nveqOVR2W9Viq1awZhml9G2XbOb3ghIEWsStyFY2tNP2kqkxwDWwfgKVX
Bhp4KGiR3ihbNaV2ZIU3cjVD0KIHdDM2Sm0k48BlQLS1zcYBuPO66uyFQyVEO6O6EWxgudBK1/3o
XC6nRVo9c7Uexnmws6Zj290PxkaSO5vUuhWdH1M+oBrdkRbgbVJT94pU87KdQoFOGgLRh65MK9SD
XYetQ2DJvv/rzt82G+KEPKVD9Gl/MMNP+ci3v2L9vpj3B1tZvyRDvzfzJRlCRwQq9lTQYxwRqCT6
VtDDR4og+lTeFVgJwgn5PhmSFAkCEXpKeyTD3wp6CB4pgZ/2W2EMBSQI/zfJEKbkWTIkiMSUU4wk
QpBw9CwZKquxQNCbbBwmW2WkmXk2ghGEnJUWvV/KrgtvCtKP2y4Ge8xDE7d9X9PMF1Nz2yxmwPmi
mlpLUbp8afo5k2J1r+rCz9uxBfFd433cIDHBvCgsyDou2VnZAryXwXY5LaI9ib4RWVlgvoOgmHcr
kPAwsH7JmW3R+WjdiLVJbep0a8fxaipmeQ5MikEnCW2rF8p8uR1GWp0MPOCTdTTkFY4RKI1jxeRm
tO30dm3c1GSrJWLShrPhbFr6pdRFz9WqSziljbOkuyawt4fQILQVLZVZ4dbidCmGlMF+SaVu+kiv
Ha7dKz+s5r6c2nCIswR3c13O561x9W6OMN7g1oZGU7WSjaemOEFxcjnsh/k1TtxlqKpNHhqLXhfT
7N+2vuzflkMXPshQVOd0mOlpgsB8nJp5uZpGbi5qjs1raxDwuhMzzkZk3VlbVvVNubbleTt0yWWc
SY91Fav5sQUNulm60ozbdi7FmSkiai5DWhPNYXrSpkY4L3rwkFa6QQB2W6MaeN9X/fi+ljLVOkxq
2mEF2l4P49It2tdPsw+oAS6yKqBmupw6Uja5ZHN7MfqJ7Vjrw7anMl0uwM9O24GV20LUfdwCp9xW
jCU4ryvTUe1tXd+R2vVhi+a2tZvBNXLSfYK1zacEDLp0VNpT3DbTHk9MoOMqTu2DDHK8G5B4evtJ
yLK6oP4y9D3ZG/qUpBWhDk4vqJhMThZsNqXH1GgmE6NXiyNwvOwWlO6GgTMNuoHsC4unHFtLPpQu
lpexV+0mjTaEHaxQr2dr+b4fngrTkALiMzyY6VR5UFfawE4aXdOyFxpiMbC7svD9owUDfT12aZ51
dAG/G62nh6aHhdJtG/oL5MsyZW4SA9eJ8OmUxNaIHS4RjRnidX81c2EOQ0Qijz7KE46bOmRRLPYx
2rBeQ8PLOve2GG8oVrLTSIRyG81Yj3ouOr5kkK1dXsn+f8m5k2VJcS1dwE+kNPXNVAJvtu8uYkeb
Eyy6FAgkQAIkePprnnUrK9Oqbtk942M+8YnLfMRiLf3foloIQbGOapreq7Etk26KKD8ObpcLxwi/
oM4tNzEPna/pNuWPiHZDX7VC9s/jHG1nIlnk57LJhZgtzwjp/Vi777gV/NRAm99LB3BjZNP6YmiP
h6dYWq/0AoA9kRk1j+u+TLseuZzciQ3FAr2Ns2yqjUfvnhKkpdF07/ZObzhNZ75yNutuGsYagdYW
I0RegwFq4bECfWiB9pH6ose9963GaiVfGpf591ByZw05JjxVHbYKVaprxK+QW/hJTv2yvC1Iqr3C
mLZS50znV9xCEMwOhq41O1fj8imS2Y2jXucNLCdKJtUw44Lk/yYFk3FMMJIUEakY//8pmH8LJv9n
ufxvh/xHuYS/ManE3WAhqYjgkvxXuYS/KYSEVIoRASWnksu/10vGIedK3j9cIv6PeonurIsJLBhR
kP8r9ZIL+I96KQikEt3nG0ohhu9o7J/DgxT4mlBcjGpVHUB56MIymAzG77N0vl4QcbrMyOpmQk6v
Elx82F86Iq0WUaxVq/gDW8RpSx3U/dKN54MTWY15ei/AMuq1nZx2+9gah9SVDuhx3VNthyFoeIjV
oOGY3nppbFeAQZl8o4evO++JhnvzxFdYqqTG73kYn/qSg95bdVWHvFAVUd078Zy7zfQeJI13cjmo
n/UM0aqPEPBNlu0GLEHnrWfIsCZxQzD9w3VteiCZLJcSR3luXV808FbUYxk/EemC6TNYjBpTqzvU
n0JcsnG7ajTkzdO+oG9s9oZSWnUEPouC2quH0Vehg4tGEkDjQ9or0IzBtH75Y1HkxXkr9O6m14zI
p6xKo+WE/QnN7R9QsF/zaptT6/bNsHUrZnAA6JFg+YQL3fQSu053AgKDZwXrbRx7ExUKpiU26L24
yeyhL/ZpOBpSBagA+AA60mpujx9DKlmX7fDn0h2kTqoc133Ph9VsgF87NIhINNgWXmqB9+Xac09O
mwjMGdUPTC/jUDQah58EYKndHvEZdVHUDRKyBrbI7wWuyEAke7Ow4dDDMcRqHtlyRk0S76Hf1XoC
bcJXvBd5ET5+KqP6cGy8qUrXnePmqQ42qmpvkzPRw0Z3Lb9Av/+AWZw2GZ94XG84DTe2LA80y3cd
7WwdQ5vNsJJfsyRtPYT2j14O73E63sixez3N/nFV/BMK5UNqSzSAyFjZlB/Hg7+XybZnGQ5uUDqw
hpOH8FmA2PZ6lew4NBEIdobMvIao6V6YjeJculmYkUB+KlK1b1yo4zzM6I+BtkUn2d7vXSBpT6DL
JGnl6BjMAmQnte06G/RmI3lZAIKwill+6sb8RlGCVzLaJ6jKpQlNnUOkNdtlWx2DGs1a5ovb+AnH
gW16BbQTWgj403uynrolxGoPGVWCKa554sO19+MfTaPAuREcXEo/v7aLQ5q0SdTttnTteabqm/BH
p5vYkY9NI1mNO8QqeLRH0g1z5Vvvjmclc6tZ8s3r2KTxDEqyjyW3n6djtdUm/HDmTc/Ouy/4ZfbW
VgddatkQ9q4tPr9PLHxFPnlNlwTMMo2nue3iKy7ydXbllZOGP5WUky5CPjsZ23rZD2+QXFkNMexN
yBu/TDmwJ18mpCdKD9M7FbkuMo7Pswv0s1u5NDH14sSPprlgu/0+4dFd4czylc6E3Xof3f16r1ef
OV/CM58XVGfAV70I/uDW9uvRgadjbnYtUPvIYFl18eTdFu3zaOlnTkdrSENanUgk2obB63T0QRe8
Ea3WlE1k09l266tF7MVv2deSxN/zBH4vVKQqbuObV4VeI16s7vdtvkyw7WsYaWu2VmY9Fp6QVsNk
LyCh4zYTS24ikqxX0FDd2gOf5rgTTRcKTmTlP8Bcvhx5YlVvfXyaIM1mblzW2E3hhLF4A7AfzOhj
qzfBTgCGl2mfHgHbPhzEWm2pOo08PHMlb84fF3G0p+UQQBMk3/a92XWB5Urb/cfaN4v2aK8Fn94n
mt+71r3Qg3/1ZTptQ/NFBoT0Eal7kKJgPeM26LCPT2HrHq3vPqleqarp8HcworHOG4pmW/KhPQGj
prK7z0PmLwGJRm9hanX04aGZ+Kvw7o2z/VfXNdfFTh+dLbMmObZVm2NrVmbf1t3PJ+XB7042w2kY
+dPe2+cxi6KzWMUNlRZUZSJci5CrZeg/pm7sDV/Kp10BqNdjolVcctRiEulRYdrpbUG+ot7fH6vk
vKP2gi3MZpGdu/Te810n5afTMavtNniOi0bNQGqI+MsYFLiJni7fo/DqI1ys124ry8mq1JgWyuUR
UTXX08jzk/So/dGH+NJCPGoghvecJmuQn5wB07Ce214WHfCevubExJkpzOu2ndBrHySv/URHrTDJ
F46WyYw0jD/moPpT3y+jjrDbXnc7jZXoU3l2bn1ukmhetp6BU4Itq0vg5bYS8vuY208RyUlvcHls
V7q8QbndsyRo0lMi8rQql05s7xptO4XNsPiYTEje10KM8SEfBXxLMoyPVLX0rckLv3iHaB2dbE9D
btCHVYJX5sojpO0bXTjTpARhIFe23sL6kuX6bG271qosF7A3s5ZsmfV2gLVeMe7qwzsbNUb9+iVT
hE48OVfzqcm6eP+wsH2sp6299PNy28lCzYzLVs+46f9oOjnWrS9dXTY7aB5ROO0kH8ZCTwzIxf1s
1nV/ZGsIVWhjb7Z1+eozv5WNjSZ199eKlddp92eCD6nHA1jdlAXreXXrdwDbbtJdWQE0S2q0JAwY
vm8V2YDGid8ajp/gEB/BDN7lbvtp+/3TYlmo8paSnpd772J7rIl1Xvt2DR+TbMQzGTdboaV/tU3e
r307SBOPhtdwmkZtt/yUBiVvaCbk3GfZnbeEseGF7zX0fHhOA3l0q/s2U/88bWMyXK7bVfFFGbDi
pwg4um2py2cX5+OzorjTAoP0SnLGV0rwC5fgEyWYaQT8pXHqBNWGTN6t0wq3SA+oax62KbOKrsXV
2ySFGVKnzBr7Q+95+WJ3IIxV4Kj3roOG4fF44pA3F7kyVzdlTycuVnoe85QudLFdjfFy8x6mk19d
W+Eo3GfHplY3e/NuaWhzAtgmM2xTqgshP8R0/CBjTAYzEC4jaP15WHFfsQKL8XR+gLxfNVVzMDbS
x4HwswztwzIvl7LTh7Sr8RTWAms+Bnaz0kPtceP0sNNbOvIbj/QU1+kzWMcbbuIvZLdbU8BoWuC+
ztRvemaiirw7tSl9AnINmqjSazWs3Eh21KmM57Fpz2n1vy8inOmwXKc9iwtO8CfA6WNcQlcxCN8g
YK+Dmx8PsD6liX3PdoiV3ae5csf0bennT0sSl84dk557Kh/REovJ21pOe4OjpiFYnRfhdApzqD0M
UceNsWpQ9Fcr89cR0cs0Z1S1HH1NqIjqyLTXx+YXLXh66Hj3LW6BXWnPLttSkkFDuXDhvdkguMyq
A9UK7aVxyGq4h+YSuuVbCfYL3HCruZxDtcO5aL+G5ybTx3+HQSyTCCJ2H4hSLiW/39n+vwexf1uO
8fcr6f/hjL+upDnk931L92EqRpCyv6aw5Lf7cFYoJbAkijDG/qurRL8RTglXRGGi2H2HwF+qgiJI
BYRQSgahEuJfairxXU38Q1UQLgRDhFOBFEWI/rOpHPrWo3XGRuRxMJsn7lLGRuly+PYetE2n3Nlo
uiWe5EgejxYBUh2HZSfFyFolQoDGWTUViGStQqB9Fadlew0wdLqd+69AcWj41Kwvctvss8jDmxKu
qTJoV82YkjUP5NM2T4M5mnbXwqrjItck3sQ9RjeO9gN0Ozk1QOXrmhS/jcm98S6P5xJacD429zwr
aK9oZmu9EfXcIk5OCXp0G3xq9b7RVHuVybVfqLwi0A1BK3ak076i901sO+NYDhcp8fSA7nksB/py
Gr1XL7Qh7RPdcqN9Se15amQ0niBgjkSKafi86V6q8mmzC9CQd0NtVz79AiziqxK5vRWVp5qow10W
1+162LqHbtv3k00dOnuOmhfMxXQGqczVuK5FAzjuZiGSX2ewb7Vt9/gKMyley4WyFxWlN2Lu4kOc
ZfPQAd4Yb+2iZxqTKVO7GBiVu1DrgZnC8kczOvGaltSdM16/cLaWet8Vf26X0r4SLInG1NsfsOnD
RWJma36Ma9Uy2p0CPqhhYPjoLLQGrUNf5TIiPW900ysaR5OkEy/cT51xQC23povrqSFL0VO/Sr3P
5Ccg6BqRZaYbtq6S6yIfebOVRy/hUUHmfsQ8sso2rO6Tp+dOrPyhQYswqsyrttsMdFS4e8HAd4Pu
26MzzhN5RqLhLyOzoFpWuF5p6dyLxVlUHO+DLl1y9b7sXd2DqTXdjsGpNMdU2XYN3xretcY2rdId
aqXJoeyvEOVGR0iab9FPu2ZWkGuDAcc6s/iCjhleHZ7gTfmlv+42oJsAx3Hqpo5WUWKggVhucUPW
8HUXVuPd9aYInqzuZIM+jOOAzVTSeEo2dD+HgsC1L6N8HJR3s1katZybPLfXBTVMk9G9wWNm32fQ
SlTlvTt8xYRbr/uxlwrGDPTIMK/CHsdnye1bYng449x6E/lEzUiPVUNXrB57dFcVa3pVWLFLjxKq
c8POc7A/pbS+nnNIugWY68kj/32Gc7x1OWFdlux0n/12VV3Oo8ZLl6+OreFU5v0jne6DhHteQuKD
60C7L2AYoiHbksw8jlBHSj7uronG75P8JPayvEccG37sD+OafqK5OfTKs70cK/u1uoCqwUpeDxL5
as9+1WPjvjgL2zcMevZlQvFwNQxHZtr6AxhBj1KLMuYKk2apEe7213IPfggy/ox+ML1qv3UpvFsb
h00a7btA++8cLovGIL441z7yrSx68MfLts7R7G4jul2O+dIOWVRk38PnTdr4gtKBvhaC+qvHm3hY
8PY27F5VHfSrISN9GmIMegcMVjOc33maQrU4RuvDqVkne1zjRLzZd2mvGLaw3lrBvZ5sPo2KRz1R
RnVc1s/Ao16XMH6AoZuqXdhzYuh1dtNH3E9eNxHmuklK3Dbc15w2WJcpv6KkXh2bnhFSUbdxbnXo
e1c5GK2e1LzXW+SPpHdCB+SPq+jb9uEg220J0Vbzal3VzgfUqkuDnhwddHGiGqfhpsh+AmretRxl
3Q/khR7Tw+xEpy3ofyxovuBeHtUUwabnbKFGI36PN/k8J/AyrEfSyyg+2hbvOsntxBPx2lP/0w3T
dUPzw+zJhTD0u4OjMjBs8zX0y+dhz7N2Sf304J6Sjf5xWcdWl/tsoNnZFbbNtyYuQkOS39IWf0YI
/vQk7zbX/7JHypXadqvLoIQWxDMTtrBqNB3f2Mh+orkzG8N7hZqR6G5uN00ZDKYXnNVzjz9PFJp9
Ho6zY50ydgjnnS5eOzFLw9gc9a7sYHhM3lDJvi6TSzqhvavIMXKzssXqY+rfbQDcWN/OOu12qsRd
Eo1oeOAR/54b/Dsn6nN7N0cSqesOukuZMzTr3SZR3qA6+rU9h2UGb/RumFyEP8BiyRPacv/cI9BV
0TXsRd71U7k7qP0uosTdRiFBxze0RlpH6n3FulaebZvxo/tTWHklLquF+xksvtexw6zauqE3I1jY
Bd+xFkPkx7wFpec75IprS6r0p+06ysnduReM4DX1fK+WOwXjfO2/NoWoGouuq5o7GZtpsk98OUaq
7+pr1SBkbLY7NMN3csbv+OxQ8puaonxIsXmzd6BW/qRqd7SGtyFf2jtksx0EZhNgetfBQbzFoyea
oELuDYC3F7kH9Er747W7EznhQzdr4hpi+JaF7rfc63hndWD36Dbdqd12R3cwEngNO5tNiPRKFoJP
PFFVkc4dgwFDPz4lR17Jn6rv7vvcXfq5u/nDfFxMX0S4jHb8uYjkDbojwXzngtPAvlI5Xcfde93d
OWFzh4XtnRjCff4Y7uiwvfPDIcMzpjJpm7a9WvKQNJoapNc9RA0A6jTix3DbOp8vfCntaScT0Lbv
x3MYxr3mc7p2Qu0Pq5LbZQ9tqnZ0PNAClTB0JvY0t2J9BmHaDBkn9XE5pnCiohs16wO4yk3iD6Uf
W4PE/BxHq26ZTu/puIEXvquoJ4jKw9oeWcthic9LkPQCid2eVjdkvQABXhqeu0vhtj8B0W5fFy/U
A5sKN+sk0snNbXeie7G6Ed6dtzS+b1pS9dLmqDte7K6BsMm00zrrAvhaCYlf+dpLnWxC9Xy4TYeE
xGme3MuYO6QPj88KC6uRP96tpXseRhVMdtMJpvwlHqvSx2x/uT5nve8qmaObFxNyfA+69LCR4UMh
9Dg7CcH9LXY40zCkVW8QnRnOrD42Fh5kpG+YS1mRdkRG3kOaK9lf5OCGqsRu/C7wEB/wsYCHwXL7
JsDRNzrt+1GDNH3xS4d0fzSl3sMwvR3ZOi0HZO0Nt9so9YaaeFn6wRt4SGFmBDrdBvTahKPTK+1/
8jiaWRa/PuXsl1yFxt6gxHuV1229DXtfSylPq9s+ZI66JxIKusva/d/klpBwQiVSEGHCMf5fQ8b/
sSjin8ie8v92wF+BGsgJZ/f8C0QcK07/auXQbxJzSZUighKpOP3HBSGXVDKFBZNISIH+6uXu25QZ
RFhJBSlFUv1L6WKM/lugRglFmRBSMo45+fMC8W9Cvt+BWlaxVLzdrYl0fmj6EvWxTIs+DrXVh+zx
iabpHWu2vRaRdJcspA8GrKI/eWzzGwyYOe2EopUv635NiIBTKE33MPjAnjLFv5dJHho7dZy8oz9o
otIALL4pyrH2M+7P8Thi1Iqsc92Ok/8IR1dnpHQkN2HJKU1AvayNLzfZ3KleuifhHFTxUyNUf86p
x2e4gslEf7gKB9u89PBIJqO+u7jD7rpl6HsjUKxQXopWat0qh4a2Esu8mzG1D+PWWuPKDDUeh9ch
HqlyHmSzuMBObJgHjcLC6h33/Byb+OGA8kmRjjlN84g08VtTDSP+PrT5mpW6Nz5xqAg9vo6zg4Z6
jsxCe6TtkEi1DonWZS9BpzEtFVTuuEwbnExcYo3v2WgB+8+7Ot4Flp+mPuAqyP2FArdXC7DUcMIb
wyQ9+1QMC7AzwDpYJfTFh3ReXXBmsHnUkzp+sTgXTdjiDJP42wBxMoHAB3eQphoydjc8BKRFmfaq
X/xeTWlxf6Y9TIA+1HtzxCfO51zBFLeajJZchs4+LznaK4x3nwIW9rpNK/jMLI634EDzOGzj/Djm
qXwfQO9fUbvOpohxPDVhlk5nSeFLkUJWHW62GobYX5Wbv0/THn6mgkm4NyOPS+7iTdiZmhW3vIqt
xaYfuKow79Pn0Au3aTjMu5nFMWq2Tj+sg+HCkvWnjqZUQaRGrIsk3GqAjvvErnATMto1PjK9Tc00
a0bXURdLihZFrEbwgd62RTRfgFvmassHu8wURDOTzT0sWbZPDd1y1kdByy2qaFvTpOAq2drRaTLt
n7ewDvXQcVaNAG63IAf/fohiONmMws9VuHLCKycmxfsLnprwFUravmuOGT0BId1HmZZbWtfuJNDB
L90KRsOw+9Q021DDtgs3VrpfXmas4Z7dc2/7VJMRb+ddcabnhjYPy0yhCQvil4OsXM+rOHod25zC
6diR106iJzsX+b7LyH/J0Smpx3Hbrv8OEz7K4f2pSChUnCj6v9eE/1g58/fh3v/w878qAiMYCqUI
g4JIdj/5/+5Mwb8phqlUkmEFGRb3xUj/uTOF/oaVolQpDDmjWIm/VwSOCcRKQCnv3/6likDui1n+
Od1TCiIlOcOSYgnvf+Lv3mSzEczd3NcLOPD6ElEe+2vTePXH4YZ4S7OYasno9Opb1Go1xlWzw8L3
MMrlZZMNNM3BGr31y2fc9O9ywYvBY1NM8hTVCAh+2vqhOXdYHlFba9VDGxf/4u7huNm27XmG+/Ct
g4qf+qWda0vs9HCQ3lZbsV4fVI6P++ET1JY35Ypi39T7xpXux6O/QtDD8z6npGGi9lYE4BXKO6/u
eb67q53OB8rzKTMfrA5zSh/Fmo6fLMRQCRr3x8IZex/kZqu4qlI0VG6qJ8ngFxnVcJKzX+vJzZtR
sxu/jZP6Hrz8odbEK9I1/WklgOo1z1FLcLR65xm/Xxrlrt2U5wssHXoOoC/neF82owB87nrxIc4Z
a780qxE7QdXWKfQ4oBKqkfFV7wnP+mCeVWiIs/Z8e4lx+96ro9V+8dfGdZMBB5k0tO2oJVOsaiRk
/4e8M1myXMXS7hPpGj1oinQ677uI8IgJ5tGBJEASakA8fZnOzazKm1l/k+N8AD8D9+O2PzbfWsip
K8AJtj05rV51FTdLeliW8AvwWMqCM3UPXfueyWory3JTd7mZ5DAkKheixTud9CinBLi0E1QVtebX
DLbpcSHmZY9EEs5+lTCvVrp5ybL3iR6Qaj5j0LbPTrBvhrifyxBHydUS6sl0byh3lyWYez3HUS6+
TbdFcLDuXDtIH9VZzS2Vjur1h+LTCdmprTlzo9wEamufhva+0Ux/EFXgmuJtrFRwN7RD7woIX6M0
oQcOnJM98P2Fb5m/BzSTqpmneHahtLVaQ3hltllPdlrUSfRFqldToGMmFB9UM8ynpgH+7Ao+3fOW
fc/eLzfB0uZS8rKtFeTrdLKWxNMUfXm0c/plECiN9KBYpEcqn/sV33elms7t4PNxzeoWLVnIhXso
SebtGTrj6gKX5NAtG6wW0hxYlZKep5qPyqNj7tGkqkC2IAnx+x99c/7S8LGrcNL2tox4Oo3b8IQc
3g6RlLHObgpSDA5YyZs+8ANURunKBZHpo9itQ3Dp5YKHrs44PywLIZVb+8WebeYsvbJV4OXDtJM6
bFs04N33JDxRteB8B6Lzxae5yFPlmhzv5pnkM4DMLZVKKVYpiOY8LFnpe4rgC96IPggetgp1qpXN
tD5uBWoqMa6NZLG428b2Kc7tOaK8VV2fbkOHPs/8+jVvXqcF3Kso8mkDgY21Kyh+GlvPZe7nZxbm
WEfaEiD93Fp12thoe4mGHl+G3kNJYdfISTt+Ggm4awrXncAsyu8t8PhEJrDuF1/TYSkplCWIWJrG
C34puYK1NQZXvhzBZ1Dy9iZo0x3pWMIaQS3uskXXq+JOtmK9K6h5EiI1tytuuXSOtrcxKvOWunC7
riOW09CU1WDWb5vjapPOtUZOoHNfRjv7qWbAk4qXQfzAQyb5AFfW3W1FYY9LEuN5E62rU+dNlFml
Rk4k2lsFQrwNavi1DsHWeh7doSPmF6M8SVRuT5FM+CIim48laYWcdUhHR7btJEgMF91lfCJdtifr
GsZOmrb7fzp2j+WqsJWQgWTkxDv9MFLrperG5qA9Mgcw6XSIW7keAkrxBen0HYCUnspmoF+ACOCg
izR89ly5b2lU6ORN8wIa2FTcxb6KU+susVhAlbT4QbF342Gghd2OPLJNyy3F4gBH3Ry4aa0sh+bL
wCg8orHXZ12I6eJNMdWTb8tqVk3+7UM31EUH7CfbWCAN4Z/HsPWzXPf2s2lolHm004Gg6Ou+L8gg
zQj2FSO7m0uQK4DiXFNdbHUMih3c2Ew3msa1VnvFunOK7r8NdtnMbOv/jEC0RxPEKAWoJBT9/1Rp
/7dc9C+f8rdcBP5AEINdJicQQBjh8n/KtPCPEpBdCMoJIZAi8Q/syX4juoO4TGB0rcz+YzAivMS8
3MWxGDBG/p1rz6ve8J+CEd1ldQxQwQQlBP01GC1LCUGpdC0sCbIbi/mGxgV9oAGRsu5KAiUIVlTN
qpebJmsmZ2i7wxbW7QTTEmuxlubQuHKRXLm1QtvqjyPDqF7VIIAESeVQGWaa332i+1FwhOpbk0m8
p/NUhJ27zyfVhPRd9Vu0jyaNfq14LwiWnWvJE1qb6ZURT+6x83o6a2qHm8XmaZYJ902qMitMHUIz
nEyC7jWBIfSVil2zViIL9d7FOW0VXzp632nvPko8sXsn8PqsFUu/NsbyaxmK6Xfmqf8lGBjmurEk
nTGOaKwZX/HTIqB569esa1QqiiWeQ/G0xjhpqbvVftVbbJ41sPiQfPedsHK501tfpqNPxNMjTq7s
ZA5cfBRJjK/QTeJT2qj56TlKWxVn014iXsz7qHT4piDoP8WE48PSZn8uUkduhrSAU+5Kyyuhpu7F
9n78OaU5DtKS0f0cnVq/MsLAo1ti+3UEYrZVh9ByGyAwvm6cWEFVAsOsnJZR/Zi3HnE5ULr9bGHe
HhYG2toP6/A8c9tOEqCVdlWKFN7yaSb3PWyCrYt56/vLSjbmK1sG7qoRNmN7H4ZAwWFth2KqMIk9
uHUJBF8HVhR1MTLyZPsJPgGV0OtIwX6HqZY17XzC+BTzlIMcx9mE2lK8XFge18cZCtIeVuyGVzcT
9lHuESeZWTUy8h71kvFu/SUEKz/MHp5agRGToEw5Smi2Nsjebe5mEhM7b5GZUI1zpo/TnvXybPT3
eU+DXRnGk1+Z3So2hkJXQ+6np02oeFra7B55G8Ep56K8+D20GoJ8vexBtgcTv4x7wl00ewte+RMV
YAQyF0DNUmxcP+WtLe4avaRBjiH2QbLEi9t1Ru4RDkGcXRbQym6IzWlRqnkPwc2dHLecmirYfWHh
ohqWOpSOA5lUSndqWvkqQQ+W29lN5IH2bfPgg0i1bubyyFgYfsQGud8gTeOjt3GrfTuBSbY+LPGM
Eje3qCTrj7k0r4Oj4KBNlTeEKwUFOxtE+qcG8c7Iue2Xr5CK9SFROp3CRL2XDiD+pQVMfJQ+OC/b
Vk8XXsBZ4oFEW81D25tqsDZ8wd6i4zw2eZJ4adCvuV261440W10wyp/BPOjn1Q/xXJo94DhgqJAi
ePsIPEg+yP+QAQU5ZwhBjhiG4P+6xf2brvuvR3b0zz//52iCfyCBxf7YEsW7Q7XE/3BihwAjBgAB
SGAEdgDk7yd2etUblyXDmIsS7I+5/N0Qgf4o+a6dIZxhKDAt/63BBPlfTuwcQ1BCTrHABMISMvHP
gwluVoMu1F5z9bNBnXqOZBhlW2BVWWC751Wg+SaSOB8KFOcLtOtvJ2h3wXTrniekt3uwFouXa4T5
U2r79RnSuJ1tJuPXNg/hduMcvmVPirOBa6oJ2rrffKWxHhcIzr2NRYXaYiAV3hhZK90xrI4oCKO/
5OQQlQP3gz8v5ZA+2GxL6XGnX8oo3Pchrp2Tm4+8MotqHhADsJNt3MajHsrxlx9LehEoZF3NVptR
htw1s6TDyOeqWLnuD6txcJU57VrXZDbrZMl3FRaxBTsjrAy60TB1TqrSJyOhJttWG0vYMXZuuEQI
pjrZdj6zthnIw7wNqa84Yy2rC2rXl3Kx5Vvv0PQyYVb4Q8f77Cow6naRYLHNJE3C7Kz2JnzDysJI
C0Z9XrQjp9AYeioMox/UqfFbsagcyNlYMVzmcQ5fRq7mtpP91Ew1HpydqiYypauthM0l6bbFFc2u
DXL0vcFHMKEvxDdFV5UtGtPRmLL9qjOI7YFzxUddlSUv4A+B2g5cZt63Q5Y9p6HD52ItzB1oASoX
SeEIh/tixV7DuhEqpovypbd3bUwgHcoA81qBNsPVyJEnHh4C6lXzCVyPlOx6vKRaFLs9N07HnhE9
VFOR4QO+nlYLx0l6pl6g8bBGRlzVDM6S++U69nQaVnqIZon6NhZtMvVyHZPqOjJjVwRbs32SzqRB
t/nP8QpIO0l3nbr7/E3lkqFs0VSezcC7WYZ9VCeTmZXmOsH9lBpft/tg3xxYbIVG1X4ds4WPwx4B
BsPcT0CKOMhhQ+NPt0DTSyUYZNL2HpwC5vhm3nMF6eb4MHaOPvVrbn6ue/5Y9yTi/gwlez4Be1JR
e2ZBokBHAOfhcWCm/+muwaaDfdOclpHQc8nc9yJbfNAlb56LdrVfl2tA2rWjT8oAhqXfE9SSBvO2
NXp7BCVq1nooXZPkMs35Ye3d8tFeizQctt3djOe+OKhpClmO2G5OjnShugJDErjSLNh3tFBhpQYg
X7iy+mhxG4yEpmH4YrE17ryfQ9fDsCR/WKZ2qrOn4jIEvVRuYuKXEy48eVLSTW5NE8zBzwzBukcT
7qvUFZpJs47sduEYfeK9TU/dsBJ+QNiXb/M0k0fgJvjwHzGsaIlKwHdeHgv4/yD5/5dnt/4yuP71
s/52pkJ/EAIJ2GXaELKS7Lvcv+2ayR+MiBIAgBEgmFD+P4ML/8EhIaIsMdvf1tivDP8+uOAfiKB9
+4z39zgw+7eKpJj+y6oZCyQQpBQxLii4Fk3/4fKxxWiBuxQY29DXOMNJBsrI826DendQj6995L6v
1JWhVX/ytKRffQWunC1rQ3+ga9hdn9mGE70yufOVz41XVjdeuV1s+8xkhzUYj+uV7SU75ssmOt9p
QOAk6Y4BG7uVtNoKsa4VR838jAo+nNIOD2dfQCjLEi24mna8OPfO9lXfTfk2NYXt6m1i7pU6vW51
KRycK5BZamQTeCCyS1l9tpbOXLqoFzkNJ7uFBdTLlYBGOwwtRMm9jHBhb/BKSy87OJ1a0/7cvHah
4iGPN94AVlOMxt9ox65VMdO5aqet4Ccm2ngrmjQzia689rCj2+WK0sdkqbntRBvHveJ1WNv9jnfj
lHyyRdjeBfNhJxuEWA8q+/EzbwB76OZo7vp9oQOKuMUa7vueucsByGl26aBp0Z59Eex4MGIldm/7
+UeAOr/ddLEd2xuvWVetFrs32/fr5zxS8bLaUk/VvC+48r7qUvPaxvOKBf+xqYZU4boam/ctmRu1
kfm6OksYNp/MJuZ7PzTqB8lr9+rGCd33y5TvfJnMoYfKv/fXzZ3a8H1z3ek1fLVc4gLS4bLtp+qj
xqX7yWYwEdm2Tt8S0BWvYBv9Z72U6/vcxuIzAibhAxu3/qDMoJ0c5i4r2Xbb8JB1QD/LrsihWruO
fu8pJroi7TQULzMbs5VgzuE2UGxUZRHK20njXhRym2kLZWdNeBl8mm1NsGk+bymUb4lmfU+zHqOk
fF6ITAs2pwlCdDOAtf86QOgbmTqK8iXTbbbHNel05KDVx873wZ48yuPL1ihw3lS7vbZKKVOLMbNG
sqTDkTUJXfxmp4qOpnlvbDvdrsluz8sEwoGAyDdp9Dzuy/wCP0QwohdrR3WaRjqcQTbpxpZRv46N
6O8LY8d3OMbl3XbcPmfgclfDabXf59jS59FH1FQJuglXnU1wlh0vySTd1m43zLlhrcS08ljp3pFD
UsN8B/qi7Cu8NPDUrGGktXUxPvfDWHZVmPf/iwYb/9r42Y2V6ZOrJ94JIh0c3IXlLdsqBYBbSa1G
r50N5Xu5V7Nb2OtXNYfSVSROpZDLWsIL5dP8kCfiv/BWl3Lz6+Kka1Rb1ptK+qOcNnIMCOJDO03w
R8ctsZIKQ9/gzPxRQF1gKUqjXrwA7EfvzTxJPQjayqaAxSXFvPanEufBnngoEb5t9bC8tKODUeJJ
k68zZ/Nrlwi7o9G48cs873WkxUG+VZmgeZD9wjGTyU7bmbZQ3ZV6jvfLDJ2QTJjia0/GBGQUdDiZ
q0lq26VSEG3buqsAxGfEdh+cyaV/DrDXd2SXUsVR52e7i6pyN49PaQKJH7RtwCi3NLT1evVbtVfX
FSaosIfhTwfWrsOKJRL3ZqRhlU0b1BeO6NbKrnfFKHFD1NeJr+1Y91sfbnA3wu5s50RNNe4iLnF1
cg2NHR58SeCL25VdYpd36V3jRXah17arvUqC/UsyWvVVS0V3P/vACznuQjAvhvDa4HHY5K5AvrOF
K15KBUZ+8n/KxATgc7VcJWPgKhxDBqnDfNWQCcfiYTUN+qYyLE4sanVgfqFJgkiKz66d+lsTDDnk
aZ5/rLEH3wga27ovganzVX82lab9KXhpbrarHs3vprSNuybLbfenrXTjQZYO9E4CAhsnt65LX/Pu
Xet3Axvhdn1ar1a2pOfa6Ka/rEijg4YFOs6s6I5s4/MtWvrijMJAe6nFWjyVu/tt9L6T25ChqzGI
27nfLXFY01T1uzlOFM14LijbNbWqX58cbNN3ugXyy7LBDJUa2Iwq5HL5e3OwtAfirKqHbuLhP2S/
TfF+fBbsKlzcU8//Gen522tB//Ba93+rIv75Q/57vU2pQHRfB5SiRJT/Ra0EKNzfKAGAYgLo/lDS
37cI6I9rPisp5AIhtN/W/z2MgT9KhrAoS0JLgYX4t8IYY39VRQjAMd+LCXwvwYn9eem/rrfXokHa
slTpucmPaO7NIEfs04MVGEtmkTpTw6qs+eduM2I7FUmpk9+mUz+CKBkY2IHMpJV67rRkIAeZdorN
qDVVmzDlXcf7JEtYROnt9KHxMtZph+HmgX4HxXJvaLiDBX0qKXotwtTUGk+f8AR+jjtYRzp1Lpy5
dKr9Nuzk3eBPJc0HOg+sIjucp8vFy4END9M83QyU16PbB9rsviLWDhXaGT+0/NJrf1vQ8IUHcpxz
fHUbuXXIdLLXZq3y3j2Fa3hFLautBneTK373O0o4Nd1w3DZyY9ByLr25MUacTCB345iaCnqbpSfj
zdzQVNGFd3XUgzsts+/PGaxTtRbwx4bxD7dDjhrrqVqu4OOmnlc4mR2P6b6o0Jva7qDkMq63feea
Q+/SdOY7Tuk6Oh2BK9rDCJribMmW70foQEVNohXrxXxo1PquSp9ldwU2d3TTmC1XU99vx24HO5Gf
adUTG2VRik7aeX3smmGWyc9Mdsva3oqdFlU7N7pSnL+EPMST9x26HTf/lbd9lgrGT3ynTsedPw3E
PXRL+wEWeAd3QpXvrGrcqVW786toJ1nnnWk1a7zvOtdLPxF2sDv5anYGFs3dUw6jruedj/U7KUt2
ZhYhj2TYOdq0E7XLztYSun5OzfqzHcpnaMNdt40PJvr7cqdzaVPI9grsarjDu2HneBUfkBx2tleX
kMkpxkZmsp2R2e62nQT2kd3mcv3a74zwnCZfq4Zsd4Hq7mccAq7SThU3nPtj0lOo7ESmCgk911tZ
oN2ZR4ZHN+QHbtxvore1Dpn528nAXjZzl++I0N8XAy4+Dpe0vz8xiKGp5lB8txEf5zDfO4pvdFx1
1dusa9psTtpog7SJcLkOaqwXlLAEAZ76RG4MLyrk28+bWm+i1s+FRZeO468Mgv1RI9NWIwvPBmQr
dVy/4mWqDcefCtTew6L7ZQryICZ9Wvvwthp+g9FwicbfN9EISd12/UJJ4TtQLUsGZ9CwVmLmayyG
n/0wHC3oakC4lnZMrwr6z9mnLygX576Iv/m6bZcQlnu0pHDI7VLca7KpWpFCnx0HvyFhqe760tQI
bu6y4vEtjDsLorZFKra/bsLK7aXPBEuhivYEI12d9JzdF3h4G8eSnpLx9MD2WuayFzS7varp9tLm
MrZP3V7j7NeykMNkbrCwW9XtZU8Dh7VGewFUwRjqssvfC1MmmfaaaNevU6UGWD5it7Q13OukaS+W
blTlc+sxe0UQlY0UfAYHRMp4azRtb9aMvwiNj2PDKrfkCs+vNhV3NAzNk9oLrdO12+r3mqvaC69t
Rz/oXoFdZvijVLa/sQv31SImehj9EN4EjsXR9W67+EBI3Y2WtlJFsL5mA7sjKbq9f8vW5hyoXQ6i
7NL3wrhZLnwOciTjzWgWXQ17ly9da32N8O7dWpzfwd78m64lwAJ0v0HvWnAYUp/kNqlZKg+7s0/q
XU/xbSiWfIygFAegYldPhb8Bdmnl0HR1O/f37bytR82LLIvM/e4BegF8YhWZl3udNJN+1Vq2izvi
iS2XIo3puBZe/xrstuXag/bHEl08aSVewK6Hc6KvddNPnzgl6JQGfZmbHG/wqh5shqSmaVUVmoi+
0C7Yipa5l43mrfRK2yqCIA62FT8Iw1QavD0jNKSvJg32RMc2VFS5+Tx1VJ3AfsOXcBMvxu/fYrG1
cuy34ajsyCqOZlWtZoVVEtPP1hhRYd6Fw2CLKmj0soFmqQokBlks7WcC8TvTxFY6br5C2P4qV+ju
8zzAQ5xNrLlpmPTl9sB3WV5Ph/6Mt85V65xbWeLpAY96ODLsp2p05I6T9kNF8ACiOfRdp6SI5bnL
4IfOQMieqgtS+3EttX3dU1iFmMoqoDVJlMbvgoxvYHJPLaD6BDc1HKaVXHwWSSrGfvd5/dIoO8nQ
wiNaNnLAKZJz4UVxZ66PJgH6GPzgq0wyky2EN2rtvGQ0NRJu9KWF5L4P+Ruz4yIjQrDi3iZZDGKp
Xe/LGmn1tOr+Dpqtk3PQzw1Uv2NhzN2QYHnjHPq2CPrezewC4eL351OGyqUiVaEbllrsutqoxCx9
01mJBvGGUHuDNXm2YUnS+vkDseHN0+JJ9eg5lPMLZ/5n5/NtCOxTMbRjVTbq1sa9FNTCDz3y7yvn
ZdXEVDdjcfCOPHc7shVgKbP5Vt6lRYrmvCZb92l4UcN3PH7q9hcL+ntbdLcNXu/nRRJVyNgE6aik
5kaE5niE/g1pmX8Enuu0ws995w+dK9+I5evd4oat6kXXyaUlzbHjtjkDhxfpNnu7pPJWD8i9tWIo
JEkTlKmgYz0u5H4hQzyWfdOfxCL6g25Uc7eKvV9XlOxxy3O8EW3R1DSCFCRIAtd2pfwJsMTk7Hvx
PigDq0DHqZpW0p5RyO8F81FqrSZpthUe1RZxxcjIa1sm1EozNf4xR97UDVrDTWF6Vc8j+OhH0927
ntFD5lbcs1bPDxrMUM6eFA8zIbyTAXl6CdN604itPMx68rVI4m1K8cO2+ccw6pto0DetoZDGLoMs
0vhcEqwrq/gt5+q9jWqueto3tSvDO23KojKNh5KpsMnQqU4yxe5sN33l0f9gWv2OFKnKFgupAFq9
FKxtpVPmG+sGXjkGbiCwVg5gubjd6MlD+yJA8+A8OduAz52193nzT3SclsPWRyOBGm80y28gr+cc
0aX0pqm3flrqyaMnYJZX5vyH4vEjT6WV/r/YO7cmqXUsbf+Vjr53jc6HL6b7Qnae6gwFBcWNo4DC
smxLtuTzr/9CCeyGKja9aTpmiJ6dd1WZtlMrlUqt5fd9FibJBfPsChaiU1wsNw3BY4oIQsrCqcmm
fOTpKgad2jqsilazViKZ32hqzjvmrkBC39qivafdnKh86kls4LbztnxYe/dgTAIuQijyLAkduOoa
3y69Gj1/ZllCNs0Kyy4lBYJR4zUnivqlvVtsJw7lnNsXvp6b0xnV7KoH9UEi2m/mlpv/I/eJKaZA
QBrReJTFLqW/n+g96fj7VeGdPTnTb9kegZGfKwU/Nhcg4kuVd2xTHsvrEAJGGf9C5R0huzGB5BwL
Rjj5ItuDJ4JjASWmEEqGxA/dM6boSbYnBaCUUE4pj1nnIzAgn0sqgZCpmwTcwkjfsQQWXg29KDd8
qccNj5yePBJ79DymfYWmrcPTpa+mqzAZvVm7wNPJ5lStRN/UbDnvIwpIe/QiGcpymztONs0A2Z7U
A7nJl1Zs6aLLmzbQKcPT7E+bCBqqjswhhzVO5dTkahi7sK1dLrZUkFYJvBQKLtVws3bjOTbitcFB
K+TYG9ib5SwwSzemLIpdcoQguXCZzGi+XCMgKURUkmijDybik9oIUuIRqZRHuJKNmKU6ApfKiF6a
2vyhq9po7i3EzkU4UxkxTUVXDzsU0U08Qpx8bp/XjMYj/ZWMoCfoqvmihcZv6qYZzgn3/LC2ft6M
koqXIjKj2kiPgpBdLVMJ92NemULxvO/VOnp+W5dO33a2IWe9Hc+WpXqRM7Z11E4ZnehNAUOlJq37
jSYuKDlqkrayu8Ssn9OZDVts80m50rMNLoHcdcnUbGgTxi2MyhFXonZDnK02AVGgoNc3QxSYjIko
lJiNjXBcuTWgGBQs23wng53SVRZ652zI0woM15MQbJPQEHZVNSRZD8v2VVUnd3SZX9DE2pdl17Qb
oLs+BRXqlZXYHybqWEYZnm7Q0LaZxpXcj3MSbtbGGBWOKpklCmagD7nijPmM2Lm44LFNS1Wu7bmA
bDkN+fpGrHpSA15QNqwV34+O4/Tt2Ka1WcFmkPpmslN5GE1nd4W2XjVOFhtPaf6c2Grd25JOg8qT
EG2uflAaGrZldq03Buer8sHkimHb76emyZVOpM0anou0S+jt7JZn9QAa5Ui3DyjZaS0uCMWXubXn
A6rYnnBoFG/m/ezXN+00tKmv+g0dCDxrXPGcNKbNkLVr5qR+XdVlSAspXq0yWdN8md60ApfpWq/z
xWywVM3Slukw1dc89+17Ixx5K6gAh3o19nk/TGYLJJxq5Y/aJ2TnSS0iL0+roeSqNMWLhKO7cSmu
eqfr1Kx0iU0qX9ZROhXmIqRupOWmtG2h2FLVSuftLdaUp32S7DR1lwNv1kPftq94lGDN7VhfewDN
Ge7ZxYonvGs6yrddbnVqGnEX1b+7YmJhDw3pVAJnt2us9QrlnCgSLRF5NEe4RrwjgL3No22iiwaK
KhTDRkZTRV0F8BpGo4Wd23lWJumKDIqePk+qcjmv68ZmIto01jnxLwlGTaFw1XVbIup2xw2rFIgm
j7pjLKuGsThbjxYQJNedqH11YDOSKunWd0lv9NYOI8uWavFAYbe6c1IZkKEVlJvQY7trsTZKDMIf
tJ5NSgtMz+CqB8U0l886I67WfiY2o2vp9npsyzMYoc8lhk22uiQ5kLocX8yyBi9A76XMmINro4i3
4LIru/YNm82Skdw0KeIT7BQRcj73dmSqn4JIQU7GyzL0dLfmQT4rSCc3yFXNbgRl0Srfznna5nB+
K0GyZlavJM90JFdrsWjFlmncez4322JYpwxXc7UlkXNNXbIxnTRq9vS8XXuv6l7PezmISvHe3ndG
VJH20V27wOud11D4l8C08grVZXnO3LQbptizjFbufUt1s13XuXneRoMbXRKa+QLUG9Iur+TRB5dE
S1w4uuNANMoNo5knRcyoNzbo5QzU66Ta6KvzPad70y5dtro2eY3NSM6SJBnSfmazYtGd1zd9p2B0
7DXRu+ejiy+Pfr7paO2TSYC33Bi/R0izg82nftsQB1IytO/a6A0UaFjSdR6qUeXNEl4hxNoNrHJ7
waK9MESjYejHc4Gq2IJyHeXtuhY4Fe1aHXT0KPajllmBDbxqGi6Mqv3ottQvXaqLqbm20etYTKXc
r72u0kQUdA+K6qrEtkDKkJJeCw6myCWAGZ98SH1P0L7q63HTzfWURf3vhR+C3ZiRh9RFUaOJfsxE
DEsGo0ezim7NMvo213o9raKTs+7APYreThJdnhKiB92sTqHGm7Roy20ebaEkGkQpFDtheKE4xaUK
0UVKunbJGrFc9UijrKHTxRwtp4V9NbDVHLrebyAhbbpGf2qlbZ9N0bPaR/eqQw3OQnS04uhttdHl
qklXK+qrMZV2klmiw025CrNruD0bxTid2VjTYbG6I2OdZ57HQXWx9jPg7gWM1SDREp3pAc5ZzcEH
GWtGCV7ybIl1JBgrSskSLlisMU318AGuyR7z4ZWE9rbq5ps1VqUqUGV9yDOf24cVu2yN9StQ5zIS
6cqM6Jkq0iypjvWuiboLhNqDH+np4PwLHopdkZBLkFQPPtEXBccv/ewzl8x3Rayotcw/k7HGRmO1
DXh4xxE4jEXxrOuHU2jNbZ/kqZ3JaSjBro91O1PRLpsh4KqKVT0S63s2VvqScYwOHXoafH8xI7Ll
RO9zYDddW9/OSZ6nOeMfeg0OxWTeLgPfy3JolRiGKmNj+PCfr6WJIDROJaCQMiziDZbvOhMe0b2/
efTHTTw6IUBIJgWXkIIjivuzeAacYAmoiFYFxKOOM27UP9+xwSeUE8olwkJIyL7gsMVmGBjyuL2X
kgnEfqgZBqZfdwaLcG/OIOZIIiiiY+LRHRtTUjlUZUiHQs7h/dItIFiV2FU+X+ZZss08IfQajRJu
mzKxaiSJvqqSxQQ1JkD0atQDRdkoO3YO1wDU7MbuvMvz6RyWfj5rGyO2ZtUgq5FvNgSV4+tuhC7N
IRzSEjZ0CxDKn0+JhYUq2pU/mKkqL9jYjM+ImdrtwOtm50tZnYVumt8ZPzXvTUKQqkg1pYD2SZrj
qk2hwcnN1JbuvAc52BBv6cbSsd9GQ+F9oDiHapE9v/d+SO6oB/O5mWRxqBeOMqCLclfVVNy5rrJb
nxBwmBuvU7u4fjeiCm1BKIq09Uu1oaEc33o6N8rhBrztrVguUceaV4b2+fVSeZANjnSnssrxw9oE
+Hwljc8cE/VetyiZVVnnzfng2+5crAm88BIOae4Q23tp3Gbp+HAuEvQBA9apcvT4rde6uiItnU7z
hYIbERDZAADalBlabQwey7NWF+VGVHTctbmBuw6scFtSIV8kVSV3vJ5DZthkNppju62TfnjRwFIo
VBBzqIqWfkja2mY9KIZDWbdyy2oYMsBDm/araS9M3OgmUymyUBTtNRjcdOFqEtthrPmGAd29on5K
9g0fXEZ46w64Lv1FL4fpVLtAcKpzmN8VjoHVpOME5wvZMjdtC2xcvUEkxxmdafkeiWbYiCBkZjyz
u6VM5sPUY/+usHLNelPwh6p35nbqwXJB1rzcQmDcVTJiUyg7duaylV7uBR2iHKKraC3SsTaDhKqp
LL4kCc23LlThUsqluax7FLZh6OvTmUxVRi3FTcbqZUmdn8ybsqNus7oenidIru/GZq0KxWcwXHTN
GuQGI1FPGU4GAFXCy8ZlBSBJOhfIvRpb3Y6KGztdVgYPV6SCpNwP3tleFWEoOlVAr8sMDvnkNqFE
LTx3rgJTt7NVMji5H9gsDlTMZkybuWpJ2kaVdBv10kkNpoxGDTXsujkrehkOS1vPN1XUWjdRdT0X
7bL3bMqvSy/ZS3iUZwOI5otOs/p6XUN71lP8gUrKD5pQs12boT9dcQGvpS1ZGkLdP68Wt74PwU77
VnfrTSU6eFcfJZkiqjPHqNMso2JzOYo3lxZLqTBELKSrbJzdmbWli7JH3WdUgEJSDSmIqtAx6kO7
qBQlR9HoVAs2b4MUPTmbw9ppJaLGVEe1ac47WSsdNahVtL2nrCCkSP1Rppp8lKyyvCuUBaOBylSl
7TJYxj6noqfhLG9sc7eyiRSqg6HYNwKueWbk6rZlaIpJdcD4c9bXPKSCDPnrJng9ptNHe1M+yuhp
lP2mpqxX0I16TpEpQq9cLd1pt9BanwPC25cmuqiSyhKsiqO5Sh6NVjJ6rlpSDNuJonpK2TJMF110
Z9mjUQvqRX9gFQ1SVYmlvaJ9I14AssoLN83JlvUlalM7JLxUa1ITrpJF65A1FDtl+7YtlFykfB3k
mBvVT67blYi093WJEnYW6jWfU4iAe9ebUEE1RT66OaLShZ2KTrmIUi/HIdwzOzdYlXnv3q3UVVc9
YuNzJFC4QcXS1pk0eNnlEfVuI/R9DrZ+ow2AWokVtUU6rQ77tDhy5D2r+QYOo8xC55L3eGL8bCjt
dCqX0mxQPtI0WTlG6SDJsVMwLDb1rMtsPCLu3dLf6xlAkDVTD+usGAkFN1PpeZVOsq5eN6GY7A4j
DfCeHcn865HS3yXUvYZFid8J4hKnJjEU16Ju6F2eV91FyKG8GqbWXjGWD/MOrHaFKa2G9TSZYE1U
yyu+qWIjA0dJvy0QbMyhyZti3Laicykay2o7Q8zSiF6+ojDx+X9OYfSdG2zvl+cPRenslxQjFEuA
v18IVYOvSnv/l+19cE8O+6cbJnpCIYZCcokYxoBGGcvn/dLv+2Tkyc9wa8Ujhctv+yUGJcYCYPpo
v/Q1t7as6wZc5rqnTJWSNJflgDFWqJklUjUdEpni2MdTcTP3H4So9f0RJRvbVK+bhnIQvuDEUjQH
mHrY6BtDl5GmRxbstDL0GraIFipJWrwoPne9SY+sV0+HDqQONWsfRSf0GcbOHDCZmjn9gt5qFzhO
me1ib74joXX0BN0d6ayi9kWvSj2YIWO1q2tVVR2oVbKO3dtxJBxm1RDYMzji+lTQeQwpnit0dsSm
FoluXx+JqS0GY54VRYNzJdumuHMioELh1vLnDYHFtc5jf8pmsGDXTO0yP4aeBiqm7vqfdCP6dsM2
rkW+3MKpA+f/uNnhYZPMvTre6Mh9zsLhH7c4ZlTUQB1vb4CpKq4p7ObTbyqWkq5ZTqNaiU8WVacM
sDrzFUzSIyw7x6g8kBCgU9Ct3dncwGaXOyFf+mpld70E6G1selgrDZM5KGv4skXWlud1DmipMDXu
ekhqv0umvjgYBKuruk3E9tiZxniSnx670vAydK+KNXaUQdOSv8V0Gm6PPWV02/ejqnuBDvNMu327
IHlVt7XtM6otykjXmuuZFfrDxJuwVKmeBn8wg6O3RPOWke+sZn8mBH8mBH8mBL9YQmDcPIjsT1Pk
f5Ipsl76bjp8xOeYgdbwQQOr+cMPQHMSCzS+cOtqwHasC3f2kXmTi5CT3UfADe2FL1VHEH7Hy3G4
K60YTrUz5kJUDr0U0nXXf7pX/nSv/GLulY7O65T92bz8P7p5OQmSGOXcNJ2CpGDvC+vy8ujP2VQJ
Ii8My5s3zMn2EgeAi3QyIbkvfMeHjDju7uAKrVEikeOVxMXgUj0KkSgBeva2neh0aJgH+4QAue+X
eX1Y7Dqds1UvQ2amcurUOnRs001muFp622Zk1Dota75kZlqnU0Ocu1pM6y+ghsllVJW/zhFoNyaQ
fgvAYmrVtJpdNaCrNpK2yTmXyfK2lEQ8OAjNLlRwOW+avE1ZgF4lppcZTsbFRw99eY5zaN9RScN1
08lqQxg3VwYxrSZOpIIU1plPDN4xBskVc60YFWdEb2GAYkdtw2/t0iwvFybNh167OSuCKHekp6JX
RFb0hueJu8AVBM/yeXWXzWLp6eL1MCiqxzAr0C3Dy4Z2444XuL8bc99tucvHWylbWSrZDXJPk6G8
hkM93qJiHkdVOT+SFBNf3PmWThtShnmDCkq2fW3q7ZrLZZsLUL6MEAvFewNeUMDr7bhMZFMsXrx0
CQq7YCpwLoJf67Tkxm7DuIazwhVyVxM8pYOBxRYsLjlrmgDvpAzwsBSg2BSkdjsZy3t66m90OwKl
IZqfDQu173k5iaswiuRNPk5wM9ao3VHZyh32FG1oXddnjtdMYdsvGat8kg0z5XegRsBlqIasUI1m
/QPyyfQmmRvwGjV8uhGoDK8F0s1tssj2ALAzhRpZqV9bpP2zJGfr6VhCebNaSBpFAA0XqIXlTS3n
aluVknBVQkbvGl7iG2M8fc5t8G9wPvtr3VuSOd/W+7Z07K7zg+jVgnqgNNYMpiEX0+tllstpToA/
WDf4VMxJddfX67RfE5ZsqMYh9WuvrxwawqZohmE/axRu58WEV1NesFpVNbI6XSsOzoHka5qLmt1o
q4clK9q2p8rSlWUYGVupUuPupu0Sr2bk17sqSfRbMeHqeVV693YFkwWbIxNeLF1epuso6yJLcl4Q
NS0rSD4C3xub96WqxCxvWUCtUGOXCKYCn+JNTp5c4UXYuyPIHYnFrkrOZrBqHSVqlWiBT1KBEzBu
JC3kBW0B1yqPPgqY8wKqjyT1ocRsh/MwXh0J6qLV4AIyVq1Z703ZKdKgtcp6KjxLn0DRkW7pCx3K
OmJ4mKGbEoRe/guOtovynXfBfej/+7/ezf/vnWsXXxa6//t/f/XXVftgb3r/8NBf3LePX/nVgeHv
x6eLB5fd9/df/bGxfdkvz4aHWKcLQ91//9lwfA+fTnTtStu/cE9O8Yde9P0T/eWj9vHF0j787a/3
75vSZmXoffmu/7IgSDlh33fSHd/icXTfO2N935f98P7hb3+F8IQxjgWB9K9/qZ0tPv0/gSeAIyw5
+ujVi+H9J1H4/gA/B/t75/neW36kDf1u5+l/IQhcIBGlo58eX8cCnGBGIYEsugiPj4+61l8qKN9o
efZVxfmHgwJOMAYYk1hP/nJm4JPY65qJ2En74+NLIUT8wv3e9+R/dIZ8V4f8w8FAJ1RgBjmCXwcD
niDJKMXwi6nzX18tKf/7waBcMgEBZRBGxBZ4rOH44WCAE0YQBxh8+kI8igk54RQxLERssxcf7Fec
IN9HkP9wTPAJFSBqVh4FA50QyGOL+F946SBUCCFARL8QSgh7fLPqh4MBTyBn0eYcwW7x8fWXJvLW
GSSY4k9BQb/gBHkK/vm55RSdEIYklIh8HQx8QhgAnEaG3a+2chD2hCj7c0HAJyDaQlB04X/5mwKP
PD8qo8zq1wrCN0VsPxcEdAIYEASwr5cKcIKpREDwj+vzL7W5IAzjuESQOFfpU6TWD68Q6ARRSCSk
9LcN1ZfzAcUdF0KMf3o6Cv1+rXkRt+JPmJY/Ny/ICYjkL4ofLZfgBGASaWGff0LAJ1/VrzZFvtvo
6V+YIpgJKJh8kplQxIEk+H9rW/EDMo/fGfSjM3yRjqETwCkGPHravvxCwBMmBIg9kf/4F+EPTI/f
MtdUl/X7Y2JbPoQvsuN/+oLPe/qnJ/iUzUV4S9S/fPXCmOd+PPU/8t6/f5X2HhP4L578nNAfr/Pp
8E8DfHrpr671eVSf/7kvH/y9f6eXj3n8p7d5ed88/O2vL9v2wSfqPpQ2PEq8n+6R/vHunqTsvy0E
37vYv4AePBYvvlkk+ENXvHS+14/G9bQXz8+O6w/yf39yLEdM0H2dfHNMT7YtPzumz1d79RCeVGSe
/DT+Wy728PhzetoG798UwRs3PJ0VT8pM/5ZB3dfJJ9fv49E9dfv+m0a3uX/6idHH5aOfHdyr+/7B
f7iv60erxjdS75+91PHTiqDRryP4jfLPz17pceS+uRX+/kW+tUL/Vh15um5/LhJ+67Cvf5TiK97V
D/f+7/8fAAD//w==</cx:binary>
              </cx:geoCache>
            </cx:geography>
          </cx:layoutPr>
        </cx:series>
      </cx:plotAreaRegion>
    </cx:plotArea>
    <cx:legend pos="r" align="min" overlay="0">
      <cx:txPr>
        <a:bodyPr vertOverflow="overflow" horzOverflow="overflow" wrap="square" lIns="0" tIns="0" rIns="0" bIns="0"/>
        <a:lstStyle/>
        <a:p>
          <a:pPr algn="ctr" rtl="0">
            <a:defRPr sz="700" b="0"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fr-BF" sz="700" b="0">
            <a:latin typeface="Times New Roman" panose="02020603050405020304" pitchFamily="18" charset="0"/>
            <a:cs typeface="Times New Roman" panose="02020603050405020304" pitchFamily="18" charset="0"/>
          </a:endParaRPr>
        </a:p>
      </cx:txPr>
    </cx:legend>
  </cx:chart>
  <cx:spPr>
    <a:ln>
      <a:solidFill>
        <a:schemeClr val="bg1">
          <a:lumMod val="95000"/>
        </a:schemeClr>
      </a:solid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data id="0">
      <cx:strDim type="cat">
        <cx:f>'4. Analyses SRMNEA-N (calculs)'!$C$753:$D$765</cx:f>
        <cx:lvl ptCount="13">
          <cx:pt idx="0">Sahel</cx:pt>
          <cx:pt idx="1">Nord</cx:pt>
          <cx:pt idx="2">Est</cx:pt>
          <cx:pt idx="3">Centre-Est</cx:pt>
          <cx:pt idx="4">Centre-Nord</cx:pt>
          <cx:pt idx="5">Boucle du Mouhoun</cx:pt>
          <cx:pt idx="6">Centre-Ouest</cx:pt>
          <cx:pt idx="7">Centre-Sud</cx:pt>
          <cx:pt idx="8">Centre</cx:pt>
          <cx:pt idx="9">Sud-Ouest</cx:pt>
          <cx:pt idx="10">Hauts-Bassins</cx:pt>
          <cx:pt idx="11">Plateau-Central</cx:pt>
          <cx:pt idx="12">Cascades</cx:pt>
        </cx:lvl>
        <cx:lvl ptCount="13">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'4. Analyses SRMNEA-N (calculs)'!$E$753:$E$765</cx:f>
        <cx:lvl ptCount="13" formatCode="_-* # ##0,0_-;\-* # ##0,0_-;_-* &quot;-&quot;_-;_-@_-">
          <cx:pt idx="0">2.091923297550395</cx:pt>
          <cx:pt idx="1">1.9820699297883477</cx:pt>
          <cx:pt idx="2">1.9670426210219256</cx:pt>
          <cx:pt idx="3">1.9540957185029779</cx:pt>
          <cx:pt idx="4">1.9434007121525987</cx:pt>
          <cx:pt idx="5">1.9396530339925417</cx:pt>
          <cx:pt idx="6">0.62979048677678029</cx:pt>
          <cx:pt idx="7">0.55409295957585447</cx:pt>
          <cx:pt idx="8">0.52971520957858165</cx:pt>
          <cx:pt idx="9">0.497996822486583</cx:pt>
          <cx:pt idx="10">0.39741115675382094</cx:pt>
          <cx:pt idx="11">0.35803723040910246</cx:pt>
          <cx:pt idx="12">0.35734202792955905</cx:pt>
        </cx:lvl>
      </cx:numDim>
    </cx:data>
  </cx:chartData>
  <cx:chart>
    <cx:plotArea>
      <cx:plotAreaRegion>
        <cx:series layoutId="regionMap" uniqueId="{B07E40FB-19A0-46A0-8400-99A8F7B7EBDF}">
          <cx:tx>
            <cx:txData>
              <cx:f>'4. Analyses SRMNEA-N (calculs)'!$E$752</cx:f>
              <cx:v>Ressources 2024 (en Md)</cx:v>
            </cx:txData>
          </cx:tx>
          <cx:dataLabels>
            <cx:txPr>
              <a:bodyPr vertOverflow="overflow" horzOverflow="overflow" wrap="square" lIns="0" tIns="0" rIns="0" bIns="0"/>
              <a:lstStyle/>
              <a:p>
                <a:pPr algn="ctr" rtl="0">
                  <a:defRPr sz="5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fr-BF" sz="500"/>
              </a:p>
            </cx:txPr>
            <cx:visibility seriesName="0" categoryName="0" value="1"/>
          </cx:dataLabels>
          <cx:dataId val="0"/>
          <cx:layoutPr>
            <cx:geography cultureLanguage="fr-FR" cultureRegion="BF" attribution="Avec Bing">
              <cx:geoCache provider="{E9337A44-BEBE-4D9F-B70C-5C5E7DAFC167}">
                <cx:binary>3JtZc9y2tu+/isvPFwrmYdfJeQDJHjTbUjy9oGRJJkEQHECCJPjpb8l2ElvJzjm74qpbN/3S1QS4
uIBfL2DhD/C/7td/3TePd+HF6pt2/Nf9+vPLapr6f/3003hfPfq78cTb+9CN3afp5L7zP3WfPtn7
x58ewt1i2/InDBH96b66C9Pj+vK//+t+/Vf52J1393eT7dpX8TGk149jbKbxL8r+tOjFfRfb6en2
0nbtzy91DM62dy92d2P38sVjO9kp3ab+8eeX31V8+eKn5+b+8OgXzd1kp/jw+PNLhE+gYAQKyV6+
aLq2/HodoBMuJSSI0l8fdnnnH//3bnx24u7hITyO44uv38/v/s7x54V27LIvPZB1T57q3eem/fR9
D//3fz27MP7hyjcQnvfM/1T01wzuHrxtcztOwd5P6OeX2d14f/fwOP7aYV/ofFfrP6UDTzjFAhLI
4ecP+h4SPREMcyIlUl8+/Ndnf4H1q0f/58W///d879+fY/t3dr6799sO+IeRPdzFaQT6bhxt+yPx
ohMkOBOKiq/8nuPFiiNKGPlCH+Lv8X7n1t9l/JfGnoH+ru7Lv46S///i+CY+gKv4OE6/9vYPCWRC
ICGU8+8RkxMkFOMS0q//APXrQ79E8G++/F28/9bQM7S/1fvHYc0e2yk8/tq9P4ApPiFcIsnVH6ZO
hgVUlDwfjT878HdBfmnGcyvPKP7a1n/YOKy7eN88vniILy66WHWx/aE0KccKKUyfRyjlEArGnw2+
f/DlOZJvU7Tv8HxJE/+YGz1v3HOD3xn5+eUfHPiHRuwPH4vxCWaIKsTYnyZVT2HNMObia/HzWfdL
bH3x6jmi/5T5X9l6hvvbqv840pddePiBsUxOmIRKYvwsX8YnFAmuFPqaT0H060O/zLZPbvxdpH9m
4xnKL639h43NX/+fP5wklIxDLJ7lTegESqKYIs+Wp9948XdB/oWpZzy/qfmPi8yvbSt+aDaMToTE
Ekr8e9L7rfYAn0ZgRNHXRS+Ez+P0d6d+EORinJ5b+nPGn/vhHxa5P5YtPoEcSgr592MvPCFMYSjF
swXOn/T8fzqJ/omJZ/D+idS+xsBN/JETJzrhXBBJ0R+WNFBgogQm30+YvzvxPHz+U4j/3tIzlr9X
/MeNtdfN3fR4F8HnJt41v3b1D1mqMkk4Es8TInSCFWeMoG9G4i/kviREzzz6u5D/B3PPSD+r/Y/D
fXNXPf5IyPQEEiw4I+r7FSw8gYRKLH+fTp/Pp589+btw/9TIM6Rfm/z/YAJ9tk3wjfL/2/ZIfjfd
FZ/3Vf7Xpb9uKDy79bvtme+64NeYPj78/JIJJhSXCDKOEOWQQ/XN/sCTya92vhfz/0cTj3fj9PNL
QE64IPApw6KcKYqJfPliefxcxE4YIkgqoTAnBLInVbLtwlT9/BKhE4gxk4pLwggWTzPB2MWnInXC
FGJcKQgZwlwx8tuG13XXpLJrf+vKr79ftNFfd7adxp9fqidL/Zd6T62XUFCOIYKUQogEQ5C/fNHf
3722bTn+/BL9H2XTJJZ1zb1CnRaTfVP2fSo8rysdewxyQ+eoxxWgvC+r/n2p7JTzyfWaxfY1sWUG
2+2cLu4NYuRVNYpdVOFoQzqbRlqYYTxVTT9pIHyr4bCWmiz4Adl0HqLvdSDr5WDbKp/HbtRR2ptS
mVvM0ZBB0Vx4S2fNSHnFq/YqsTjornWv0+IbLUd5Jshgtd3wL0nJs1APJhs63Oo1uAPauNcbZzdh
ak6HheCsFr3IOYq3G+Cg6DGCulTsXQ+FzPjYh4yCcOxqfJB9PHNhPms3flv6GA9rhcc3a6rHt3IU
cado22eiHvpdY6bxfIBrlfUE4TMY617Pw+x3odlWbWkoMyMbfgMTtFndyEa3qMSvUkNdDvzk9ciW
IUsYfSiZfXDUHZZS7UWlnObdcDWk1ebTLKmmDTgFBhktB4Cy1uBXsJ0/ci93xvY4a7ppfSoyOZ5l
u+sHEDTbmqBDX947l5L2XSq1n5d3Ypsu25kdpq3ZQdy/CQs+zqD6BFw8VrHcuUT31ShpvoC1y5fa
3AeAjJ4q4nOwtnEnUe/3bpveSzGsx47AlJu6nLRf4N6iedbdzLcMpeEXCxuaAdTMug6y1n61Lpt4
82ntulLj2Ce9pWHVUQmnW9XYg6cRZ071o3aEz5cKuDGjvmqP0rJrYWN30cOV3g9plMehNCqvvcE7
H+hxIlOlDRpqPUy82UfaqkOHLM82PqOzQY0gl/Pm9BCg0IJZmoGV2UFXavXnpUPXjiV0zapYHkSy
tNbL1M27aqrK87oPw6vFUJDZTaAMt9NysEjaqyS7LqsiRfkUzM3qoTyFSt4JnHBGGgIOS+OdFhLi
zIK6i7p1Zh11BZt4AwArD563NjdcqSIR6d5H7vCpnEHKYaheOabUrlTbupusPwDpSR4m2us0BqU5
IvdE+umilIgdEllaPYzdoCveM11G7zTuRNqPrpEHt1mXjcGLoylRp0sLY8FCM2vI2l73JdgyRsfu
RuIIDlsZ4C5hOecKQnMkoONXbK3aYnYdOBfLQC5sgPek70O+EQxugEPVnhqHixmL7QPeuqhR1e43
YA/Oy6ONyuSCqLerwR9EwB9a1JzKpamLra5xZmH5ejJC6bCiD1KFNzyBXb+Wn9quKzYur8mSTNYY
dOaseUTB3IyEJ82cuU7e3RIE6/044WOaulQ0nJYF7ZZ7N/WHJFQu0nJ025ZjCdusqe0lItHmMFbk
1BC6rw2+SLJLOol4iaoVaTPxG5lquSO9aPUK1lOD0/kC/Jjxcr3rAT7vLNyjqt4yNVZ7s5XDjrVz
yrCAv+Cqx3qL4dzB1mnUikK5Get6bi5JKrkG1ovMs/Cx3+gjXWyb0cqmrKG+0WoEs15787rqpjIP
9Rq04dVxmesh4yvxeYWI12uFom5g+MSCehgq/35pxF0k7WtXLx/buqn0EvmklWBRpy2Vu37bqmxi
zGoeqNIydIOmHWi1AshlW2/HTJHICyuD03EMTTGwimgEgdNqZlYrWQM9JMGzGrudp+Fhk+nBrvVd
L/AFQQTlcAu06Dpb50T5T6IrCzaAi2o0R+CFfKxsOBgEom7Kcs4VNW7fl3Wn+428rwxdMuJgn6mt
Hg4NZ1NBJyEzG2v2joG23FHDujvoujlrG5g0gC7poZqqUwnxqCumGt2RJC9SXQ05ahp+jof5cirT
69H3ck8J7zSuF5c52/JsWqi84rwmj62p9hVp3vKQllhEKtvhALq6yup6YIVAjS1Ip1wGU70WYmnX
1z2uXGFAP+SL8ilo2AuZRYNVAahxuVX1ZWvh20hCpVu0Ldctnj8RHsqcSUSKdV1Kr2EPyKsR+ffd
uFjdwHLJygpfcQiqY9lucT91wF8Mmxp0Cm2VO1qjd3CpO214FNnCG5+7krRaLazRLNVQZh1f5Glf
Y3xAyF5CQ98RSHTrgr01aSiPi11u1y7FKzX1y+m4LW9rD+tii3jQTsFpHzrf7uum4oUg5p0z81XZ
VLvZcbbrQAuKlTqRC7vBAre+zDua0AVPK3zdNMm/B2VtnZ4QUvfL3K475Se/HzDqzwz14CJsJurq
6ZqYxqZoJuMvt1mMs+4WVu3U6kEha8JWzTBSbTaWCtyyaiGfAoa2MLbJGrzNWlFp7ks0o9f12pFS
R7hOeaQtyZSp2O020lJPiKaczNC9Sv3QFi5NFwFSvxdLUpnH2JwtJVFZaWdWcAPqLPDutWOcvLJ4
C2czUTFfprE+X2r5QBeM9w1abeZYuobr0n0IpG511xp+YKGvNOxRPDS02naWtKNuDfyEWd1rNXU8
E3xgu00Kmnk8wL3tB7GvZimBxm1V7+cZD9o04FqN0z0B06rXFbAMwFDpAOWc+8bvCFhv1YA/QY6M
Xu1AMrI0bzlg/BSk1mkriNDdtmSxD780MITTdtiI9mC7jevW6rZVRz6wg6Hofh7VjetSyD1z71tR
HhecbkZHowaT2ZW0azQYy2s6d7v5aWo0HW90WJpGQ9blSvL3k6p6PS99twPd1mW1iBcjHwu09FdE
+VJvBO7pXFXZ7KjPaAi3nWNvfd9I3ZL2/VyifVIYZVM53rCe345rbTWoAMhUGGA2+9hrTJa7zqVX
qw+foukv/RheNVXzaHi9alqN75AkIdtclzQF48XUM6gNhn3RD+XelurT3MgLsMFfUmnOgZOlXjpS
a9/VXCMQYzYh0WddhA/dxh5Fy9EuDQprKOgraddtN8LGa5m6i8S2SdsA1a7u5lJvA3hj50ZmiAm3
bzw97RCq94SDQ4vq1w6kX4JJU+aZmHSDltt+wI98REHDOTS6rtSHNa23m4f7YVWnk1yUZsOidBzL
822gb6KYL8BihXZMXc5bfMchZflssNR2wB9AYDBvJrEdeU9CbumST2hcdYfXY7TgPvVJZqAXB8pF
fQUBPG3b4YCDd5rDMacrLjPswtt6Q7cCN1OOMDu6sj1bR3mPGtvl1Eiu4cKThkk0uziK47rGQyqR
0AteLozqYIZGJPcGmQI3AWuzduZsVOOoWwuWzDA36xbR02lr+M6UHS0EBo+2qR62six1MOrRyfrN
Ys11h2qrp9DVBbG0PSxTqnRj/Hu7jvxaTMjmyCqq52HdLX69nAy5KUfGtOtEmcOOXg3G0ONItllD
1EHtF3ShBBM6YDftlQRCj6CymQhzmdGpOrQg2ayaRNR4cU8Jp6g1jcPHHotaL3F+XYeFFV1t4454
G3ScJ6VZi7rCGnOGp+5yKIcPUCSfucmvOuKtLEbDZh1A77OutduusYTo1pODBQxrZcoPEnhz3Dry
tieS5hiKvmAg2utaMJjPijxSPne5qzaZ4aXGevVdwTbojnXpPtI4dUW/xZtuAlMGlupeItfpgZHH
MVi5r3rR6xq1m15H6PddtX2oVbvk0m2bXpSZNC4Z3fUI1XqkIGixWqR7UteZtHTO6nYxegj9cgoR
UlooyQrj57ewh0YzKJod3bYr5JYpMyveVyA1eRtco6e4es36+UMH8LiP1pjC1KjLNsOqvVDGFCMA
w2VY2e24jHUOquVN381SAzlP+bJ4qFsTuG4oWbK6IVBLv+0GMr0BaJ10DeChNeIiLfP1yvuDEXzR
/dTdprHzx3piW05YWHbNOJ5H4G8VZUtGmnQKQn268K3M1OCsrpbpBkb+OlbJ65K0H6xzTVFh2GsK
Zb1vzFbunPFvkmdeN3M753PXPwzTvBZL7c6WUb6ya/rAV9tkPC33SUmeLyyJDMSyySYUBy3N+kgW
UGm8qaNyTOYtqXgmEzF5Jxqu4dZ3Wgg3ZpVRk55s+GWTIGR0UB9j68aDHBXVZgj92UJLqOthSJou
0miu6tsy4Q/z1ByWRMvDLFehB+A/RW9eqbUDBUMTLJolfYCLvx1AyQu3hK6o127nG1OIlfe6bdKi
RUmaPQiE6NB7dYTbdopsgrpz+IOsqrsWblHX8xjPS5RmXbXW697PMXdqsYeFu+oUY/uez3C8rOrx
dQOWMefYiQIYvp1GpNKB9PAcBcg1c/zdaMb4Jsr6NYVsvMA9sjeNWt1uWFWTxX6levPc6qZckwax
bM9bpoCW9TZpg8LNJMiWeWHJTTt7po2l6jg3zF+Hse31NoYmq8UGvjus+p06ct/1Kdiy+noi+Lef
/33VP7Y3U3h8nC7u+s/HWn8v+/7n72dcn0Si3w68PhOhvpw7/jcK1V8W/m/lK8qklBJiLAlllHL2
V/LVszODX1TmLzLYn9j5qmHhE0kgZ0pyTgiBUHyrYVEp5ZOABjkhjFL1u4aFTxAUnClClIL089nm
rxoWgiecKyGUEE9HZyVj/4mGRSh6pmFJ+KSfK4wVF0iSJ43tWw2rBFZRa0TuTFtdckMszsHYyHMH
NrYv23HUyo0uJ08rNKEM26lhUfspIphBXoMz70BXtDKSkAO58KImy/rezjEVXIjlPJVGnHaiYZ8i
GtfzzaZ0dJudT1M/u32opHvb9MTfzl7Im8Q4z5MU85VVw/BLjTzbQ9CmM9uQMmeg5zs5kuEIyqrb
hbHvC2P4qh0R8cyHBI+wLennlco1DfWx3vp3aGUyaAbCcgpLtB47SkU+Ytu/WQYy7yxg635TUl4D
oUA+wTVmEFp4gbwCh66nY9wvk63P4Czlvu9bddY3o8rpUKJJz0rM7ypIqM/m0XWNnti6vC3XTWRT
CeA+WrhlWyCTXqD3RXJljHoD1tYFqkdYF6iaUp3HBprj7AdONJBp6AsARHWu+rm52CQBRcVMKpyb
+R03I0kXeI7pTmxhPOuHKTzgculTRtvExwzXfHiQeHQPcW3tq2mofNQuiP7Qh+g/1Atcs7Zb51Ms
ntbIgluX29Y5LasWFGls/auh7GynuV3FIdkmnQEFqp0ZBraLwzYWIFB5aFuw5YvwckcJj9ftROwe
Vn7LB4eX925w1uuK2M7r2pYi6K2cqkcOU7XpDqn5YpPON9k4ensKm7V+gK6ql8KmrWyztnfiflpa
Wgg1l2e178a37SR7pXkv1LmHlXs7ergU0Yt5zT2dTYFa1JXZLOd2zBsj+JR1VV2SjIUKpv0y8PaX
ivv1denWJuQBVeyC1BNRelxUfIUIh1XGlrp7vY2sK5ia0k2V8HarGLK3bSzpqWAOv54o7y5VFRqa
BTiwt9XMaZXVI9jcYVFgOHUk2SHfTG/eW1XWvWYT7RudVqXeNqIJs17oKC9cNPjjAKa46rrCpilc
WFuUL2UNjV5BU2XNurhZT4gkUQBPh2tvcDjtRNheMVyC8zkOw8H61Nya0EqjzSrlm6r126w3O8Br
O5q50dEGc7Ckc4tOdDPv/QwaqVlZLxdWufrTNG2m1O1ULb8sArtHH725QSqUmg60KqAQ1SdLjXxN
Ymx2HfbpDC8BZ3hqZTE7EW8h60qXTU6WGU5ovRCo5W/M4uNhQNyfEr6RnSMpHGPg/hfGGnKxoVU+
roiGXCgrsJZAVsdxrVPmV9OflqWkN5IAqFu0Ss2bpbwZlzneNniUr+Hmxis3Viybps1mm6PpErHB
ZKTvmXZpATs2i+ZgVBjfrtAMb7fagtMultWh5azOvQJIV4KZrKzYqOsZqo+Da5vLylduVyfe71Dt
bcaA8roCjJ72FjRFkkjqcl1OvSGHNNrLdqZt0fryTe/9EDWFUOamtcOeu5qfh3UbzmhI7JLNTfOI
zQTfbrGdml2tLHqHxeqtTnIIH2UE8qKWODzKATOrIwzybOixe9d0KT1CJmafybUKRWiNWzQzSYSD
CxEWC5omkNd+kueRIx41wRt/bNq1nnOCgq+OBJTk45CM+tjgkrpsqvpx0MCss242sxldrtW0XGy0
dVUxmtZYPakEOz1sBj6IkNi+t171R9WEdTtKtZktwzBt7ybZ9U6vOGGgxdSXuZqMrTX9rKrMcAvs
EICl1wYa+FjSMr1Rtm4r7cgGb+RmxqDFAGgRW6UKyThwGRBdY7M4AnfR1L29dKiCaG9UH0EBq5XW
uhmic7mcV2n1wtX2GJfRLprGrr8bjZ1I7mxS2070PqZ8RA16SzqAd0nN/StSL+tuDiU6bQlEH/sq
bVCPdht3DoE1+/bVnX9qNsQkgoipp1emuJT8KVX47VWsP2zmfXPM/ttM6E9s/JYJccifXvMRSkiM
IGW/7eaRk6dNPqGUwJIowhj7PRNCJ4RTwhVRmCj2dJT1t808iiAVEEIpGYRKiP8kEeL4abPuu808
woVgiHAqkKII0e8TocZVHsUBZ2Lpmmz2pD6snVF63Xz1pO+Ou8WWIbNT2MmOnG8VAiTftpLtFCMx
HwkBGi/K5CCQmLctdXnop/m6ha3V1eDeA8VhxnsTr+Q8l5diaW6UqE2+gCpqxpQseEvezEPfZJup
khal2g4yjuJGPKk3XVfewjqRnQFqOcZR8bNurG+4Xbr92lZgv8315aBgeUQDi8VM1GWFONmN0KOz
xo+VTjMdC68WcnQTlUcEbNNqxbZxlyJ6bUJls5ot7UFK3J+iJxmgBm7ddd6rK2pIdUHnxWi/jtW+
NzJkniCQbSNZM8OHWTup1jdzOQENuW2KMvL+EbCAj0os1dmqlr4gaqsPU22TbmZ7aueUduVo0d5z
ZK4wF/0ejOuQdzGuGsAuZROR/DiANBdllcI1XMjqtZwou1JB+kwMNpyGQZpTC7jJfFlOeqBhzNa+
mjIYVH2gpQdZ306fTFeL63Ea7X7B8R1ncS1SUvyymtbqmmBJNKa+vIfGtQeJWVnwrYt5xajdtXij
GQPNL3UJywzFxuXL2iE9zHTWEXVdNspaXHHf26wGajozNsSdIdOqexelTgN5AAQdAypZZpvZ5jJO
8pybeT33Em45ZPV9WDqWl4YVbvR0b0XkpwZNIlPrEHU5D0AHhe0VBt422lWbzWpP5B4Jw686VoJ8
ijAe6WrrqxIvIuc4NXq1Y12kKdnCgb7KbMJgt5qtz8sqtneG2yorTaW0RZXMlnZN1xAtRgdIzF3w
fdKsFORoMOBYLyxcoW2Axxr38Ez5yR1T2aIzAbZtZ3tL8yAx0EBMZ2FGZcZjEqXGqXbZKvhYaisN
uu26Bmf9Ona7sWztQ7MicHRrJ88b5eshm4ya9mYZquOEDNOkq2/gNrCPA6gkypdkN58zUcdj2tKa
w7AA3THM8zaF7lLy8mZkuNnjpfJZ4D3NOrpFDf8vOWe2bKmqoOsncoUg7S3qaGebc2Z7Y2S3QFBE
UEGe/oR59qnau6pORdR1PcDwagR/94FOUkwGHGPeGl445PhiQABt7PB5tvIXY3Js52iDUAUkwo1g
/DGXs7/3MUCRlqiFieN25X2Mk4BLH68ar/aU5v0jciuoy8OmM5iJsKj/UgyDr6ttCfU8TaXwqPq4
687X4+7YJ7qn5QMgsCZ5v01r+AXmLouVRHnJK/69aguaQTLSDgyMzR7HVUyd/qJlqd5gYfAXB3zW
bWlzxEKOuagpyqmlaYoNrLqlBbDfX9KRN2g1/fLjUBuuvvfBvq6dhnWY5KtF5gcpl0XAwj9rrR7I
lhYxjPl5W2df73qrhFryfFFDpE217/bzxqR/BiGDr6kC5jrCjd4WuL0N+8ibvhzXuprQ4+C9FXuB
y2Yu59cRBdssGqM2az6LIPPVu2qs953JKyxV2W6KklE4GU8TJ144hJHwy/q5GIERyU7vpe1ds1N5
Dhi8zNp9hMaNovNlbLvA6X2DpiWogyK5+AICf9HYPQHAvVB+VsIaoxtdeikcn/d28+ShMpoKC8Z8
pUapW662+2K9bOZV6kbNuRS8D4NwGg0iadpMbrjzaj8VfN4Fm1hrhuoZZXebNe2FLMzPBcwXaFhu
nC82MUdZCjDBD3BjT3Monoc1B7FM9KNUcBeBbScSqlGMaPylB3fdwHybx+pSYfBNlxOvS7vNV2uW
z8MeZ6ED/zUWRznrx4dlnZRIXk9Nt+NrqbrvnV+oKKv4Fjb/y5fFnxnzddPmt8whNnzbpUgDp4JW
I67tZlcBXP6OJ/wLzH29Ybg3oJsq0c9qEwiXtjaU4HY28LNDZb3PQz5r3PNaDva8o2UUms6sxnj2
YudyqIkPY40Y/ro4HUQAe99UeSL1ihcpsjOvW1HcsVGzCLt0DT0G7AkMN+Lht9jBb6Tin9UxdTPA
r3vRX9Icy3o9JnFEOtD6cVVnu8zFGzqmc+3Ln8Uiq0ewRfNkQNE3Xnf4mR2jezrm9/0Y4ukxyQOK
pjewetR6NI4N7hU7SxXhg/4z7I+cXlZZ7udiGY3wPcTN1g+mnooFX+DBCGBQ/Zw3y8V88AN+VVUT
/iAFOZ30QRmUvngJhuzNchAIhKzma5cq3kLa9013kAozCvKRLHlC4oANVlHYCOvt4BvgQTqQg3nI
nH3nzrNb8N2bPLiI9IeQOFgJuA3xog5+QvZlUW+0cK99OdA3n00lKpAqLYZ9lBe2W/CCTH7pDzKD
jrafRaW7qiZbpMJs0Qh/0BzFPoK7OwiP7WA9Sl+VV7vjubYeXaulgicSEG+qXuehLgYzPQZdvVR/
YJIDK9EHYKIP1ASSaalNovYyyenXQsNYg4NNiQel4gb8FTF3nfZxFP1BsXQHz6IOsqXc54/2YF3U
Qb0MsTxDxIKQYdubJQ5BANcBse7Wi6IAvQAkD/etH+OFLEmd9soVQhozne0w7S2Zw7WnfL+tnG2X
3arQ7CDfUCo5rdFcydOs6PpUWLfV1eT4xyU7e0K0nwQ2triyjcH3ZCZVAzo/+Unye0TuA5q24pns
3AtXgnRbVY6CDYt/WixDl7KS2+OqhyiWghbPHYn9JRFpTgVV29dlpPyGXSL16mg46Vn1J7QnKTo6
6vMWpg+dqhrDZPSiJ0nuoqAy1Mqts0gFWRvK4AtZDRNBBtDOWW/CBkBPs9PPU+yByCM8c0ilAGN+
XVP/NEzc1lG7UxniF59XLvIsf2sTo9h3Hurcz0tto/9Q9OG2VcN7qlA+a1YWh4sdzsgOYRVbCc4Y
RtzmDdsb8+gNEsaaSk2gZkc3uFb7Mxv00CTfTz8oHPwN5qW4DZLIN1pk04mw77ktgvsyLj0QJnep
3e3g3nKUWrABSHmHapuY2EDnL4sZxrrMjNYzKHqhLHjpbO7Fiswv4qd6ZmlcH2Mcl9jYTt5LBvcm
rtt6H3bTMsZOq97eIwH9Y2UTOICu/X9FmkOkIhVigJcAVgTC/7bb/r9M+r+Cmf/FB/4R5cBfJakI
LksAS0AgJ+jfohz4i0HCEOcVRRXjBLF/j3LwL8IQwxxSzABlFPxbljse8cAlgJzxEiHA+P+o1Iag
+o9ZjlOOMKWMYQJJRct/zXJmL/iy0qUhape1R/OtM8mLvLhF5My3NjMDTyi4V9xte0t91V8iZaOt
i5Wa0whlfCstxFpoylEzpnW/BlAVJ5u6/jaMFj9GBL8lx7KAmufTqNFPFBCrC0i/c0SgGGdozj5n
7wWv1rlVkxs/lpNuI+DCV3cqq1NwBX9euzHdWXcQIuEoYHTJ/aeOcnOOwcBzuRau9mPWDbSyezZl
DnUEpr/oLHehMPjRUeAbEJckOF+3RoNBNXSZ93oK6jZtStY6zaWA0/Ay+BwaPRaxXrTFJzzMgwB2
we0ODTn7zr/nkj3yqsdaoDgBUY1b1wwT/DGoeI2cH8HHD02F8tdp1mWNRgLqBRkg5BCqZh0CatOe
rAhTWJqS63xxW+lqv/gWHpU8Lc3nnedXi+OjMxY2lu3PqNB7sxQS1aQiXY0ZOo8h1diWfV1IXTYB
fBltOK/a6nqQcRKO59/Yz0lUeNE1ZvD7UMJQ26q86Vx1zRChvsPBAkGT2xuzjHvjwqJrs9FQ23K0
7d5l/0jIHJsy+K2tJlldhl4+LdHLa+mPWbRY8Mvm1uIzltDfrS66h2Gb5ocpuvRjKMz4AtQ614lO
06mzM9MiMlQ+J0ZZ08Nua0vrzZXr+Ydzu/0VEqzsEUYeltj7O5UzqleoSOOVhLUZCG8gMeGzNVRv
ohzmvZ5pngRe3U+pS3vBQY6nHoXQlIBPUCRWESkKkNU5rInUNoJdwBzR3XVuFhitk0iySoImutaU
DOi+LbT7UuhlbraY8WVGha/natO3JTL12KEtRpETWO6ee6nqLljdMCUnLSq3f97sOrRDT3AzFeV2
t2wYPwyeDicZgf21Up1OcCVVHfxh8LiD15Ih9drlGTwWlOmPLCz3sK79iYJMLv1aTDWG+lPXbUNb
qt7ecep/jyxCUe5RPxlpQltNcDvvnGAxd6i7LTMqa7sAcsnVSsS80myEVzHYU97BKDQDj3JO7EMf
wfgles2ZmKZtu/5vaPgQwRUuGcCIgeNW6n/b8P2n2yv/3PP9F1/6hziUfyEADmyf0T/LJzoeZvoH
tg//Oq5MMs4rAEqCCUX/rA68qgDglFaMIIrIv6sD+IvRigFeYQA4gYz/T5o+DI/T/1+aPs5KjBGm
GNMSV0cR+c+TJ0095iXj9RQZOAFg1i8WAenFurC+pfuwtRQvs+j2bhYqbfViYDxNVXzyJj6HqFWb
50DraDssMlJvA9kfFla8YOXhe7H2/ambKGrHFZALGlb01u2OnfCu+jcXcGyqmPxtDOPYmmX0oZ4q
VdU8jp1YtzmchqljJ8yQE6zapQC7Wd/yvD1Umn3RVVACTuQbWPR+D8TiVvdSnotAu+dtCk9Fgukp
Szc1oey3F+aO09Jyc3LITj8pWFzdwSperEOTGCwjba8ceImu+z0bd0RAyc4T3MPX3rAk5DysZzg6
XVMUZO07+2Eg+Pilf+YjUD/BZNKjA9q3wziuD4h6es3Op3bjmH1kBi0/nOXFHQDyvMceXLbOaClo
tywib55+GvpJfZrtiO6L3e77bt47Qk4TtrHBEb9JEIyISi2tQlMQfFOodnx+qsiS6kTWU2W7KKbe
k7bqS36eizi2eAzbCSxOvk49dC2arGkDxKUAXr2tejVvW8GkYEnbWnvAT7qUqwC968482FhnLtV5
sqGrTbm+RMZIW+AQzsasRbOA3n02Q/EV7+kdF9Z+7OfRtaWal7o0cBGWV/4a8UQaTKr4BlfnGlUZ
ftlSEd7yqLUIAVsrdozDGfjQCUqIb5BN8pEeDInps3tggOy30OVvLKso1mqHzZoNvWwTreofm6sH
nct25eot2thfNz3bs1TWi3HisvUYdx+QNfliexxX0RXhCEN+FQpociI2D62uuix80J0glV0ucRw7
oQpum5F2rJ4L/ClN++uwlqOY0HwJsDgrxR4Rrp46ax9WaMgFUaAFHdMl+fzNxdXV3iwtXhG4j5P8
gEbtGmhtbiauvpihD7Xk7HPmRa67PX5zrOrrPOT0mHTFxbi7vl7j8EI7735pNqEfDLPyOmRtPyxr
1KeSgzgIv+fU19CmKHbW9Tez9lT0Wr4XFH7ddvm8TGqodcb7QdB/HFzszyHJUE8b7tveOinIbgah
OvepUpjWS1GcFZ6eVjrm6+LcZ5pocU9uG158CfS9WshjrmJ1HmdMT3NnVa1H9rVkvjzLSMIFaDSL
AqTpPFrrBewoEqjvzKlbA2mmkf1EJfnRzXr6Put5q02Qa8s9H06DCeUXwLVrbXIpCV3MsgFswR8K
0+8PwzDahq0h/8qp8B9RBUcpKjPPJ8QGd6aaGFHGnTTDTEhj1k3e8xyCKCHPZzZ4cyUJclHM+Wex
aHWy60aa3ey+FNWUpwdkdNnAXPZtWCp7dpXSgq3MX5VKusaywneQ1SqIovx11uw5LwnZBud+uqjN
9Xcw2e3SV2Bs8lQUVzT023viQ/leLp7zhkwgjwJ5Wz7N/ey+kaT3BnV6rCGNYBaI8fTg7UbEEgOr
yw5tT31Y8Dl3gb9KNPMWTmY8b2UvnfAudbXrQPrByyI3VmXUNSpgdVJsV4Lscbt4msaTXHNsKpPM
CU2jP+GpaPXMtUgeP7i8eDEsKl34yoygi/0+a2aOTnh+mQIdzl4B5j+W2vFnOPT9A5nieY0HUInN
9MthNZ5yTuMHd9ggvBe48bIcWuT2z/yPWyoO4xT+eKjysFPrplMUSG+qtUHt93LIUbjDffmF4ot2
+9zkyRVfKr2he1EUa70kkgQ5PNwyLrMAh68bD4fnD6/XHa4v/jGAvAjgE9XaXyBU5Gq7uJxGNJU1
Wt1PdzhIBte9zmk1m+jGPXyGkLgWmM4+ksOEhsOOhmV7YNAcfHze+KecZVUzl81VHU522RRvZKXB
8zhSpsXgt+mE/T7XSsbxxR6OWMaeX/KiTF0wiS+lNM99ZSUUGvX4hdEyHu0VaGj0ofYLghezDFs7
pyE26XDjfg221YdDnw6vrg/XXrB1b8Dh5M3h6fvD3ech38zh94e5/A6PBICOLMAB/K3GPAk4el1L
15+6IzygI0ZgwM5MUykornoRjqyBZrc3I9ufF6hgM+L4mI5gIu3nlWR9nRffAoRcnY8UY5Rdmngk
m+XIOBMcqyYcuac6EpA9spBC8yCwN1vNbeRNocJbn5k+j9TeN7bFu82oEoTw/QMnlDcpbauYZ1mK
tZrfAdjHK3NINWoFqRlo+TdHhbwU1d41u16LR7Am3xZ7eCTbvl/jsP4NcnGp6PqZA/vJzOktIyqF
KU2zhK7xnf2dq6nJPdGiHDp+nqLrG6QSFmjcaxUVExFPjxC6q9/wbZ38Ow3yLAv0VBbmty/Uo6TV
R598MxXpqyzzIBzxrxwpXWNQFk3pwVcKy+sm5eu8rDdg9ael6Gqb0C305XmBqRLa4LlJoKTCxMEL
1O+jsEOWTbFtsh49vgW/PCaIThSpS1fadnbDp1R0Xd0R+veiyquM+se+0gvvVyfYupqGbOHv/y2G
HgAOGPnD8R1FyP9/sv/nhwf+o5f/Dx/5Ny+PMYOYc1JxxiGmDPyzl8fguPpaHh66xMcDN//vCi78
C5aoQhwDyiCEx+3cf8cXOYEV4xxhzirG/merPflPXr6iFSwpPUoudjxE+a9efit6KAeSarn0+Rku
k3Jirmx6GlhVCTLA7oIVqbOkn8yu2H4uUted7R7O01xGQUpHWrQgLeRipCBl9iJtazqpbkv1zhR/
MHQ6jpYiCjuE77Ja5ybJwTeLwz/KYn1U2D+AAr9wDN8KH/pGVuFjFcpf8x7pBZnuUozqajr9zXXq
HJw9c5xbvDhSI56MkHy1whH3FJZwc5g28zhvAizjV0i0q6Hc7h1cf8ttuhfYf6YenZYc38Yd3Ueo
jJik2up8dMtg829Qk2aQ5UMYi7+nNZVt6I077Tu6KbheuFU3pdhZefQwz6mvgR2ysGi+LT1ONV6p
aaJ043ld7HTJ5RbqrQA/96r6OW4utLKSoV471J2KvXvdQFDH/G0+d35SzTCW4bTO230yY99OYwoX
Sld0Hg0Op3IsdDuXfXEZ0J4fZzCWNVYJ12RiS9t325eO2yxM6Hm9OkZrpfZch2naTwb03Q3aBdcT
GqIoODNiWLZn07tFJLsQYdZN3xkswkuHYC82XOXPPrt4ttbA+7zbr1RPWXQgfqRs3a7zNoXao/HJ
rPp7uYIHMJLhiSaytzFAWA+R9Wc4V9V5GTi7qy0+GjNOwgZE2kENrFZd3K9wMS/Zz7JZWEefrFrt
RyT1KCC0UPglOZG2EMQqsW0Q3j6lfvulHX8Fg38w+/ykon3kFS5q3BdCp7UoawlUfwxNev3RUQeF
y4UUkgMiQoy9yGi/QLU/7BueahvJPfPt66S8qZcUbNP1aH/wWJpf0fmqTlXMdU+pPSUZfD0EFGrI
5NLsvIAHioXc8+jyE1Xj30juW+MzsfegwCT6xeQHxOSPVZVXG901HdcaHXN9vfjixxCr0+KXxxFX
Nxk3WU/HeY6Pk304zvghISo2183NeihA6cF5SuimaFFDqz/t3XaLUr4WA7waWn0lh5Z0h6rMxL+q
Q2dk3L5Wa2gUrT4WUD+CwvxWBXpiQZ63yb9vit4q6K5R2cf+UDI87n/+UIJZU9brmstLeShfRWxT
Mfdrcu40lKYpD40c5vTWAfsp2/QZ5uIyFfFveqiq9+sjPHQ2H4or0d413aHCIy3/BoikxkxcNfDQ
6q2a3/2h3qDbV9Edik4PbZ8OlWddoc8g4m0UlpLHonLv88zxOSmLW3LUrutRwJqjih2PUnad9Ys5
atpp44VwQd0qNuy1OcpcBdzWwKPg7UD0DTf5R6F4Eumogc20hbpzgD9X46obcNTF6SiOd9zli7YV
eYMA8l4wupQtRDzelcT6tuXqM5PVae5JPa65rpa3IRUP2Lv+pTsK6/Cnu7ZHjd0dhbY2+Ds+Ku51
AT95N0y3YaW2XlnA7Wydf2dVLE7jNO5X6xFqzDxgLbpYbm9ZAXNChTn6dbL1F4+HtWXcpB+FGhex
0sWLGc23Wa2ydkdXl/7Udj2z45dhqPKX8mj2wp+SryjN3+U06rJ1aUpiD90iOgvMxabuiwzx3RVr
PsWSs7bsomlCYW/lsGrhetPoZXrUy76dJC2yKDK1Qu/Th5IGUqNlfZRJEmE3KYVex1MVyHot0pxO
W2Hlbzfse25sqX+ucYxn2bEPZW8eppFNjeyn8JFiBM/JyevS53irtu5pyAA1OG1dDQOSV2z8UGOe
J9FLqoXt5FDH0rN20OwnIhUWqtpfIXTpq0puOONZ+xp343IJBnfnkm1lnao+XpU9/sVs12Kednfq
hpnUFC5dvakN1ImFX1opVlfU+NYNRe0l/LCX/VoXkDlRrPoTAtUXItFQy7jbGlbDb76B8TEvDrRx
UbGhqifC8v2JeqkfJ+ymS7Wbsd6WrAWvwlM1S3cilQ31PKIHivT3LpZPZVTtZEwnWOQXk8ufMpdM
TLi7wo7uQiU9NRMGtY+J1x5uScA0/2Bofi/D+KJLLM9g71wbNnS1mSXREfL3lLfPfTcE4TU4wXVH
bZUiuhSWFQ/qz138Ej9762ydUSZCA3DrNmMFwakXYMcfNECPk8/fyDCvIkIIamqHJArH1macLG+g
7F42OT0AtRuxePnag+7vWCj14BLgt3GE31aGv5iFXAFY7XEr19VjKlLtjVsbdlDQsWOLsL0ZBHTs
HUJ9qyR6HfyaxGCX75C4d4uLl26Cr54vHyixv4zNd+/Jx8LpueZ9dx/icFy6Bt/lTH9slPK6j6np
56K1I3o1B5LhARdZfeMPaRWsv2xpaKbkPnTuRzV/NMdFuOlxKMy9r7bHZRWoK0TsvRixwOrGfH86
AfsOpcg/Pc1N2sCnydjWjPwdDXR7WEe31xMzRqwa9SdDh/5SjtUqxn24r4nfpYPju2auECgFIFKB
52Ze0eOKXDzxqZ/ObGVTK/uuf9jYmsVUcPK85yXemC76BscyeVEmVjXDhulLSRIRi53YF9cpUHs8
hzpsSF+gz18KYqOQsgtC7Rs4dXusaoJm2gw8QS1U6O1zjrRverj5W6Gmrlnm8vs0K/M4TgS3mQ7s
kWi5PMlyAWKxqHhaEKJGeGjx1Yft1rOdt4sMtmGJvYcUvw86/3SzvEUFv0kJmFDD6kSR5leOKlkP
Hb1T2n3RsVvqCU99M3L/Bfe8qFVvgSCd34U3nRGkIw+DCV9ptD+J7P6OGHb1UKyoLuFmBSNai7FT
34hxtB5JeQPlMAhXrtdxHJf/Q96ZLNmqI136ibimXmIq2E30ESdOP8FOKwkkgYRAgqcvIzKz8t7M
sv+vHKft8WaEluPyby0/8di/E8A8Ok+uNuLrYO3DvvlnGubltI1ZS9CFW8X292Bfr3tGN7XXpt3G
eWlnj56BXl6Z8986nr/tc22lx6R6YJE9QSWC5GJ7dQSvDSIISQ+za3O38mYXi268nXdJh6KlqMpX
Tfv7wMYnUNHvXk3faCiV7HIiRy7IJXrza0/jr76vwMM8q66t5gCegovTluQa+YtnFTm5HZrQEIWg
kEmVStK4TV82H8SNKZ1/H21xtwVZ9pSAvakRTacy8V7+dzR6CHLOEIIcMQzB/zjN/3tI1V97vH/7
/996PPgHElgc8f0UHxFONf5ThwcBRgwAApDACGD4zw6PvsWXHo0h5qIGR7b0Pzo89EfND9cr4QxD
gel/NK1BkP9lWsMxBDXkFAtMjh6VCfTXDm+Bm1VgiK1XvPtp0NC9ZDIF2Ve4ayyww8sqULrNJKdT
hXK6gXb97QQdbjDdhpcZqe0BrNXi5Zrh/qH04/oCad6udifhS79P8W7jHL7fPamuGq6lJWgbfvOV
5jYsEFxHm6sG9dVEGrwxsjZqYLg7oyi0+rQXh6icuJ/8damn8o0lW0uPB/WuzsJ9n/I6OLn5zBu9
dOYRMQAH2ectnNVUh18+1PRGoLirJlmlg4z7YJKkU+CpqVauxtOqHVzlXo5UqaI362TNDyc+sRW7
ItxpdKtgGZzsal+0hIpsW6stYec8uOkmQzC3xfbpynozkce0TWVsOGM9aytq13f1Yuv3o0Pzuxmz
yp8GPu6uAUH1iwSLNbPUBbNrl+aqMayutLQgqOuiHLlEo+ml0ox+o64LX6ul2yO5aiummxRS/BR4
l/pBjrOZWzw5Ozcms041Ww3NTVF9jxu6uz7K4EeNz2BGn4g31dDUPQrlrHXdf1E7yP2J844H1dQ1
r+APgfoB3CQ+9tMuR07jgK/VWul70ANUL5LCAKeHasVewdaILpebztfe3ve5gHKqI9zXBvQ7XLUM
vPD4GNHYmQ+g051qmBkjP1ElqiO8K8/nkRE1NXO1w0dMfAyycpyUF+oFCqc1M+IaMzlLHpZ+quZG
lWmlp6yXrO5y1RfdLmRjvunSNo43eaiibdmcyEMiBt3taKVDUwDpZ+mmdXpJDPRtqZcdyh7N9VVP
fEgyLqH7UfTOrNTu+A70czG+7RFa7jYHFtug0PVfwm7h0+S69cukmfsJSJUnOW0o/HQL1KPsBINM
2tGDS8Qc36Z+91cypPwYBkefx3U3P1e86M9r0v2N46hsTd6o/gncLD50RYRXJCp0BjBNTxPT409X
yNHJwNGYyxIIvdbMfa92i0+q5ual6lf7Zcl5PkIuUPXcacCw9Ouu2qVM+v1m1PYEamTWdqqdKXKZ
0/64jm751r8B1Rz2w33CaaxO3TzHXQZsNycDXahqwFQEbhSL9jNaqLBSAbDf8M6qs8V91BJqw/CN
xVa7K552sp6mpfjTMvdzu3sqbqaolsbNTPxywsVnT2q6yc2YqE8+MQTbEc14bMpQKSb1GtjdwjH6
wEdbnodpJfyEsK/fpzmRJ+Bm+PhfUqyIqBGjFKCaUPQ/pwK+LZWo/hy7/XdTNUP/+pT/ey2JIAZH
MqBAAGGE639eS8I/akCOMFBOCIEUCfzPonX4jA5XNRMYIf4WM/nPokV4jXl9hE9iwBj5TxCDt5j2
f0EM6JE8yAAVTFBC/rVoLTUEdadaYUmUQ6jSLc0L+oYmROp2qAmUIFrRmFUtt2ZXTCZoh9MW1+0C
y5Jbsdb6ZFy9SN65tUHb6s+BYdSu3SSABMe8pNFMm99joQdgFWD31ewkP9A0V/EIUdgvnYnlezdu
2T7pEvza8FEQLAfXk2e0mvmVEU8esPNqvipqp9vF7nOSBY+mNDurdBujmS66QPdawBTHpsuDWRux
i+7zkFPZGr4M9GFQ3n2r8cwenMDri+pY+bUxtr/WsZp/77yMvwQDU2qNJeWKcUahZXzFz4uA+v14
aAGqO4olTrF6Xt/EQg2r/aK2bF4UsPhU/PCdsHq5V9tYl7N/Ex1cXD3IPXLxrTqUCR4aVQ618n8T
rkPD8qFmoVPxawfB+CEXnB+XQ/WqMpDbqSzgsg+15Y3o5uGdHX34OZeUJ2lJcD/DIaWMMPDkltx/
CUAk2wyH6EYItG/NmxbXQDMr50Oi0zYiLidKt5893LfH5VBz/6br3PbHWPZN7jOFd/yoASM00bbV
W2lY38qErSN3TYAm9A9xihSc1reygkkewZ0rIPo2sqpqq8DIsx1n+Ay6gl4DBYczqFvWIlNVhee8
z3uUISQdW0vxcsP2sD4lKEh/WrGbXl0i7Fu9xvhadOqMzHxEo2R8WH8JwepvWjH1rRcYMQnqsmcJ
9dZHObrN3c5iZtctMx2bkHb6NINtftqTVt8TUeLzUMdw8SuzW8NCrFQz7eP8vIkuX5Z+d0+8z+Cy
71V94ylbpCbIt4up4f0IZn4TQkZyUex99J2/UAECkHsFuiTFxtXzvvXVvVFLmWSIeYySHcP6NSH3
BKcorm4X0MrhGPovXWc+x+jSIMMbMxDtMVp0uZuWNtaOA1m6Uu67eeWrBCNY7pKbySMde/Pooyit
Mqk+MxanH9kg9xuUOTx5m7fW9zOYZe/jkq+ocH2HarL+SLV+nRwFJ6WbfUO46aBgV43I+GwQH7RM
/bh8gVSsj+XAP+IbCeIA4p96wMS32kfnZd+r+YZXMEk8kWybNPWjbiZr4yfsLTqnYPZZ4sWgX+nA
WQZitrZilL+Ag3pZ/ZSvtR49lA5oKqSI3j4BD4qP/yXdFGUIIygIxKKm7P+nQP0pZP4f9enfHvK3
+gT+oKLmxz4sKGrMmTgap78TcOCPGkIujm6LA8GIYH8BpCkDjNXi+DEB/zo2g8eKLcrfChdg/0l9
Ym8A9D8ROI7BAQBicGwSoehY4PXXpmr2bJlhTE2t65Ovyq3xyTa5Gr8H0btTgriXJUAluwn2chHV
1fntyWChJI98aXXNbmni53U2QA7JjJedYdGOeXrHqzTKRU/9cbOqmx7WN8TC+2WbT8paL8HOlwba
fXodRKNMqRqY8Teyu5NxDkuwdQ9sAaWd6/F7tuPDULKXm65v6l1cSR3haej5YzZrM7hqlmjD1524
IAOAi9y9R3eirHeVwvCyDhQ2tJtZgxH53Rs93+KM07XEUVx0PxRZOcVPYxk/YtH7ZshVaupx1tLA
4exjyk2/1Z0ErHvYEvxGg2sIIa3B4JEXqG8ciK71BiQJRQUa5+etrbrRN9ql36nGT71TXG799Jwh
/pjr0kkxIXeGQf8GnP4Ki+rOut/Whi5raWxfVXLESDygQlaZojHScFA1KNTgtI7j0MQa+kZj5eVW
+qnZ/FDUg9073HpQV9X7ymAtmdp/2LlkWdbdXYrZ8Wmuy36zbXlXklrwxUDLI5bVmlg5cbSlm4E5
fF65p31TD5bKNNoi4Wh/4goJ2W8RXaCJ/NRBLk6VKuJ7AYfxEYqhSdTu0u42tmGk6QK7mb8DbquX
c6VndIO2Iq7cxY9lrN/vK+vaYswlro5Ir2Ldbnrum+hAJ41mV+C2HyDz8yriA4vLHZrtHU3plmTx
YohRp+h1buyCfwWB9cl6/XsQ9h2a91e8b05Owd0vNfsIfXk/6xKbCovYqjnfjzt7J2alL8LvrIHz
jiSYHACPvIp6kIug+y4xh8A0OLATgJ15oirySzGBNyMG7FxErV8Zr/eLDfC3JbrIWegjMA1gfa5M
xrOsezL6JlXCCKmMUV6uKuKnVEEA2pjFRzPmVwJncINH9QDqcu18d8o+khPdhG53W4/NUsK1X9kZ
RUtXuVTEcMk5+OkcXs4m+dhuPsOW05pJNjN7M7jxd9fV1aXjrLqWITzr1EOJ9cxPek1GXwKpv3G3
G9lFgz90naAnZCBtwa73WXa0L9+Gfn+sRdaSzq57Hrt5vFRlVvcl60/Tvqh25c5eWDfQy+YKegpO
qXYn6SQ6TF90cfndTP0X6GYnyXFfkKbxHLSJz6iI59CXZ4Y79lDmPMvCxWMvoj6lbXcNFAs9AQSG
xueVXafs6YMrE5QTIXsz9HVksog4Pobek0/9wkQT54Gf2d51V6TWrxMa+xsQaL4hAdO7wR0uSdIN
9SfGkn9kIcFTrtgiE2e3/aK/7KZ62EO3SQ71PQVlkcXhlzWqx1GRT4yMqsEd1nLGEUvlrZPzPnhZ
0Iplvcy5iXS6KLM8K0if3JrdSeD4NU/V10L43MZ1fHV1ITcRJSWHbQ3XCejhBCLRzapFlmNhM5S1
ndS1muF+F7DCdzziLJeqI1KrHZ1D3LAkiVRnvLAfVSif9zzRdlAuPkyA5CZ0fZaon/wZIf5agcE2
o4tarpyeK+Cfpm26r+j6fsdKSUXq88j8I6vFXe/2K9/1Oe28khiK123rNllAuSF6+7EMXZIObifO
pnczye963T+RnX1xZTqvtvssPIRyj6S/FbwgGZD20m/jg1/NvXLmYz3UddsZ9L0a4XjKK4zNmvIu
Ha5GSYQ5gkzCZw95J1c/aRmdv+0m9sxd/8ro9suY7iap6UOvSpA4R93qHHWzUPW6bC6ca1d97UVn
z3ZkD9ugHsfMi8x84Xew6KotE2aS+9wmO3yYzTg0LJWPW10BuewTaWPKUfKJz/c1IkauCbqWOHfI
Kr5sUF+RArlJwvTXwTm2ybl203kP9XpnHUNFws7iE4DsaTzoZn5wzpG7+gNIysl+Lems6rlrNBDp
HpI6nKaR5QdxINODj08aoFFW3L5jB1YND8C6muxy0Qd07Q/8Os+UX2iN2EkfgPZwoNrugLbrA99m
B8g9Hkh3OODuYUijjAfwvR3oNx/m8tj3y2P3hoUPtDrPQNNT8azcLRh/HbP+GKGY5ArSvV5IegVi
PUJg4SSnGYvzUvfzmW6mk8rUqLFvnLo/kHXOx3ib91J9m4Uf70mtyWuXE7u6HpJT7IU+29zB98sB
xPflHhD9ShKjEhfPG8BqdVr98pTF8qiUXk51SdfqIO3Fwdyve7WcFoTMaXe9ihIddH4mEJ7Z3Pcn
NnVZFuduE93G07Tq6xDS3YYTaQIq6ymgbvjdGTGetCvmVFZlJYvQn7eDhVDA4abKpf/ZLct2Txfv
W3/QE+uSvrjM7srBVczm+KxY2Gne3AWjXcjxoDC6kpAMB5lRgQPSMG/ARpo7KQ6Gg21ri9dKopnd
dQw9ABvvq1C9ZLP+VMP2MR0USD54kHCQIZ0akMQHLeIObmQ+CBI8rqqFaXhWB10yHJxJ3Dt2AtM0
SrXmh/mgUeDBpQwHobIerAo7qBVw8Cuzxff90n8LxD1OB+HCDtalZqluqgU9xIrBu3U2+dLHsH+q
D1KGH8wMzhndEIyemKg+EoyohJW7dn19BvUKm7ypXtZIQ2kPEGedMm3JUvrTemA69g3YicMut5w+
q63ijaqr/bQZAxqKxv2BAdZdxUL7U1e2+cwOJGjM03wlSZkTQunOHeCQW3rdosj7Tz2d9OG9eElv
oBFSc2MP+Khg/INP+w88xrlBtPLXsdLuYhc0tLSA0jgSbgEbFknq4BsVyb3F7CK8vk0hXctGbuet
Hs/+wKLY6OmdEg5Ih7rDQE3u5j2/skjOcZk+Vct4h7r4Cx70VanGRlf9l0DcKgPlbWTmrOf5YyUW
L/EBcdV2YY2g+2ku42U8OK/FfU3cX4hNN9MBgqEZ/KzQ/CEmb1oKwCuo6LPtw/1eLQ/zRL/nAypT
2xTafp++pSF8TDO/mn6fZBiIuIcpliYfbNrWoSiJ90rmxHs5++BPDvgo40ppa2vyS4v8ZYTkOoUM
W83glxkW3u6ZDHJfXZKczbeGmW9x9fSGDPS6pjI30JYr4841K6iuoTZVuwB17XqoJNh8d/UmfSte
fQYr0pKJ4NsNhCLd4h+7TO7/Oy4+MT4CJcmxcZWiI9Hxf8Ux/7Ko+R+d5b895u83n/APDGp6pCVR
dpis/sJjHslNR0fHUc0xw3+6+ER/CAI5BhAewZGC/mlaB/6oOToW1CEEOMAQ/SeNJSL/5rzFAhFG
EBQQAszgv8RJ6n5RELiuWebV9A32mTVLtVSxpdrAr0VPU/yocFjOU4rmhkWfziFY0ji1+ve+dDNq
S+2tFFwPbfEhN4Lvw4tVLp+XsUpf/DEYh3wFrVKmaiYm6L0eK3QV0UwtUcncJud5oxViF1CpfNkr
AX7NNJSWmhE+LGZYkOy2cZvkaJbleVVZPFTdlqLcBDCjLIQ6fZ4X0t/OLKLbfenwC0qpqiVKPRWn
xYzr590Pq292g/kqO0bn+7WEoqUKrN6lBut2Ggye3mEQzK/oITzzkYhGDbu6K2reGhDKpqUPibwb
kB1e3Lx33/Q6xl8pi+pTtjo/jN1gLzmB9IpGE70k9Y5PjnTqFqZ1aEGY8we0saGBve3a6A38oNbs
Po9Oh896nuJ3cdA7ZM7kbgNV93v1uTyvC+seLUPdB9PBysmJZ9Qs8GCZdG9f9T7qh3GetqFhVDgk
+9Tnn2Pl4WuZdLecx6z5facS9E9x2zfSgu1I915ALnJ2gPTSwwpM56724HC7LF+tEJuVca3XC6qr
Mch5KVORzh75bZWtkDp8WH59WiesfStoHh8Xt9ILPcwbgYjtqVQuD9IcVg/FbUjnaqiHM1909WD7
biLSGWs/YTuEeIZ5HM1pHrxYZdiANe26VR18Gogwd+jwq6CVcnjTp3X8IaJYPs2QH/mBAtDGKuKe
Ygj42pEj5lJFGwdZoFq7FhfUnbRDpJNUbJQ8lwGD5WkqcPs0z4zKaprxVRm0tsgY/F0PST+lUI+n
bTExXkAPg8zGsGuYj9U+gFTYNWju1rvaVbaXHZhEJy3RgUuA+Ew/aeXCT1PN5MMybTnLNET0ZTGO
/PIBqFqOYwyP0Gm9vZmbmdwwW+9wGjt+QRqS1EBmw3NmvPs1J8jb5JK4Zcjb2CRezM9k4v4OdEzb
1hm1vBJUi0lCHvU5dYtdZFYTKw2g+9T2IhDJOSdIxnqa3tWjPj5mCi8/dqbSlSGInqDp0x0P1rgT
Waf8ARJjh1ZzMTyOISrTRJzEp7KKhJs1Bwjlti/mO9KcnTug8jvRV6hrRKddaciA7EMs2tXHpbY6
4wC7+2VL0yZHJqb+TG1RlVzHILp2ZdH1DzMgpZNkM5uRK5qnC1sYDdJMdjzBSqvScJ4X31R1YrGt
Bq8r6SJxRY7b4LRE9YI/d31m333JRjV4n9DUGqRq2Nam47981uCjmIaUXhMU9dYiRA4zRSbhGWlQ
+WarrNHNxuoxfYw49OMol7BW6UzwVHe06b1g/x0hFbRGNeBHWcIC/i8F8/+xL/wviMu/P+vvVRP9
QQg8nAoUQshqcuzc/ft9LPmDEVEDAPCbY4HyP08LOSTkMCuzY/fc4a34x7QQ/oEIIkeZPfbVYfYf
mRgw/ffoQYEEgpQixgUFb9GEf9oj1mO0wGN7EbZxbPEOZxkpIy9HbPVnB1V4HTP3Y9O9vard315b
Mq6+AW+vM+vjeKJrPJaS7DZe6Nurn96OQX47EvnteGA77kwOWIFwXt+OEDlOE5tpuleAwFnS47Rp
u9W02Sqxrg1HJr2gik+XcpzR3VcQyrpGC27m4xTvo7NjMw7zfldMZYd2m5l7pU6tW1sLB1MDdlaM
NJFHIoeydx+tpYlLl9Ui5+lit7iAdnkTGnRojhA19zLDhb2Hb6K0HPpUet3/3LxyseFxD7deA9ZS
jMJvdKhbVyWamn7eKn5hos93wpTEJHqTxelQyHpF5dtsqb4bRJ/DEQp2WvsjFWTjlHywVdw+C+bj
0ckJsZ663YeP3AD2OKSs70feua+gyltuISjlOQ17BHJOrpwUrfqrr6INJy1WYo98OP8E0OC32yH3
ob/1ig3NarF7b8dx/bgHKt6ttlZzk4oI172q7LlLa5+vKxb8x9YZ0kSb/NwmMLhPLigtd8eP+xkM
zQe9ifTgJ9P9IPs6vLowo4dxmfd7Xxd9GmHnP491AB9Bt+EHY7zgN4avlktcQTrdbMfE+Kxw7X6y
BGYi+96pOwKG6hVswX9US71+Tn2uPiKgCz6xsI2nTk/KySkNeyf7YZsedxXRz3qo9tisw0C/jxQT
1ZB+nqp3iYXdSpD2eBcp1l1jEdq3i8KjqOSWaA/lYHV8N/mSbEuwNh+3Euv3he7qge4qZEl5Wogs
C9aXGUJ0O4F1/DJB6I0sA0X7zU63ZM9rUeXMQa/Ogx+jvXi0h3eb6cB16/rtte+6Trci7MxIVlQ8
M1PQjd/s3NCgzWdj+/luLXZ7WWYQTwTkA1FW6TDg7BV+zCCgd9aG7jIHOl3BrsutrbN6DUaMD5W2
4TMMeflsB25fduD2oYXzar+n3NOX4DMyTYFuxs1gC0xy4DWZpdv67ZY5N62NmFeeGzU6cirdlO7B
WNVjgxcDL2aNgbbW5fwyTqEempiOc2Gw9q/GJxcaPRbXznwQRDo4uRu2b7ttSgS4l9Qq9DrYWH+u
jzDPHo7qtUuxdg3Jcy3kstbwhvI5Pe4z8Z94r2q5/R/2zqw5bhxL23+lo++pwb5MTPcFyMxUarfk
Tb5hyLJMggQIkgDXX/8FUnaVLbnc5XFHjKO/yispkySShwCSOHzP8zbjYJXVeSWzJZ+LO+kXsu0R
xJvKe3hfc0OMoqKkL2FgzVbAIsFKyDK/bgRg964pg1dFK2ildAKT/Tyto9tJvLZmx3uJ8GlVtMN1
1Vk4KewLchs4Czf1TNgZnUrbvQkhAqwGC/mSrgSFVrmBY6Zm45djWsH8TBZhOh8CtEIxUSa3jnQz
UJOg7a48IK+XSL+GaFnG+IsrXiMWwfXlKpsXPXTFGYn07Kkr1hcmErXXOnRXswcz3xRGg04tc1tl
4wHEXR2g3JigxGzaR1h35HZPEonzsqP9qHTV5284okulameTTmFN8lvPx6rL3OL6E1x3sD42YaZl
2kViuDjAw1tt2otGEnhtI1tcRMp4EXnjJJLHl8gglwQ313NZ5C6tqKjPQ9PzRHWRXN6Itr/RuGsX
Fb2azkxik2uZg47vmkfquQA8pMOBhg4OZHRUonwTDrx0Ydm0GUuN3uUrTHZsKvINawY6KzCR5LWt
vDst+5JsVh/C/Tg58I6grsqcBGW2HjjtXpbVB8FlebIcOO5NRLov3OpVLRH0PtKF90pa4KwCBGqr
lrqeb9cIiHcRFU+4Ga/GAz5+LkJWFtrtR1SgTQETtA0sqbds4eEUDS45Rn1LnSrEmFzJCKnvmqZW
S7tCm2EwLccu4uxxQefURcS9SHR3nFAW/XRyN15ZWM3v6dKTB8Pask3zlgWUIrvKj4uF0myINXnW
1p732X9+CiMCmDmVgELKsIiFn99NYTx5Jv7NvR/vwdARAUIyKbiEFGAZvVJ/eySOJaAiirkQj7rh
iH75XEmKjygnlEuEhZCQfcF/huBIYsgjMEZKJhD7ocwFpl8bYcRH4pxBzJFEUERN2ZNK0kpTOdTa
p0MhZ/9h6RbgG5U0q7xe5lmyzTwh9BaNEm6tTho1kqS8rJOl8mpMgAhqLAeKslF27AyuHqjZjd1Z
l+fTGdT9fNraSmyrtQSZQb3dEKTHt90IXZpDOKQaWroFCOXXU9LAQhXtyh+qqdbnbLTjC1JN7Xbg
xu56LetT303zfdVP9kOVEKRqUk8poCFJc1y3KaxwcjO12p0FkIMN6Ru6aegYtq6Z6Z2nOIdqkYHf
9f2Q3NIezGfVJIu9WTjKQFnoXW2ouHVd3Wz7hID9bPsybRYXdiOq0Rb4okjbfqk31OvxfU9nqxy2
4H1oxHKBOmbfVDTkV0vdg2xwpDuRdY4fVuvh9UpsnzkmzHHZomRW2uT2bOjb7kysCTzvJRzS3CF2
3MvKbZaOD2ciQR8xYJ3SY4/f92VZX5KWTif5QsGN8IhsAABtyipabyo86tO2LPRG1HTctXkFdx1Y
4VZTIV8mdS133Mw+q9hUbUqOm61JwvDSQi0UKki1r4uWfkxa02QBFMNem1ZumYE+A9y3aVir9ryK
6JRk0iLzRdFegcFN586QmLtY8w0DZfeG9lNybPngMsJbt8dG9+dBDtNJ6TzBaZnD/LZwDKxVOk5w
Ppctc9O2wJUzG0RynNGZ6g9I2GEjvJBZ1bNmt+hk3k8B9/dFI9csVAV/qIOrXk8BLOdkzfUWgspd
JiOuCtWMXXXRyl4eCzrEH9Wupkako6kGCZWtG3xBEppvna/9hZSLvTAB+a0fgjmZyVRntKHYZsws
S+r6qXqnO+o2qwvwLEFyvR/tWheKz2A47+zq5QYjYaYMJwOAKuHauqwAJEnnArk3Y1u2o+JVM13U
FR4uSQ2JPh561wRV+KHoVAH7UmdwyCe38Rq18My5GkzdrqmTwcnjgc1iT8Vcjamd65akbVTlt1Gf
nxgwZTRq9mHXzVkRpN8vrZlv6qjtt1HlPxftctyzKb/SvWSv4KEcAEA0n3clM1fr6tvTQPFHKinf
l4RW29UO4WTFBbySjWap9yZc14tbP3jfTMdt2a03tejgrTlIgEVUA49RF6yjQng5iIWXFkupMETM
p6u0rtlVa0sX1Rx0xlFxDEk9pCCqkMeoR+6iMpkcRMqTEWzeeikCOZ392pVKRE1zGdXNOe+kUWXU
PNcUcZyygpAi7Q+y6ORRIs3yrlANGCuoqlo3XQZ1tPUSgfrT3Db2dmUTKVQHfXFsBVzzrJKr22pv
i0l1oOrPWDDcp4IM+Vvr+3JMp0cBaD7KUnkuw8ZQFhR0YzmnqCp8UM5Id9It1JRngPD2VRV1pknd
EKyKg/xUHqSoMqpSW1IM24kiM6VsGabzLupXm4OUFZZL+ZHV1EtVJw0NigYrXgKyynM3zcmWBY3a
tBkSrtWaGMJVspSlzyzFTjWhbQslFynfejnmlQqT63YakfbOaJSwU2/WfE4hAu4+VL6Gaoqqguog
MBDNVHTKRQGCHgd/x5rZYqXz4O5X6urLgNh4jQTyN6hYWpPJCi+7PAokmiiVmH1j3pUVgKUSK2qL
dFod7tPioL7omeEbOIwy851LPuCJ8dNBN9OJXHS1QflI02TlGKWDJAdjPFhszFzqbDwIQ9wS7soZ
QJDZKUCTFSOh4GbSPa/TSZr6rfXF1OwwKgE+Zgc9y3rQtnQJdW9hofG9IC5xahJDcSWMpbd5Xnfn
Pofycpja5pKxfJh3YG1WmNJ6WE+SCRqiWl7zTR3lP46SsC0QtNXe5rYYt63oXIpGXW9niFkaH1he
Upj0+f8nEkMQAaSYgAjPIN/Hr35L/P5s998eAdFIvJASU8CxoPHIv+H1JI2aeUGRBHHsf4HXI0dI
SkKkRIDRmLr6PZuFjhjCAEkOhIh//RB8FUe4xxPtuwRQCkaRIEiApzdSY9Enne7qTUhWNFz2cHL1
Ps+t/LhWpj/1HW83gpL2ypawVNL1g6JrAa5BL8LlKHKQ5ivN1ViHNyivX0wzCily+Zx6S+AGJpxt
x9rkO43E2quiKORJ2Qd7WcXkfVeU5a4Di7nTQLJtHcouUivakxXXRTbOhVUrEe5sWa0HqmD5vId9
nW+WkUlVu7Xeg6QGu+VA0PKkOJ15wjIY+VrxeUN0Tm13K5y67URtU6im8/4Vj3Qu2vRNxkm/nM2M
0utGjEXWD3KeFYhsr1ZQ8FZE3pfo7LBpIwNMRhqYa+X7xop7GTlhOBLDBpwQNUxdr0SylmphE7oO
uaz2up26YzBreNEk9bzrpQ6ZTMCFrvnLPkqmbciHlC8YZmPUUhs4N5mL+urFo06t1NIMmr5Tlo2X
fT++r+VaKhvsPq90myYrbhUoSqcElTTLBaDK1wnYwcqR3djkdcrLYb4Yhv4B8EmqhLP8HNrq7UpG
kxq26qxetVdtO1M1RBk49UWn/Ay4Mh7mKTXlQ4hC8YGU1xFfrGBoYq5lNMqGWCrczHSDcv0ag6p6
YQV7VxL7YWinTvF86DNf1i/RWu+HvjwvwtSpoanm06S3MKtt1apmyo/zUFFlaTHe59zvkPFVxpnt
1CJQlTVzW53rqGsneYIzipcuzXt7Qmv0NgeiydDs0QUH1ioHGrfny8rf9iiQVAc/HdtemiyPinlm
9Lgzfsh3wiVzNpYJ2q6E4k2u27DTGjTHNuH+nFfs/do0w0lvqN5LLqssh3z0O2PItPNTI7cmzA8l
ArJUDUgG1aB8PXYjPq9l7o+rtlm345qfomEVauANVGTl1TG0pc0SLMmmHhaYDkRvWDrPRfAZ7/IG
bVeHfJ72ZOkVORSt2cU2e827OsVzYU7lhP2uW9orZPGymYicstX6XonWAqP4oQYOHurhbC9Weilg
lwI4ODXgts5WvF4MAyGpHd1gjs3K2XzDRoGHu7Ly+WZZphK8bRzpr2g+4PUMTLZJXoVk9anV63QW
AlmPAWR2SPN5ntK5F/q4Hda8OKcIXuOFFBvB+yVFdV4p7cfLJUE6Fd2oFZuSs6WrrqZQHU9oXdLa
zad9jV4Hfujm+sYP4DyfxLpbQM+6zCYUX3VVw9XqwgvWhymbaEWAakJl8t3Culh13zq8b6NmnsJa
K19YvusIONOJrXcgCPm+Ag3eEQ/GqJDwm0FSqCSYsCoPSVbJc5iZssRpc0i/Sl6d9EVZb2knYYZg
Ic5Wgw6aolpVYjxLaHklxKxPR1xxZS2tTqcpL1/OdX86jh1WvtUybcvx3XLI/lpblcrHlHB3yA4z
0JCUy17cx9K2dQNHVp8tMZs8xLzyIiqbzXVTTmrNZ608mcxpDvrptM/bh7HtTVaEzm5qUj4wymeF
5HI1EY/3YmJhK0kVy7T7eWvJsuwEmfp9Ua94R+rV7IzVjO0KWsWRju2lHHNsFGRgjreHdXHRUdOo
vO70pmhQuQG+mDfTIsdNj+bpGhXzexAT6VK39E3EKG6KZG5fNzHPPnc52jWlvgYa6pTbyaWTr+x+
SgaQzoW4p7ix3aaliVm2fGJLoZZ5SjawK/SGl5VRstVvWkbhFnWuOC4S4fdNmfjMN5VMQ67Xj01f
t1lSA/PKaANUSfjrrl9cUGN8OltqOqm1M35D0NRkziWkVWUHopsHOwsSrClAU8hokSzZ1OdsYzvt
Two6jVkeHwHXNqcxGmy/lMH85ySW7t3QhH65fii0a77EyaNI2f1jLYwa+lo3d3/b3nn3bLd/mUGi
RxRiKCSXiGEMaLwl+ZxA+uNCdXn0MwZi4gmK7LcEEoMSYwEwfZJA+tpATBtjwUVeBsqUlsRe6AFj
rJCdJVKGDolMcfTxVLyaw0chTHl38PSKNtXrxlIO/BeGXRTNHqY9tOVNRZeRpgdTrmll6C1sES1U
krR4UXzuQpUeTLd6OnQgdciuIdLB6AuMXbXHZLJz+oWNVrPAccqaLnrzHayyxp6g24NNljB9EZQu
h2rImHHGqLrugFHJOnbvx5FwmNWDZy/giM2JoPPoUzzX6PTgX1UkZfv2YF3VYjDmWVFYnCvZ2uLW
CY8KhduGX1sCi6syj/6UdmjAzk7tMj91n/JUTN3Vv3iW/m25ES9FvryGUwfOfqdS9NAmc1AHIkXe
58zvf2dRzKgwQB04FGCqiysKu/nkm2i5pLPLScTK8alB9QkDzGR9DZP0oLnLMdJ74j10Crq1O50t
tLvcCfmqr1d2GyRA76PpoVElTGavmoovW9Q0+szkgGqFaeWuhsT0u2QKxb5CsL40bSK2hwKXqif5
yaG4hWvfvSnWWJiCpiV/j+k0vD6UppRtCKMyQaD9PNPuuF2QvDStaUJGywZlpGurq5kV5ceJW7/U
aTkN/b4aHH1NSt4y8p3l3V8Z0r8ypH9lSH+xDGnl5kFkf1FJ/pOoJGYJ3bR/XFxVAzXwoQRNyR9+
YEmVNKDE525dK7AdTeFOH1dEufA52T0uf2gQvVYdQfie63G41Y0YTkpXVeeiduiVkK67+ksU8pco
5BcThXR0XqfsL/Py/2jzcuIlqZRz03QCkoJ9KBqX64PsZVMniLysWG7fMSfbC+wBLtKp8sld0Xd8
yIjj7hausKmUSOR4KXExuLQchUiUAIG9byc67S3rwXFCgDwOy7w+LM06nbG1XIasmvTUqXXo2Kab
quFyCU2bkbEsU234klXTOp1UxLnLpWr7c1jC5CLif9/mCLSbypOwBWCpjLJtyS4t6OqNpG1yxmWy
vNeSiAcHYbXzNVzOrM3blHnYq6QKMsPJuPQRYqXPcA6beyqpv7KdrDeE8eqyQqxUEydSQQpN1icV
3jEGySVzrRgVZ6TcQg/FjjaWv24Wu7xamKw+htLNWeGF3pFARVBE1vSG54k7xzUEL/J5dRd2aejJ
0pfDoGg5+lmBbhleWdqNO17gcDvmfbflLh9fS9lKrWQ3yGOaDPoKDmZ8jYp5HFXt+pGkmPTFbd/S
aUO0nzeooGQbTGW2ay6XbS6AfhUpcoqHCrykgJvtuExkUyy9eOUS5He+qsGZ8P1qUs2rZuvH1Z8W
rpA7Q/CUDhUstmBxyam1Ht5K6eF+KUCxKYhxOxmfd5ZTuCnbEagSovnFsNDmA9eTuPSjSN7l4wQ3
o0HtjspW7nBP0YYaY04dN0zhJiwZq/skG2bKb4FBwGXIQFYoW7LwgPpkepfMFrxFlk83Amn/VqDS
vk4W2e4BdlWhRqbLtw0q+xdJztaTUUN5szaQWEUA9eeohfrGyLne1loSrjRk9NZyjW+qqqfXvPH9
O5zP/VUZGpK5vjXHrXbstusHEdSCAlAlLhlMfS6mt8ssl5OcgH7fuKFPxZzUt8Gs0/GasGRDS+zT
fg3lpUOD3xR2GI7nEvnX81L5N1NeMKNqg5oyXWsOzoDka5oLw27KphyWrGjbQFVDV5ZhVDW10iXu
btou6dWM+vW2TpLyvZhwfV3r3r1fwdSAzcGcUyxdrtN1lKbIkpwXRE3LCpJH503b5EGrWszyNfOo
FWrsEsGU51P0EeDJJV5Ec3tw1ERiaVYl52po1DpK1CrRgj5JBU7AuJG0kOe0BbxUeQRew5wXUD1a
Wg4asx3O/Xh5sLIUbQnOIWP1moW+0p0iFq11FqjoWfrMnRKVLX1Zem0iuYVVdKOBD/J/kc871/e9
8+5j+J//up//+961S6+LMvzzf77677J9aG5C//AQzu/ap1t+taP/5+Hj4sFld+Huq382TdBheTE8
xDydH0z4/qf+8B0+HejK6Sa8dM8O8ac2+v6B/vao5X+5tA//+PvdB6ubTPvQ6/vwZUKQ8m84j32V
Vzx8xcPZfe+I5i7oMHx4+MffITqiAjPIEfz734xrik/vJ/AISUYphpEmdnh9qf+LYf2jaHz/RD8H
/X7+7z+M6ve++pc1D1RAAGks/CNMCEaeGrr9cDDAEcYAYxJTqF8GAx9FSgwTkUHzqwYj9ownPhY/
1zPgEWMcCwLp18GAR4AjLDl6tNuIA+8Pr+Sfudp/Zps/2yMIe1Y7+nNBQEeIQiIhpdHqA0TPwC87
BjrCjCLE+KePo0Lzv76aUf7vRwmhIlblxnoZQglhTx9F/PAogUeQs+g2Erm58fV1TKLWgkGCKX4M
2S8Zk+d0xZ/rJ/gIREtJFH1gvuwg8EAKpjLqQH69jvH98rMf7hjoiDAkoUTk6yDgo1gRzmnkJP9y
QWDPOGY/1xPgERdIRKfPT6+vYwHijAEJZJ8Gx2FK+bWC8k0h+88FBR0BBgQB7Ov5ExxhKhEQ/FFn
/0v9lFAumYCAMggjGRw8LQX44dEBjhhBHGDw6dJ/HYqEHHGKGBYCfuo37FccLM90eT/XL/ARFSCW
PjwJBjoikEeaw+dR8nhr90t1EMKeQeV/LhjkCMSC2gOZ98vfEHAEMIlFuJ+D8QvOGXFlghkmAspo
RsbQM8nnD4+XeG8loGARz/hlOOARRRxIgv+vBsgPyDz+4KSfHOGr5RjgFAMebaO/PmkmBIgrnT8/
K/yJ0fLbyjUttflwWNjqB//F6vhfbvB5tff8AJ/u2SPUJepfvtowrnMfD/37uvefXy17Dwv4Lz78
vKA/tPNp908n+Lzpr9r6fFaf3zzWD/1df18uj+v4T1/z4s4+/OPvr9r2oU/UndeNf7Lwfn4X/fu3
e7Zk/20i+F5j/4uK/kPy4ptJgj/V4oXrQ/nkvNizKf1nz+tPGnD85Lkc/BzvTESnPz+n5+z0f1Nr
bx78s4zMsyXnzwbw0ary6XV6Nr3+W5q5M8mNG55H8Fky4d/V2pW5Cw93w9Ozo5gCAWkk81IWl9n/
rvY2d8+v2LNb/p9t7M1deOg/3hnzZNb4xk3kzzZ1uFqx5OFziB6pWd/Ihf1sS08j9811wfcb+dYM
/Vt65Pm8/TkV9K3dvv5Rilvcm4e7/p//DwAA//8=</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sz="700" b="1">
              <a:latin typeface="Times New Roman" panose="02020603050405020304" pitchFamily="18" charset="0"/>
              <a:ea typeface="Times New Roman" panose="02020603050405020304" pitchFamily="18" charset="0"/>
              <a:cs typeface="Times New Roman" panose="02020603050405020304" pitchFamily="18" charset="0"/>
            </a:defRPr>
          </a:pPr>
          <a:endParaRPr lang="fr-FR" sz="700" b="1"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endParaRPr>
        </a:p>
      </cx:txPr>
    </cx:legend>
  </cx:chart>
  <cx:spPr>
    <a:ln>
      <a:solidFill>
        <a:schemeClr val="bg1">
          <a:lumMod val="95000"/>
        </a:schemeClr>
      </a:solid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data id="0">
      <cx:strDim type="cat">
        <cx:f>'5. Analyses SSP (calculs)'!$E$445:$E$514</cx:f>
        <cx:lvl ptCount="70">
          <cx:pt idx="0">Léna</cx:pt>
          <cx:pt idx="1">Baskuy</cx:pt>
          <cx:pt idx="2">Karangasso Vigue</cx:pt>
          <cx:pt idx="3">Sapouy</cx:pt>
          <cx:pt idx="4">Sabou</cx:pt>
          <cx:pt idx="5">Tenado</cx:pt>
          <cx:pt idx="6">Dedougou</cx:pt>
          <cx:pt idx="7">Batié</cx:pt>
          <cx:pt idx="8">Diébougou</cx:pt>
          <cx:pt idx="9">Po</cx:pt>
          <cx:pt idx="10">Dano</cx:pt>
          <cx:pt idx="11">Koupéla</cx:pt>
          <cx:pt idx="12">Zabré</cx:pt>
          <cx:pt idx="13">Fada</cx:pt>
          <cx:pt idx="14">Garango</cx:pt>
          <cx:pt idx="15">Pama</cx:pt>
          <cx:pt idx="16">Tenkodogo</cx:pt>
          <cx:pt idx="17">Kongoussi</cx:pt>
          <cx:pt idx="18">Sebba</cx:pt>
          <cx:pt idx="19">Nongr-Massom</cx:pt>
          <cx:pt idx="20">Gayeri</cx:pt>
          <cx:pt idx="21">Réo</cx:pt>
          <cx:pt idx="22">Manni</cx:pt>
          <cx:pt idx="23">Boromo</cx:pt>
          <cx:pt idx="24">Gaoua</cx:pt>
          <cx:pt idx="25">Dori</cx:pt>
          <cx:pt idx="26">Thiou</cx:pt>
          <cx:pt idx="27">Kampti</cx:pt>
          <cx:pt idx="28">Toma</cx:pt>
          <cx:pt idx="29">Gorom-Gorom</cx:pt>
          <cx:pt idx="30">Nouna</cx:pt>
          <cx:pt idx="31">Koudougou</cx:pt>
          <cx:pt idx="32">Kaya</cx:pt>
          <cx:pt idx="33">Boulsa</cx:pt>
          <cx:pt idx="34">Dande</cx:pt>
          <cx:pt idx="35">Bogodogo</cx:pt>
          <cx:pt idx="36">Do</cx:pt>
          <cx:pt idx="37">Séguénéga</cx:pt>
          <cx:pt idx="38">Hounde</cx:pt>
          <cx:pt idx="39">Pouytenga</cx:pt>
          <cx:pt idx="40">Mangodara</cx:pt>
          <cx:pt idx="41">Nanoro</cx:pt>
          <cx:pt idx="42">Tougan</cx:pt>
          <cx:pt idx="43">N'Dorola</cx:pt>
          <cx:pt idx="44">Léo</cx:pt>
          <cx:pt idx="45">Bittou</cx:pt>
          <cx:pt idx="46">Solenzo</cx:pt>
          <cx:pt idx="47">Tougouri</cx:pt>
          <cx:pt idx="48">Bogande</cx:pt>
          <cx:pt idx="49">Ouargaye</cx:pt>
          <cx:pt idx="50">Dafra</cx:pt>
          <cx:pt idx="51">Barsalogho</cx:pt>
          <cx:pt idx="52">Djibo</cx:pt>
          <cx:pt idx="53">Sig-Noghin</cx:pt>
          <cx:pt idx="54">Titao</cx:pt>
          <cx:pt idx="55">Kombissiri</cx:pt>
          <cx:pt idx="56">Sapone</cx:pt>
          <cx:pt idx="57">Orodara</cx:pt>
          <cx:pt idx="58">Ouahigouya</cx:pt>
          <cx:pt idx="59">Boulmiougou</cx:pt>
          <cx:pt idx="60">Manga</cx:pt>
          <cx:pt idx="61">Diapaga</cx:pt>
          <cx:pt idx="62">Boussouma</cx:pt>
          <cx:pt idx="63">Sindou</cx:pt>
          <cx:pt idx="64">Gourcy</cx:pt>
          <cx:pt idx="65">Banfora</cx:pt>
          <cx:pt idx="66">Boussé</cx:pt>
          <cx:pt idx="67">Ziniaré</cx:pt>
          <cx:pt idx="68">Yako</cx:pt>
          <cx:pt idx="69">Zorgho</cx:pt>
        </cx:lvl>
      </cx:strDim>
      <cx:numDim type="size">
        <cx:f>'5. Analyses SSP (calculs)'!$H$445:$H$514</cx:f>
        <cx:lvl ptCount="70" formatCode="_-* # ##0_-;\-* # ##0_-;_-* &quot;-&quot;_-;_-@_-">
          <cx:pt idx="0">84490.411373791751</cx:pt>
          <cx:pt idx="1">83244.269755915186</cx:pt>
          <cx:pt idx="2">80292.093590891993</cx:pt>
          <cx:pt idx="3">68332.668934403016</cx:pt>
          <cx:pt idx="4">68245.972820543539</cx:pt>
          <cx:pt idx="5">67518.151738931017</cx:pt>
          <cx:pt idx="6">67033.046970628944</cx:pt>
          <cx:pt idx="7">66200.024034069182</cx:pt>
          <cx:pt idx="8">66005.997379277964</cx:pt>
          <cx:pt idx="9">65764.299116083697</cx:pt>
          <cx:pt idx="10">64905.029592722014</cx:pt>
          <cx:pt idx="11">64505.095092291856</cx:pt>
          <cx:pt idx="12">63934.951076575242</cx:pt>
          <cx:pt idx="13">63896.771482561126</cx:pt>
          <cx:pt idx="14">63646.630579885234</cx:pt>
          <cx:pt idx="15">63515.917265365453</cx:pt>
          <cx:pt idx="16">62958.706184993207</cx:pt>
          <cx:pt idx="17">62793.000696108065</cx:pt>
          <cx:pt idx="18">62639.066152504201</cx:pt>
          <cx:pt idx="19">61788.674862141961</cx:pt>
          <cx:pt idx="20">61242.62177447154</cx:pt>
          <cx:pt idx="21">61176.881202468001</cx:pt>
          <cx:pt idx="22">60159.026667325408</cx:pt>
          <cx:pt idx="23">60142.117178627232</cx:pt>
          <cx:pt idx="24">59871.794613846403</cx:pt>
          <cx:pt idx="25">59858.893541254416</cx:pt>
          <cx:pt idx="26">59717.666708231372</cx:pt>
          <cx:pt idx="27">59425.96561802971</cx:pt>
          <cx:pt idx="28">59274.929633652835</cx:pt>
          <cx:pt idx="29">59233.145034309309</cx:pt>
          <cx:pt idx="30">59209.578738447126</cx:pt>
          <cx:pt idx="31">59054.973627932173</cx:pt>
          <cx:pt idx="32">58663.735318145373</cx:pt>
          <cx:pt idx="33">58519.67612638529</cx:pt>
          <cx:pt idx="34">58511.334412027689</cx:pt>
          <cx:pt idx="35">57838.521014729071</cx:pt>
          <cx:pt idx="36">57681.521201073287</cx:pt>
          <cx:pt idx="37">57599.024155925428</cx:pt>
          <cx:pt idx="38">57589.025548645186</cx:pt>
          <cx:pt idx="39">57571.403295406722</cx:pt>
          <cx:pt idx="40">57542.756806962003</cx:pt>
          <cx:pt idx="41">57359.374452043136</cx:pt>
          <cx:pt idx="42">57351.300674849997</cx:pt>
          <cx:pt idx="43">57222.662501604143</cx:pt>
          <cx:pt idx="44">57220.656996977108</cx:pt>
          <cx:pt idx="45">57023.734873544898</cx:pt>
          <cx:pt idx="46">56916.099572120205</cx:pt>
          <cx:pt idx="47">56673.39885823903</cx:pt>
          <cx:pt idx="48">56593.929711020093</cx:pt>
          <cx:pt idx="49">56339.608982056838</cx:pt>
          <cx:pt idx="50">56182.76915374185</cx:pt>
          <cx:pt idx="51">55593.663970752175</cx:pt>
          <cx:pt idx="52">55576.661447640203</cx:pt>
          <cx:pt idx="53">55191.304020512405</cx:pt>
          <cx:pt idx="54">54720.238457815634</cx:pt>
          <cx:pt idx="55">54700.132377211608</cx:pt>
          <cx:pt idx="56">54546.148686840403</cx:pt>
          <cx:pt idx="57">54419.132408523503</cx:pt>
          <cx:pt idx="58">53932.277668390307</cx:pt>
          <cx:pt idx="59">53897.349734521216</cx:pt>
          <cx:pt idx="60">53266.188271854946</cx:pt>
          <cx:pt idx="61">53191.598415929242</cx:pt>
          <cx:pt idx="62">53066.105764655978</cx:pt>
          <cx:pt idx="63">52756.427188264985</cx:pt>
          <cx:pt idx="64">52463.606834609556</cx:pt>
          <cx:pt idx="65">52412.487521590127</cx:pt>
          <cx:pt idx="66">52172.402956477243</cx:pt>
          <cx:pt idx="67">51519.710837952473</cx:pt>
          <cx:pt idx="68">50754.961859046161</cx:pt>
          <cx:pt idx="69">50564.049804913127</cx:pt>
        </cx:lvl>
      </cx:numDim>
    </cx:data>
  </cx:chartData>
  <cx:chart>
    <cx:plotArea>
      <cx:plotAreaRegion>
        <cx:series layoutId="treemap" uniqueId="{CF815463-922D-4F79-BE02-E16FC4D96B54}">
          <cx:tx>
            <cx:txData>
              <cx:f>'5. Analyses SSP (calculs)'!$H$444</cx:f>
              <cx:v>Ressources SSP per capita</cx:v>
            </cx:txData>
          </cx:tx>
          <cx:dataLabels>
            <cx:txPr>
              <a:bodyPr spcFirstLastPara="1" vertOverflow="ellipsis" horzOverflow="overflow" wrap="square" lIns="0" tIns="0" rIns="0" bIns="0" anchor="ctr" anchorCtr="1"/>
              <a:lstStyle/>
              <a:p>
                <a:pPr algn="ctr" rtl="0">
                  <a:defRPr sz="1100">
                    <a:solidFill>
                      <a:schemeClr val="bg1"/>
                    </a:solidFill>
                    <a:latin typeface="+mn-lt"/>
                    <a:ea typeface="Times New Roman" panose="02020603050405020304" pitchFamily="18" charset="0"/>
                    <a:cs typeface="Times New Roman" panose="02020603050405020304" pitchFamily="18" charset="0"/>
                  </a:defRPr>
                </a:pPr>
                <a:endParaRPr lang="fr-FR" sz="1100" b="0" i="0" u="none" strike="noStrike" kern="1200" baseline="0">
                  <a:solidFill>
                    <a:schemeClr val="bg1"/>
                  </a:solidFill>
                  <a:latin typeface="+mn-lt"/>
                  <a:cs typeface="Times New Roman" panose="02020603050405020304" pitchFamily="18" charset="0"/>
                </a:endParaRPr>
              </a:p>
            </cx:txPr>
            <cx:visibility seriesName="0" categoryName="1" value="1"/>
            <cx:separator>
</cx:separator>
            <cx:dataLabel idx="60">
              <cx:txPr>
                <a:bodyPr spcFirstLastPara="1" vertOverflow="ellipsis" horzOverflow="overflow" wrap="square" lIns="0" tIns="0" rIns="0" bIns="0" anchor="ctr" anchorCtr="1"/>
                <a:lstStyle/>
                <a:p>
                  <a:pPr algn="ctr" rtl="0">
                    <a:defRPr>
                      <a:solidFill>
                        <a:sysClr val="windowText" lastClr="000000"/>
                      </a:solidFill>
                      <a:latin typeface="+mn-lt"/>
                    </a:defRPr>
                  </a:pPr>
                  <a:r>
                    <a:rPr lang="fr-FR" sz="1100" b="0" i="0" u="none" strike="noStrike" kern="1200" baseline="0">
                      <a:solidFill>
                        <a:sysClr val="windowText" lastClr="000000"/>
                      </a:solidFill>
                      <a:latin typeface="+mn-lt"/>
                      <a:cs typeface="Times New Roman" panose="02020603050405020304" pitchFamily="18" charset="0"/>
                    </a:rPr>
                    <a:t>Manga
 53 266 </a:t>
                  </a:r>
                </a:p>
              </cx:txPr>
              <cx:visibility seriesName="0" categoryName="1" value="1"/>
              <cx:separator>
</cx:separator>
            </cx:dataLabel>
            <cx:dataLabel idx="61">
              <cx:txPr>
                <a:bodyPr spcFirstLastPara="1" vertOverflow="ellipsis" horzOverflow="overflow" wrap="square" lIns="0" tIns="0" rIns="0" bIns="0" anchor="ctr" anchorCtr="1"/>
                <a:lstStyle/>
                <a:p>
                  <a:pPr algn="ctr" rtl="0">
                    <a:defRPr>
                      <a:solidFill>
                        <a:sysClr val="windowText" lastClr="000000"/>
                      </a:solidFill>
                      <a:latin typeface="+mn-lt"/>
                    </a:defRPr>
                  </a:pPr>
                  <a:r>
                    <a:rPr lang="fr-FR" sz="1100" b="0" i="0" u="none" strike="noStrike" kern="1200" baseline="0">
                      <a:solidFill>
                        <a:sysClr val="windowText" lastClr="000000"/>
                      </a:solidFill>
                      <a:latin typeface="+mn-lt"/>
                      <a:cs typeface="Times New Roman" panose="02020603050405020304" pitchFamily="18" charset="0"/>
                    </a:rPr>
                    <a:t>Diapaga
 53 192 </a:t>
                  </a:r>
                </a:p>
              </cx:txPr>
              <cx:visibility seriesName="0" categoryName="1" value="1"/>
              <cx:separator>
</cx:separator>
            </cx:dataLabel>
            <cx:dataLabel idx="62">
              <cx:txPr>
                <a:bodyPr spcFirstLastPara="1" vertOverflow="ellipsis" horzOverflow="overflow" wrap="square" lIns="0" tIns="0" rIns="0" bIns="0" anchor="ctr" anchorCtr="1"/>
                <a:lstStyle/>
                <a:p>
                  <a:pPr algn="ctr" rtl="0">
                    <a:defRPr>
                      <a:solidFill>
                        <a:sysClr val="windowText" lastClr="000000"/>
                      </a:solidFill>
                    </a:defRPr>
                  </a:pPr>
                  <a:r>
                    <a:rPr lang="fr-FR" sz="1100" b="0" i="0" u="none" strike="noStrike" kern="1200" baseline="0">
                      <a:solidFill>
                        <a:sysClr val="windowText" lastClr="000000"/>
                      </a:solidFill>
                      <a:latin typeface="+mn-lt"/>
                      <a:cs typeface="Times New Roman" panose="02020603050405020304" pitchFamily="18" charset="0"/>
                    </a:rPr>
                    <a:t>Boussouma
 53 066 </a:t>
                  </a:r>
                </a:p>
              </cx:txPr>
              <cx:visibility seriesName="0" categoryName="1" value="1"/>
              <cx:separator>
</cx:separator>
            </cx:dataLabel>
            <cx:dataLabel idx="63">
              <cx:txPr>
                <a:bodyPr spcFirstLastPara="1" vertOverflow="ellipsis" horzOverflow="overflow" wrap="square" lIns="0" tIns="0" rIns="0" bIns="0" anchor="ctr" anchorCtr="1"/>
                <a:lstStyle/>
                <a:p>
                  <a:pPr algn="ctr" rtl="0">
                    <a:defRPr>
                      <a:solidFill>
                        <a:sysClr val="windowText" lastClr="000000"/>
                      </a:solidFill>
                      <a:latin typeface="+mn-lt"/>
                    </a:defRPr>
                  </a:pPr>
                  <a:r>
                    <a:rPr lang="fr-FR" sz="1100" b="0" i="0" u="none" strike="noStrike" kern="1200" baseline="0">
                      <a:solidFill>
                        <a:sysClr val="windowText" lastClr="000000"/>
                      </a:solidFill>
                      <a:latin typeface="+mn-lt"/>
                      <a:cs typeface="Times New Roman" panose="02020603050405020304" pitchFamily="18" charset="0"/>
                    </a:rPr>
                    <a:t>Sindou
 52 756 </a:t>
                  </a:r>
                </a:p>
              </cx:txPr>
              <cx:visibility seriesName="0" categoryName="1" value="1"/>
              <cx:separator>
</cx:separator>
            </cx:dataLabel>
            <cx:dataLabel idx="64">
              <cx:txPr>
                <a:bodyPr spcFirstLastPara="1" vertOverflow="ellipsis" horzOverflow="overflow" wrap="square" lIns="0" tIns="0" rIns="0" bIns="0" anchor="ctr" anchorCtr="1"/>
                <a:lstStyle/>
                <a:p>
                  <a:pPr algn="ctr" rtl="0">
                    <a:defRPr>
                      <a:solidFill>
                        <a:sysClr val="windowText" lastClr="000000"/>
                      </a:solidFill>
                    </a:defRPr>
                  </a:pPr>
                  <a:r>
                    <a:rPr lang="fr-FR" sz="1100" b="0" i="0" u="none" strike="noStrike" kern="1200" baseline="0">
                      <a:solidFill>
                        <a:sysClr val="windowText" lastClr="000000"/>
                      </a:solidFill>
                      <a:latin typeface="+mn-lt"/>
                      <a:cs typeface="Times New Roman" panose="02020603050405020304" pitchFamily="18" charset="0"/>
                    </a:rPr>
                    <a:t>Gourcy
 52 464 </a:t>
                  </a:r>
                </a:p>
              </cx:txPr>
              <cx:visibility seriesName="0" categoryName="1" value="1"/>
              <cx:separator>
</cx:separator>
            </cx:dataLabel>
            <cx:dataLabel idx="65">
              <cx:txPr>
                <a:bodyPr spcFirstLastPara="1" vertOverflow="ellipsis" horzOverflow="overflow" wrap="square" lIns="0" tIns="0" rIns="0" bIns="0" anchor="ctr" anchorCtr="1"/>
                <a:lstStyle/>
                <a:p>
                  <a:pPr algn="ctr" rtl="0">
                    <a:defRPr>
                      <a:solidFill>
                        <a:sysClr val="windowText" lastClr="000000"/>
                      </a:solidFill>
                    </a:defRPr>
                  </a:pPr>
                  <a:r>
                    <a:rPr lang="fr-FR" sz="1100" b="0" i="0" u="none" strike="noStrike" kern="1200" baseline="0">
                      <a:solidFill>
                        <a:sysClr val="windowText" lastClr="000000"/>
                      </a:solidFill>
                      <a:latin typeface="+mn-lt"/>
                      <a:cs typeface="Times New Roman" panose="02020603050405020304" pitchFamily="18" charset="0"/>
                    </a:rPr>
                    <a:t>Banfora
 52 412 </a:t>
                  </a:r>
                </a:p>
              </cx:txPr>
              <cx:visibility seriesName="0" categoryName="1" value="1"/>
              <cx:separator>
</cx:separator>
            </cx:dataLabel>
            <cx:dataLabel idx="66">
              <cx:txPr>
                <a:bodyPr spcFirstLastPara="1" vertOverflow="ellipsis" horzOverflow="overflow" wrap="square" lIns="0" tIns="0" rIns="0" bIns="0" anchor="ctr" anchorCtr="1"/>
                <a:lstStyle/>
                <a:p>
                  <a:pPr algn="ctr" rtl="0">
                    <a:defRPr>
                      <a:solidFill>
                        <a:sysClr val="windowText" lastClr="000000"/>
                      </a:solidFill>
                    </a:defRPr>
                  </a:pPr>
                  <a:r>
                    <a:rPr lang="fr-FR" sz="1100" b="0" i="0" u="none" strike="noStrike" kern="1200" baseline="0">
                      <a:solidFill>
                        <a:sysClr val="windowText" lastClr="000000"/>
                      </a:solidFill>
                      <a:latin typeface="+mn-lt"/>
                      <a:cs typeface="Times New Roman" panose="02020603050405020304" pitchFamily="18" charset="0"/>
                    </a:rPr>
                    <a:t>Boussé
 52 172 </a:t>
                  </a:r>
                </a:p>
              </cx:txPr>
              <cx:visibility seriesName="0" categoryName="1" value="1"/>
              <cx:separator>
</cx:separator>
            </cx:dataLabel>
            <cx:dataLabel idx="67">
              <cx:txPr>
                <a:bodyPr spcFirstLastPara="1" vertOverflow="ellipsis" horzOverflow="overflow" wrap="square" lIns="0" tIns="0" rIns="0" bIns="0" anchor="ctr" anchorCtr="1"/>
                <a:lstStyle/>
                <a:p>
                  <a:pPr algn="ctr" rtl="0">
                    <a:defRPr>
                      <a:solidFill>
                        <a:sysClr val="windowText" lastClr="000000"/>
                      </a:solidFill>
                    </a:defRPr>
                  </a:pPr>
                  <a:r>
                    <a:rPr lang="fr-FR" sz="1100" b="0" i="0" u="none" strike="noStrike" kern="1200" baseline="0">
                      <a:solidFill>
                        <a:sysClr val="windowText" lastClr="000000"/>
                      </a:solidFill>
                      <a:latin typeface="+mn-lt"/>
                      <a:cs typeface="Times New Roman" panose="02020603050405020304" pitchFamily="18" charset="0"/>
                    </a:rPr>
                    <a:t>Ziniaré
 51 520 </a:t>
                  </a:r>
                </a:p>
              </cx:txPr>
              <cx:visibility seriesName="0" categoryName="1" value="1"/>
              <cx:separator>
</cx:separator>
            </cx:dataLabel>
            <cx:dataLabel idx="68">
              <cx:txPr>
                <a:bodyPr spcFirstLastPara="1" vertOverflow="ellipsis" horzOverflow="overflow" wrap="square" lIns="0" tIns="0" rIns="0" bIns="0" anchor="ctr" anchorCtr="1"/>
                <a:lstStyle/>
                <a:p>
                  <a:pPr algn="ctr" rtl="0">
                    <a:defRPr>
                      <a:solidFill>
                        <a:sysClr val="windowText" lastClr="000000"/>
                      </a:solidFill>
                    </a:defRPr>
                  </a:pPr>
                  <a:r>
                    <a:rPr lang="fr-FR" sz="1100" b="0" i="0" u="none" strike="noStrike" kern="1200" baseline="0">
                      <a:solidFill>
                        <a:sysClr val="windowText" lastClr="000000"/>
                      </a:solidFill>
                      <a:latin typeface="+mn-lt"/>
                      <a:cs typeface="Times New Roman" panose="02020603050405020304" pitchFamily="18" charset="0"/>
                    </a:rPr>
                    <a:t>Yako
 50 755 </a:t>
                  </a:r>
                </a:p>
              </cx:txPr>
              <cx:visibility seriesName="0" categoryName="1" value="1"/>
              <cx:separator>
</cx:separator>
            </cx:dataLabel>
            <cx:dataLabel idx="69">
              <cx:txPr>
                <a:bodyPr spcFirstLastPara="1" vertOverflow="ellipsis" horzOverflow="overflow" wrap="square" lIns="0" tIns="0" rIns="0" bIns="0" anchor="ctr" anchorCtr="1"/>
                <a:lstStyle/>
                <a:p>
                  <a:pPr algn="ctr" rtl="0">
                    <a:defRPr>
                      <a:solidFill>
                        <a:sysClr val="windowText" lastClr="000000"/>
                      </a:solidFill>
                      <a:latin typeface="+mn-lt"/>
                    </a:defRPr>
                  </a:pPr>
                  <a:r>
                    <a:rPr lang="fr-FR" sz="1100" b="0" i="0" u="none" strike="noStrike" kern="1200" baseline="0">
                      <a:solidFill>
                        <a:sysClr val="windowText" lastClr="000000"/>
                      </a:solidFill>
                      <a:latin typeface="+mn-lt"/>
                      <a:cs typeface="Times New Roman" panose="02020603050405020304" pitchFamily="18" charset="0"/>
                    </a:rPr>
                    <a:t>Zorgho
 50 564 </a:t>
                  </a:r>
                </a:p>
              </cx:txPr>
              <cx:visibility seriesName="0" categoryName="1" value="1"/>
              <cx:separator>
</cx:separator>
            </cx:dataLabel>
          </cx:dataLabels>
          <cx:dataId val="0"/>
          <cx:layoutPr/>
        </cx:series>
      </cx:plotAreaRegion>
    </cx:plotArea>
  </cx:chart>
  <cx:clrMapOvr bg1="lt1" tx1="dk1" bg2="lt2" tx2="dk2" accent1="accent1" accent2="accent2" accent3="accent3" accent4="accent4" accent5="accent5" accent6="accent6" hlink="hlink" folHlink="folHlink"/>
</cx:chartSpace>
</file>

<file path=ppt/charts/chartEx8.xml><?xml version="1.0" encoding="utf-8"?>
<cx:chartSpace xmlns:a="http://schemas.openxmlformats.org/drawingml/2006/main" xmlns:r="http://schemas.openxmlformats.org/officeDocument/2006/relationships" xmlns:cx="http://schemas.microsoft.com/office/drawing/2014/chartex">
  <cx:chartData>
    <cx:data id="0">
      <cx:strDim type="cat">
        <cx:f>'[RMET_Analyses consolidées_V0124.xlsx]Analyses pathologies et RSS'!$AC$98:$AD$110</cx:f>
        <cx:nf>'[RMET_Analyses consolidées_V0124.xlsx]Analyses pathologies et RSS'!$AC$97:$AD$97</cx:nf>
        <cx:lvl ptCount="13" name="Province">
          <cx:pt idx="0">Boucle_du_Mouhoun</cx:pt>
          <cx:pt idx="1">Cascades</cx:pt>
          <cx:pt idx="2">Centre</cx:pt>
          <cx:pt idx="3">Centre_Est</cx:pt>
          <cx:pt idx="4">Centre_Nord</cx:pt>
          <cx:pt idx="5">Centre_Ouest</cx:pt>
          <cx:pt idx="6">Centre_Sud</cx:pt>
          <cx:pt idx="7">Est</cx:pt>
          <cx:pt idx="8">Hauts_Bassins</cx:pt>
          <cx:pt idx="9">Nord</cx:pt>
          <cx:pt idx="10">Plateau_Central</cx:pt>
          <cx:pt idx="11">Sahel</cx:pt>
          <cx:pt idx="12">Sud_Ouest</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'[RMET_Analyses consolidées_V0124.xlsx]Analyses pathologies et RSS'!$AE$98:$AE$110</cx:f>
        <cx:nf>'[RMET_Analyses consolidées_V0124.xlsx]Analyses pathologies et RSS'!$AE$97</cx:nf>
        <cx:lvl ptCount="13" formatCode="# ##0" name="Cas de paludisme chez les moins de 5ans">
          <cx:pt idx="0">394282</cx:pt>
          <cx:pt idx="1">323446</cx:pt>
          <cx:pt idx="2">620211</cx:pt>
          <cx:pt idx="3">628057</cx:pt>
          <cx:pt idx="4">481972</cx:pt>
          <cx:pt idx="5">794007</cx:pt>
          <cx:pt idx="6">318425</cx:pt>
          <cx:pt idx="7">760055</cx:pt>
          <cx:pt idx="8">619565</cx:pt>
          <cx:pt idx="9">445696</cx:pt>
          <cx:pt idx="10">359292</cx:pt>
          <cx:pt idx="11">233877</cx:pt>
          <cx:pt idx="12">605393</cx:pt>
        </cx:lvl>
      </cx:numDim>
    </cx:data>
  </cx:chartData>
  <cx:chart>
    <cx:plotArea>
      <cx:plotAreaRegion>
        <cx:series layoutId="regionMap" uniqueId="{2E9A507F-36D4-4A25-8009-35619156A87C}">
          <cx:tx>
            <cx:txData>
              <cx:f>'[RMET_Analyses consolidées_V0124.xlsx]Analyses pathologies et RSS'!$AE$97</cx:f>
              <cx:v>Cas de paludisme chez les moins de 5ans</cx:v>
            </cx:txData>
          </cx:tx>
          <cx:dataId val="0"/>
          <cx:layoutPr>
            <cx:geography cultureLanguage="fr-FR" cultureRegion="BF" attribution="Avec Bing">
              <cx:geoCache provider="{E9337A44-BEBE-4D9F-B70C-5C5E7DAFC167}">
                <cx:binary>5HtZc904kvVfcfh5oMK+dHT1A0jeRbstb1UvCFlSgSAJLgA38NdPqKxy2Wp39fRXjvhiau7LFS+A
ZCIPM3kyE/r73fq3u+bhNrxYfdPGv92tP74sx7H/2w8/xLvywd/GE+/uQhe7X8aTu87/0P3yi7t7
+OE+3C6utT9giOgPd+VtGB/Wl//4+936N/vQnXd3t6Pr2lfTQ0ivH+LUjPEPxr459OKum9rxcbl1
XfvjSz2F2rW3L3a3sXv54vbeuzZ3cQzubkQ/vryZ7s3V9BDHly8e2tGN6U3qH358+dW0ly9+eH6n
f9LqRXM7unG6f/jxJYInhEBCKOcvXzRda59+B+QECcW4hFQ9fX676eWtf/hVF/CrLv/14mul/7Vm
v+p1e38fHmJ88fT9B4K+2tYX817+sdFc7LJPRs26xx3q3a8m+eFr0P7x92c/xH/65Qtcn1v03w39
sYZfbewR1tvyofnNut8BUnoCCRacEfU1pPAEEiqx5PDzB/122ydQHzX504B+S8hXe/685T98+v/3
AXnd3I4Pt5PJHtox3H5PSPEJk4QjgdHXkKITrDhjBOFve+mTRuBJoz8L7b8R9wzkZ7P/cn572YX7
3/znO7gtOWESKomfY4xPKBJcKfSb1z5z2kc1/iyw35LxDM1Pu/2LeWzxXd+l+ARyKCnkX3spPCFM
YSiF+u1p+RRtizj+Wdy+IeIZbL/u8C+G2q/R7MHcTN/T/dAJ54JIitjzEAsFJkpg8jV6n5QAN9Of
dr5/LekZlr9P/MvF0idIv3tIhZJxiMUzcotOoCSKKUK/iem3ouF/SmufsPqWqG+j+peMr0+wfu+k
BZ9ghqhCjH16J34dbwE+IZxhzMXTMMTfhPm7pC9POH9T1reBfjLGXywmH26nMRp9G6Nr42/m/g6s
CJ0gwZlQVHxOQ79MU+kjAUaUMPLEjp5B/ata4EmtP/u2/UNhz8D+au5fLlzrbrprHsz9ZC66qeym
9jsijk8oxwopTL9+EZMTyiEUjD+D+JMuL+6nF0+6/FmY/63AZ1D/0/y/HNxPYfz7smV0IiSWUH6R
un7p2fAxiCOKfq9WPMt7niLvNyjw/+O7+huSniH9+y3/ohB/VzcmXCLJ1T/xaYYFVJTw3272KRv6
ZNs/67vflvJNGP/XQ/jlY/4Vm/hPa8D4BApGoJD/BBWXEhJEn9Hkf13w/VqNbxd8v1791YrnBfD/
fSXA7Dbe3d4/fE8GBE84xQIS+BQJn5FdeiIY5kRK9ESQnvvVk0Z/2rP+hZznvvXZAP8fkH1W0/+i
TP+5B5LfjrfFr82T//Hob9X/Z0v/qAfzyTWP9z++ZIJJBBFTj27EpeQUfeGejyKf5Dxrq/wWHP+l
jIfbOP74EuATDvkj9EIJiRGk7OWL5eHXIXLy+EQIpQSWRBHG2MsXbRfG8seXCJ0QTglXRGGi2GOC
FLvpcUSdUASpgBBKySBUQnxueF13TbJd+9mUT9cv2slfd64d448vOeYvX/Sf5j1qLqEgXAiGCKcC
KYoQffmiv7t97Vobf3yJ/qupS4+mAWdi6Zps9qQ6rJ1Ret18qacY4m5xNmRuDDvZkfOtRIDk22bZ
TjEy5ZEQoPGiTA4CmfK2pXUe+nG+bmHrdDnUPwHFYcZ7M13JebaXYmlulKhMvoBy0owpWfCWvJuH
vsk2UyYtrNoOcoriRtAyfug6+wZWiewMUMtxioqfdbG64W7p9mtbgv02V5eDgvaIBjYVM1GXJeJk
F6FHZ42PpU4zjYVXCznWI5VHBFzTasW2uEsTem1C6bKKLe1BStyfIgmErkC97jrv1RU1pLyg82K0
X2O5740MmScIZFska2b4MOtaqvXdbEegIXdNYSfePwAW8FGJpTxb1dIXRG3VYaxc0s3sTt2c0s5G
h/aeI3OFuej3IK5D3k3TqgHsUjYSyY8DSHNhyxSu4UJWr+VI2ZUK0mdicOE0DNKcOsBN5q0d9UBD
zNa+HDMYVHWg1oOsb8dfTFeJ6zhGt1/w9IGzaS1SUvyyHNfymmBJNKbe3kFTtweJmS341k15yajb
tXijGQPN28pCm6GpqfNl7ZAeZjrrCXVdFmUlrrjvXVYBNZ4ZF6adIeOq+3qSOg3kHhB0DMiyzDWz
y+U0ynNu5vXcS7jlkFV3YelYbg0r6ujp3omJnxo0ikytw6TtPAAdFHZXGHjX6LrcXFZ5IvdIGH7V
MQvycYLTka6uurJ4ETnHqdGri1WRxuSKGvRl5hIGu9VsfW7Lqb013JWZNaXSDpUyW9o1XUO0GB0g
MbfB90kzK8jRYMCxXli4QtsAjxXu4ZnyY31MtkVnAmzbzvWO5kFioIEYz8KMbManJKzGqaqzVfBo
tZMGvem6Bmf9GrtdtK27b1YEjvXayfNG+WrIRqPGvVmG8jgiwzTpqhu4DezjAEqJ8iW5zedMVNMx
bWnNYViA7hjmeZtCdym5vYkMN3u8lD4LvKdZR7dJw2q1uqtRncUwxWuFFTvUKKJiMWw/tPZeSuuL
YWmjLgHmuvfIfxzgEM7cErFex6XS9eLno3LL0mk8uuVYsandrUN6S/sJZVASUEi8cd1S9wE0TcjI
PMZs6DqoAyVvU2VC5lMv34m0jq8Rxxnf0mk3xXs0mE1PfLGHbWIPU9WivLGSF41EPk+Ln3Rnqg+V
heUNBjX70KOwVQVst4Vp6zeQCbqthVi7JcfEjAXCLl2v0PtCkO4++CarVXnrYvtqMhXOYmdftbT+
yOE4agzCVVWV53xeR9347WqehpClaia6HLfhUDaLyElK7ftZ2nCF4oZ+Wgmqjx7P4nTE802TvMod
9FNGOnrRhNDqBBjMBzi88jS2+VgxWmyVGnS02zH0xGcpSXvEsITFXArudW+XXad40D1lVIdxeg88
qvXadm9g6/o8CbuPDF0PVf8W173XJsClMFGJsxnXBacG67VfrlFU1xXrLxFSQZdhKHVb11VewWB1
r4ZUzIGfk7oSukV+O4q6LE83Mp+NbbD5MNkqL4cNauVio/uKNnqtRN71zZkiaQfUkLTsZFE35Ipu
/elQCactqO9GNBxwLbe8D2DWw2KhRh1+jWd5OURw1Uxb1GMn3toSJx3lvOOReO2pv6+a/jij4XTw
5EAY+rmCncpgOw/Hth7fN2kZdBXVvQdM6BD8+Th1pV5D1eUmsSMsza0Jo9CQLDdxDvcBglIvE381
V/WD3eKSqzlZvTZKaEE8y9q5nTTqt1vWsXs0uGxmOOXIdES7oZw1ZbDNasFZMdT4fU9hloZm21fM
qcw27T7R0etKDDJjbAg6KdtkPESfUcl+Gvsq6oiSy8nW8Wxio9VbX7+aAThjdTnomGyfi6Wpig41
pzzgnxeDf+ZEvS8nZXKJ1DEBd1iHBWYTFtvPlBtUBD+V+3YcwA3t+5BXAd6B0ZILNC/1ZY2Ay0Nl
2JWE0BxXLOc82QB3Ak/ggATtbtAUaBGo9zlzpdzbcsHn1ebqLHolDpOFaQ9GX+vgMMtn19RZB0Z2
wNKPFwyRu2FulR5G2uswlSSPzh+A3NZdxZTawQCuY81TPvIan3I+1T+ZlagCC+dyA5g9DDTaCz5u
HdWJLO2kQbvgbG58rXFDwIHjhLNNyVvVB3kag7mxE0X5KrsuK5F0V3hulkO5CZRZB0E2C9C/crAR
N2GriSZoJZVukrcHmVp0Tevt2qnVnwvfukGTypCMz4vQ9bzUOqgIcpA8OuuR49lMW3WAgcBjm9iQ
tYEeyUjwjkeqcuKqrclAU3cXsSLXxJftUYI6ZhXh82Wl+qgx78asXkV76Gx3P4roMzT1SS9dZ3Xf
sJ+o7I9d8l67ICttUDPrEjY0g2l42858y0o0z7pZ4B5TGbWNc8rHpYka9QbpKbVBA4CcRnxrzmbn
lwMf13KXSA+0retu3zZdKvgQj06odDopOR9SW8Y8oe2UrlCJjA7E7oZSTJeg7eeMdL16O259u6PC
dZrVLTjKWeI3a92VGRLDZeisOlto/5p2M7jiSQXdQ7SeTuW2aNmM4XJsJT1AYueLqWoWPQIBrgxf
3GHltt4BUc4/jV6oU9avPJt6EXfVULodTavVRvhqP8futSlJXku7BO34apMGwsas7KdBr4BPuZD4
mk+11NFGVAxbNes2IrEb+uqqWxzSm8d7hYXVyG+vptVdNp1qs6XqdzAuH8I2Kb0N9qGql0WnpGK2
uWHM2iW8Bi6ezqR5sxK67SsJwSOLbfa0beKkZ4j2DC+s2GbWnspAbzCXMidlhzJJHM4nkq5kUzX5
Glz3UeAmnOJtBKeN5fZGgK02Oqa0FSD2H/zokK43sxapbfqbbbGVlg2y9gyXcyf1jEw4jHXjM7hJ
kQ0IOF226Nq0m9MTre956LJBrn66WBY/Lnlr7BmUOOXLNE9nTaoLKeVuquY3C0fugrQryppuTNmX
B62+Shbuuj4FZ8unA3KfL/9x1T+0N2N4eBgvbvtfj2T9Pvb15e/nsx5zps+HtZ7lZJ+O4f2LhO0P
B/+n2RzlkAkhCYWKE0Ux+6Ns7st25qdE7hvLnxI5dMIIhkIpwqAgkj1Kfkrk8IlimEolGVaQYfHY
tvwtkXtsgChKlcKQM4qV+JzJIXzCMYFYCSjl41/sP8nkyOOBwK8zOaUgUpIzLCmW8FGJLzO52QYw
uKEuRrDh6SqgpauPxnj1y1Y14SwOoi8ko/21L1GpVRcmzTYLX8Mgx6tZGpiZjRk91+N7bOpXy4rH
DHdmzaKnqEBA8N1cN2bvsNyCttaq0zKM/qqSkGWDLcv9AFNz66Diu3osh8IS259upLb5vFqvNyq7
87T5CLXlZj2iUJsizVzputvqIwQ13KchRg0jtWerADxHS+I5qFWtKYj9fkPLsFuYb61uhxjfiilu
96wNbS5oSOcrZ+x1K2ebh0mtq4aq6oteMvhBBtXs5OCnoq+GOVND1d12vfrYenmnpshz4ky9mwig
elqGoCXYSp34gl+PRlVH1y/DAa4OXbagXvdBuTFXAF66WrwJw4K1H82UiURQPjuFzhu0tnnH+KRT
xIPemGc5asKgPZ+vQpg/1mortR/90VSuz8BGeg1t2WnJFMuNhEzHGsA9qjq6n1tTZ6Kc1stpCg9Q
LEoDwc0F8tWHjc5N1vDN5fXmou77lemJWvmBRTvouEKhm4hMxpryYYQpXk20fM0JJxqN7azRNjfa
j9Omu3ZlBTbuHYFV9cpL/nNJ/f3UL4MWZgp5LOs3eKuPUygv7LgMemqr9QwEj/LaV71uF3MwY8W0
Z3a+MyLucROrXHA/6CRxlbdrX104y+0tNYDkjKQhM8Gfshp/MFC2OV4jvhTQe93BtjuKtIkPAY80
c2NcDj6oJjdzCDe8cfO+iZPZyw6s+VwCvNsoI4Vx/bh3DrYHD0S8EBX/uLXtdBoa5o5KqCo3SMxx
3zR02celVbtmXB9KDFWpWwgm3WKzHbqZXNTKxEPVt9tu3swZnjapJ9EiTTdRHZAvfQ6IokU9JZRN
1BU8W1c7xlwMpsW7rcPRZIGmoCltH0FPvj06MdQZWW1zphYS90Pqr7EnqVioWvLNx6Bl72GjheuC
KJApjc18kBu7kmjIIJo6PZG+zjeyXU4TpZmfu6k5NJvg6w2fJZluyyqaIqWlhB/ajoZrZiayncPF
t+DtCLaYebct5+NItwNE3E+ZWdclW4N0h37ajL1gGL0midpCipAyXJtKuzhfJYBdJofZab6A8zRU
18tYHRa8pazu1rNQ43ej+PUxdzdxghdmkds+wcCH3ANGroeqFXrrxlc8jEu+sIpC3Y5VY/aJD02n
cd+RY9+1SDNUOx2tF/uBwnMHfL2Ho1QfK9iSPY1wzmYIYjEphrSCC9Gla6U4KmFQ3pQlyVo1wHdQ
ieo02LLesUGhHCMrz7cG+z3BW60rOZ8DVl5LubqzmVRCe8+qs2Ux5Zu1DmfzPBAde6eyvpx/Tl6Y
pL2vSh1h7d8PzdjGnMOWZkIFeUf6jW4Fmnl9ngBodtMqh0OSlc/Xui0XvZnV6UiX5szAsJwF0z/M
fWhyOw6+qGn5wJlYNVbpeqGRHOXCx52ildSjDevO05T2ki7haOuN7Gm9NfvGO873llWPnk78lZoN
aTTicC11FLW9HFjTalMPrrAtLgsY7VosSc1FwOvyGtv1I4Treq1cz95DGWBhwdq/a4XxP6+Dwfu2
dK+hQy4TfumyJVb+uIAJZquVd4y0fih6Bpq0EwtPVqd1AQUarCtEWTVa9e59zxna4aGzBwtkPLYl
iHlsK5WNxm2/tKHuc1DD5m3jGqhLKt4NIXWjnp3jh9KxRW9DEwuKlzbvOkB7XQ7wMZ3k56OCWwbx
MubMgpQvwfDCDy6eWrbMuekjOdTesEdr8GMqxyb/P0GImJRSQowloYxS/oeE6NmpiC/L5PSf5Xwu
cUsCOVOSc0IIhEJ+ZkbshEopheISckIYpep3ZoRPEBScKUKUgvTX5tZTjRvBE86VEEqIx96JZP8Z
M3qs4H/FjCR8PIStMFZcIEmI/JoZWeAUdUbktWnLS24eCT2IjTyvwcb2to1RqzrWOSl7rIUybKeG
Re3HCcEM8gqc+Rp0RSsnEnIgF15UZFl/cvOUCi7Ecp6sEaedaNgvE4rr+eZSOtabm09TP9f7UMr6
fdMT/2b2Qt4kxnmepJivnBqGtxXybA9Bm85cQ2zOQM93MpLhCGzZ7ULs+8IYvuqaiOnMhwSPsLU0
Gxcqr2mojtXWf0Ark0EzEJZTaNF67CgVecSuf7cMZN45wNb9pqS8BkKBfITrlEHo4AXyChy6nsZp
v4yuOoOzlPu+b9VZ30SV08GiUc9KzB9KSKjP5lh3jR7Zury36yay0QK4nxzcsi2QUS+PxbdU22nS
G3CuKlAVYVWgckxVPjXQHGc/cKKBTENfACDKc9XPzcX2WEUsmUlFXc/8lptI0gWep3QrthDP+mEM
99gufcpom3jMcMWHe4ljfT+trXs1DqWfdB1Ef+jD5H+uFrhmbbfOp1jw8rgI7urctXWtZdmCIsXW
vxps5zrN3SoOyTXpDChQ7swwsN00bLEAgcpD24ItX4SXO0r4dN2OxO1h6bd8qPHyUz3UzuuSuM7r
ylkR9GbH8oHDVG66Q2q+2GTtmyxG705hs1b3sC6rpXBps23W9rW4G5eWFkLN9qzyXXzfjrJXmvdC
nXtY1u+jh0sxeTGvuaezKVCLOpvNcm5j3hjBx6wrK0syFkqY9svA27cl9+trW69NyAMq2QWpRqJ0
XNT0ChEOy4wtVfd6i6wrmBrTTZnw9kYx5N60k6WngtX49Uh5d6nK0NAswIG9L2dOy6yKYKsPiwLD
aU2SG/LN9OYnp2zVazbSvtFpVep9I5ow64VGeVFPBn8cwDituiqxaYo6rC3KF1tBo1fQlFmzLvWs
R0SSKICnw7U3OJx2ImyvGLbgfJ6G4eB8at6Y0EqjzSrlu7L126w3N8BrF83c6MkFc3Ckqxed6GZ+
8jNopGa2Wi6cqqtfxnEzVrdjubxdBK4f/OTNDVLBajrQsoBClL84auRrMk3NrsM+neEl4AyPrSzm
WkxvIOtsnY21tBlOaL0QqOXvzOKnw4C4PyV8I7uapHCcAvdvGWvIxYZW+bAiGnKhnMBaAlke41ql
zK+mP7VW0htJANQtWqXmzWJv4jJPbxoc5Wu41fGqjiXLxnFz2VbTdInYYDLS90zXaQE7NovmYFSI
71dohvdb5cBpN9ny0HJW5V4BpEvBTGZLFnU1Q/VxqNvmsvRlvasS73eo8i5jQHldAkZPeweaIkkk
tV2XU2/IIUV32c60LVpv3/XeD5OmEMrctG7Y87ri52HdhjMaErtkc9M8YDPC99vUjs2uUg59wGL1
Tic5hI9yAvKikjg8yAEzpycY5NnQ4/pD06X0AJmYfSbXMhShNfWimUkiHOowwWJB4wjyyo/yfOKI
T5rgjT807VrNOUHBl0cCLPk4JKM+NtjSOhvLPg4amHXWzWY2o+1ajsvFRtu6LKJpjdOjSrDTw2bg
vQiJ7XvnVX9UTVi3o1Sb2TIM0/ZhlF1f6xUnDLQYe5ur0bhK01RBmc1wC+wQgKPXBhr4YKlN75Sr
2lLXZIM3cjMxaDEAWkytUoVkHNQZEF3jsimC+qKpendZoxKivVH9BApYrrTSzTDVdS7nVTq9cLU9
TEt0i6ZT199G40aS1y6pbSd6P6U8oga9Jx3Au6Tm/hWplnU3B4tOWwLRx75MG9TRbXFXI7D+HygP
PTbaBVOQIcaJZEpx9UfloS/O0z1Wh765+hMHwicUSsWVFAoxSBTknykQPCEKMqke/3NIIKQo5b9z
IHLCBGVCYSKlQvyLPj+CJ4oggR5pkOISc/wfVYfY1xxIEEgFR0RghZHEBD+vDlWOqal2MZusWuN9
GhKMrQbtpl6ndVW8WBeMP+BZoZ13oNUzBeVVDVIV9QygHPVcTgznsxr4Odoi1Gs3D+eDMcs5cmE9
630ld9VWwrzBwRcUu/nDMKMuMwhNmUOe7SDG5vUCWmS17TfxUC21u+Czn1/Raul3k2j8PjhVn8Vh
We+qsPj7ClCsa1ovGWQjyAyp+wxVBNwsvevOR2hgQUPLipbN4+6xiHEbGTFIJzWK2xAm8BMLcD2v
FmWPTRI4h6V1+7ph8qduqNtdABQeVx/KrE3duJ9xjXcwWpv1IdUFi27++N/knMmO7ajWrZ+IFGDA
0MVeVUSsKHbELmJ3rF2CwQZsbIN5+quV98//Zt4jHem0zwNACzHGnN+Yc6Z5lL4a4ffF8f0RT2z8
bOjSPe92hu3qyXQnbFf9KmNEHwoZ59YzPpx1wCDLfujGh3UO0wMvAF1ngdam85idZ2H8YZ/q9YED
/LuCbJL9NlffZ63tEwk03XU7ha88YnKAEIaGGWoPptr6+6BVf+CWbqfQGXSaYEHHnnLxBqwVp3rI
sTUsmYOuK3ccwLK+jajnEitiLlYF+huEwbULVOulH4I4sgHFFtYxNEsx4WpcGQ4g9byNSoVnuPp0
9QPZnrZQugODevpM5wTOY736ltTBX6qhn6+LWNOd9pFUje5Q9648g8U0W0L5KgLz6agq44cDJl3V
0kz7n5iP64FHLlozM3fae5AvaanmH8qJ0i5G1b/s4s2ntMD9SkrXHxE0/glslVHSbZN5DGIWZ05X
E47rZOnAm20wq0BytK56JIB2Rx9tfBRiHx+HBcdjXJfhLpNkW+poNbZs2PfGz8l87SfqD8Uv6AFg
UX5sY7FK1hmu12ksURwqzIfUVmCFSIK6H32rIAFNVth/3oIOm6yNS4/WVOsTsYj053X2bpEqrmqS
Cs26b9HaJX+IPQ7owXsL03RyFqxenFeW+YXybLZmzDaQJgwJNGFF8AwGmFqKd/sbTVNu1SLiZQ9D
frUlzPdjIdN7VmE/zyx1z/0s2Ee0gdVJiHC+TpoNz6XEcL/Q6jcVtL5oQs2xjOtyVyqFnoXrWRPj
sHywuy8/Y3TpHPRUXi2f0PsQNlIfuB/y81ZX+GO/Tex+t0AxuYdKCFkhzGJTxOjdyZRAd+n4OD+7
yPgvROzaQEf5ZYsmttOa3YGEQrZDGjjLxyj4Qu5zLJOWvBvUUUNYLl09iUFqNg9f7K3V3jBFiGrm
athHCWKci5xYNynp4GaQNLZ3U4v6yfaSLzTed6Mb3wtLRMkJRXUeOSpda0Txxz6OKskJmvmBLUMd
G07W7ssYZ701CYbZN123iVsfRSyHgbJFIr/p3GCj4iL9IPzdtNNBP0BSh49mNOQZWEcqqfLktkb4
PQ1Pop/z90DUekwUD6lh+5qu04S6ry5TGBqkd/2bWRqFtMDRRdJl5G+QFHH1KYMjW3ocGreCupcF
DKSWYNc6tiOtvHRLCEqKXYgvUWydkUvy06nHJHwbegzYfRxKlxuEof+xmGiRTHz2j8aImUnukpqk
Txs799savzGXx0r23eJ/FOrt04LZ9gFzHF+x2sPQClPtpy5H9eC66E85uuGrNhBpyQsOqknFV3Oj
tqXXp5kN9QGtm2jj5MHPKrH6fu1duhN7bw6422gDSl3hZhWEbnIGSB2GrPt2czM5UL8v33SGCLZj
WtDQqo1Q+Jr6ubZNEoP9MkaV3KnCGlZnBmZtZQkjhI8ToP4LUn31gxMPvEx8Vc98GOl719npGjsk
ntYU3BNj3ZpPsLiCGmrXcgcSGogMta0Pdp/xyVOyHBVGo7mM3ai2Y+CTb/DW22NGFWusHvgTRWDu
5H9FV4nRikKOKOHoNsL3b0OT/zJo/o++0r/e9D99JfgHQaiCQvD6z/4SueWf/xe53QYTuBAVQpBR
Vv8NueE/RFWhm3OqOCP1zW/91VhCf/C64khUFCHBMBf/iamiGP5/jaVacEgpoTWlNaTVLdv5d+RW
554KyEXjE0dHhOz6xRGkZrkuvD/U+7AdarpMstu7Seq8NYvF6eir9Djb9BST0YcyxbpJrqOyEP06
sP1h4eCZ6hm/gbXvj52vyWFcETuTYSWv3R74ke66fw2RprZKeb4b4zge7DLOsfGVrhqRxk6u2xSP
g+/4kXISJK92JdFu19cybQ+V4V9MFbXEnn1Fi9nvI3P0YHqlTiDW3dPm4yPIOD8WFXwbYb8985C8
DE7YYyDO/6jREpoOV+nsAvFycJwdeh3Qcwrdr8mGW6pG8ZPHe3zvLc9STcN6wmMwTU2iaubOfRgY
vZ2cn8SI9A/kbb4GZObDMI7rA6nn+lLCnA+boPwjt2T5HpwA9wixpz316Lx11ihZd8siyzbXn4be
60+TG8n94rb7fbdvHWNHT11qaaKvCkUrk9bLQRMfpdg0aYKYHiu25Caz9Vi5Lknfz+xQ9VCcJpDG
Ax3jdkRLUC++x+FAvLOHiCmUaNavq1nt6wa4kjwb15gZiaOBapWoD91JRJeaIpQ+eRe7xsL1OXHO
DoDGeLJ2Be2C+vDZDuCd7vmNAuc+9tMYDlBPSwMtXqQT1XxJ1LOWsiq94jWEVldWnLcM4msZjZEx
UufkTmk8oTl2smZsbonL6lqjfZO2L+GBI7bfxa585UUnuVY7btdi6/Pm66r5voVmMAUeVqFfk0v9
ZTOTOyntZjl6oQ4zpd0H4mw5u56mVXYg3vIl8yo1MuzIbn7RVF2RczSdZJVbzmkcO6mBcO1Yd7yZ
AP2U/f4yrHCUnkzniMFJa34ltHrsnHtYsWVnUiMj6zGf81y+hrSGZrbLga4E3Y9efSCjCS12rrRe
6C926GOjBP9cBChNt6evgVd9U4aSr9lUQo576Js1Dc91N4efhnvynVMOL0Mx7sOyJnOEAqVBznvJ
fYNdTnLnXX9n176WvVFvoMbv266eFq+HxhS6t3UlPg4h9aeYVWz8RvtD74KSbLeD1F34VGlaNwsA
J03941qP5bKE8LnONbjPYRueZ4jMfbWwa6lSdRonWh+nzunGjPz9hmJOKrF4RoZMEqDsT6Nzs8Rd
TSS58enuRqr9yH8QyL53N4Y93Wi2jWo9iBvhHmyEX9CNersccpYGTKpFfKEfgO33h2EYXctvzLxk
MH8kFR6VrOw0HQkfwqk2zEp4I+7DxFhr103dlz95PBblxIfZXljGQoKp/ACL0Ue3bqzd7T5DWfni
H4g1sMUF9oe4VO4UKm0kX/l80TqbhqqK3qOiV8l0LV4mw5/Kkolraen9WW+hv0febee+QmNbPAAX
MvTbWxYDfIPLLETLPCqjJLODj1M/ha8sm70lnRkbXCc0ScJFfpjdxuSSIm9gR7bHPi70VLooXhSZ
xAF7O5422Ksg55C7JnQofxcQlNbpQrpWR6qPmu9asj1t57nO41GtJbWVzfZI/DgfqQcHMwkj80wf
QllmOSw6n8XKrawX920y3N5ittOzj/VwmjXi80dognjCQ98/MJ9Oa5ryMVHrfwaqx2MpefwQANzu
6Q5oOys4HEjYPwutvJEgOtNGMSvdwIyW+3UzOUliNn1wUe/3cChJBgLmZl5qejZhn9riA/hSmY3c
AwDWZsksS0ZWL5dxmSQqidyPCe1yXjNrOlT0KfGKKSlARJ9qY+YzxppdXJeW40g8bMgafoS6eMnx
ujclr3aT3bjHzxizcEC2c1emJtLE1M/3cdkeOLaVk6Js4lMpqmp4KPaicbcdlk2LVlUGPY1jzY0c
5s0f6bxPjVZpfHYp5O8q9eJcFm0bwBU9Q2Wf+sopLA3p6TOvYboFAlFbpzk280Lw2S7DdpjykNrc
lfk6r9EdzFbHxsfFNGYZ9xbwdW/R4JC0CZv7vlRdW4ZyZyGOzTDBb5gupiHzlKVA+Jcei5d4nE2j
Qn/slIEtcbBvKOInbmola1r1MgJFGjKFvR35/rRgjduRpmsW5cUp93llxVymZT4gQkJThClnq93S
pj07uQyRHDweqzYSi2Q1MtS4ycBGk2mQdLZbI1wSLdDxtS/cnMba3W98S/eukEoyJvYPgtWizXlb
5TQpKNdqekNoHy88EN3qFeV2qOFvQYA6g2rv2t2s4IrWPB/AHq9s2/dLGtbfqIBzVa+fBXKf7JRf
C6mVtNC2S+zauXO/SuXb0jMj4dCJk0+hb4nOVJJxb3TSXCbqrxiHy7zRu9XPb3VUJwXIIwT21wz0
VdXVxznPrQf5XcEyyMDmF0G0aSiCoIUzeq8xvGxKvUzLeoec+bSArnGZ3MUenhacK2ksndqMYC1t
GmZJ+n2UbiiqBdt2i0vQuzgv14zJsSb63EF3mMLwKYOuazpW/140vKhkvu9rfRb9GiRfV9uyLf7+
bzH0CAnE2Z+0FFX/rjH6P3O2f1vw8ld6jt6M998v+V8vTynHt45rJbjAtObo716eIkJuCwJoRSC9
bQP5Kz6H/8CQVERQVHOM8S309peXh38IhisuBKGCV5z/Z4NQ7F+8fFXf8n01RLjit4UG//TyG+ix
Glhu1NKXJ7x4HeRUufw48KqSbMDdmWrWFFV/srvm+wnkrju5PZ78BJNkMLADWYiRarFKMlhmmbc1
H3W35WbnWjzY2t++FpCkG+I3Va1Tm9Uwt0ug3yFYr5rODwjQZ0HxK5hj36oqfqwi/DntqT4T253B
qC+2M19Dp08xuJOg5UCXwBoispVKrE4GFh7jEu8CrdtpnDaJlvEdMxMarLb7Dq+/1ObvAZ0/1zM5
LiW9jju5H7G20iu9NeUW10Xb/IoNawcFH+IIfvs1w0PsbTjuO7nTeD0Lp++05ic9k4dpyn2D3FCk
I9Pd0tPc0LW2bVJhPK2L8+cCt9hsAP3Yq+rHuIV4ywbGZu1IdwR797KhqG8TRfZzN3vdDiOMx3Xa
7r0d+4MfczzX9UpOo6XxCEdgDhPswXkge7lOaIQN1Zk2zPPl0Hfbl064Im3sRbMGXjda76WJ3u9H
i/ruDruFNp4MSQLBrRyW7cn2YZHZLUzadTP3HIP43BHcy41W5fNcQjo5Z/H9tLv32vgiO5Q+1nzd
LtPmYzOT8dGu5htc0QMa2fBYZ7YfUsS4GRLvT3iqqtMyCH6vt3S1dvTSRcIOgx54o7u0X/Bin8s8
qXbhXf3o9Oo+EmVGibHDcl5ykHmLUa6KupbQ7VPut58miBc0zA92nx51cldRUdDQHkiTVwAbhXR/
y+6b9XtXByxDAUoqgZiMKfWykP2M9f6wb9Q3LrH7IrZ3r2fbLDm6tuvJ/jBTZX+mMFdNrlJp+rp2
x6zi3AyRxAZztbS7APgGvEh4GkN5rPX4m6h9a+fC3H3UyMt+seWBcPV91fDiUrhkCKwMPPTNMoPv
Q6qOy7xcR1rdqbSpxt/+c3r72YfbHz9kUsstdFO73hQAzujkM7nTNWiwM5/2brtLSr2AAV9sXb2z
m5Z0N1WZ2Pyibzqj0vZerbHVdfURYHNFwP7SgDzyqE6bn982Xd9VOFySdtf+pmR03P98UJI7C5t1
LfAMb8pXMddWPPz0IRwHaFt408hhyq8dcp+Ky59xAWcP0u/6pqrzvF7xTWfLTXEV2bu2u6nwWMPf
iLDcWi90i29avVXT23xTb9Ttq+xuil7ftN3fVJ53wJxQotsoXc2uoApv0yToKWtHD2yYBrkaR492
BKkZ5xLbdTLPNk9Q+k0AGaK+q/iwNxYNutUobC1OS7694LkVtnwHWmSZke3P1m+x6QIST9W4mhat
IDQ5WnzaaVfOxlXsFSMsesnrBR4wEeleK2rutlJ95qo6Tj1rxrU01fI6ZPBA59A/d9U6HWIp8yzd
hO2pIwzfZPwbjYQ364J+iG7wd8Nau2blkR4mF+Y3XiVwHP24X9xMSGungRrZJbi9Fo3skQA7ugaw
rT/PdFgPXNj8HehxkWu9zHIi092kV9UEv22XPBvBZc/d+GUYqvIF7miUUafojgDa39CPBh5C9lnu
sVtk55A9u9x9UTG9BbCWY4KCH2CXbBuBu4PDamTobWsWfzXLvh1VDYoEpXbS7P4DrCNryLJeVVZM
uk0padbxWEW2XkCe8nEDTv0Kw76X1kHzY01jOqmOf4C9ffAj963qffxYU4JPOajL0pd0V23d41AQ
aWneugZHoi7UzkNDRfGyV7WRrlNDk+DMD4PhPwirqNTV/oJxyO86h+FEJzM3tBuXc7S0O0G+wSZX
fbpod3vFfDdy8ns4dsPEmhovXbPpDTWZx59Ga95UtZ0PYQDNrPCHHfZrAzAPEqzmE0HVF6bI0Ki0
uwZXwy+xofFaloAOadGprXXPpBP7Yz0rc/U0+HO127HZlmKkqOJjNalwZJWLzTSSh5qYb12CjzDp
g7e2kzyJsy3whyqQS0+7C+7qXepsfOspauaURTPjLUucp++cTG8wjs8GUnVCexcOcSMXV3iWHWO/
fdk+990Q5WzQEa87OVQ5kTNwHDxo6oIMkD7NLrimkMKkQeiu26yTjOZeop1+MIhc/Vy+smFaZcIY
NbUbsgSBr+3onWix6p435R+Q3q1cZvXSo+53Alo/hIzE3TjiryunX+zCLgitTupxCc2YQW5mG9aW
37ImqeOLdL0dJA78DWNzVynyMsxrloNbvmEW3hwFz53HL7NYPtTM/bSu3M8z+wiCmRrRd/dDumVr
Dfqmpvr7Vtei6VNu+wkc3Ehe7G3KbUZCFv1VPORV8v685aH1OXzowvdq+mgNltlfB2Dv+2q7Lqsk
HZCpn+VIJdV3fO6PR+TesJLlx1yXNm/ok7fuYEfxRoZ6e1jHsDeeWytXQ/qjrYf+DMdqleM+3K9Z
3KuAxzfDA5AkRyQzoFM7reS6kpCOwvf+xFfuD6rv+oeN32LqQLCnvSzpjhvQtzTBPEuYedUOG62f
IctMLs7zL6HTqJnpFJu4EXPGc/kCmEtSqS5KvW/o2O2pahiZ6nYQGRupY++eSqr7tsfbfAe079pl
gt/8pO119IweSj3wKzNqeVRwQXJxBDwuhNRWztjRyxy3u57v4rCo6Fqe+VvM6dtgyo8wqbuk8Vel
EJd6WIMEeXoRpFLN0NX3dd19MalbGk99345i/kJ7ARrdOyRZN+9ytp2VrGMPg43vdXI/mOp+J4q7
ZgAraSDenOTMGDl2+iuzoW5GBu8QHAYZ4HoZx3E51LP5wGH/ODpyHubqbIfhWnb3TKe4HnaftITd
dKdYeYNlO5eEL8Lpvt19XNvo8DPU6ysb3beuTt9KFIN0FQFXNrMnpPgka76/jqTaGkwwlg6lsU3d
VjeFr7pxQyyS2qwlB/mrpuZhYv4JAvrdqfCNThnILi1ETjM8za7/VRb/yxgArzGqrgVxgk/TOId9
kdtcvzgGyGEsqJ8aojC6RaUzkHTew/vuJn7pc+fe5iGPdxkP7GmBw0VguhxyqM1/CbnBqK4ZxqjG
rELw3+aB/7H6+q8a71/O/98aD/2BecVva+BoRRhkovpbhYdghRmEBGJeYVih/1fh0T93Pd4Kw6rm
At62h/1V4eE/RA1vkZmaVYhX9D+iNRjV/6A1dYWgQDWteEVuNSrj+J8V3or2QUE7t07V3c8e2+4l
kTBJA6quGeBgXzaOl7tE0nIAOC0XNGy/R07tpaK7fYlY7Vf4J1vfEiofs/HbC6JpPw83CG9uOH6v
a/RWHAFnjbbckhu2rzea2umG8v0N6mMDAmmqnZGtUZZV3RHPXKvPJY+YylC74M6rCPkbWwYhXWXV
B5H4+D2kzY5yd6lu9Nr1j5hBZKVJ+3RUQUy/3CToheO5qGYZlJ7kXGy/SBqmemnAVit/2PSINlky
M1pmvQ+jFDWqQ0MGwM646jS+UyjbUXbCZS2RIvve6oGwY7JjuCQEY5sHs5yZ6QN5XPaQfVMzZlgL
6LB9EOsg3vyI44dYMeAOtvZlbOCkzCrhOvRR6lyxc7dE0PRMAC0HOKnzqkZymntNT0Az+o2O3fQV
rF2ZyVkPPFyWaZk/T3W3GCt97GNbhXGITZ9Yp5pdoP6SlTFVQ8toZjk5r6sjjPgzcT2wjTB4yket
hXlXBSZzqOuunlQjRA3QD46NhZel9iYU6Ws62+oMNqAfoIFYrJKiCYUr2CqnUNvzLuVL54QbHkzK
MB/EjMrWQFPQpuVU53p+nLHv+o/wzwke9uc0D1UcrDLmFI+eERWaCAp6rP4cDgJjTfILdRxPhy0x
MjZ9GAdyXU0AsVE5bPSQ9JrUfQIm63YlO3NNt+zeX5IF89CyuJDrQnp8X/BGbZMhMVGOYQsvC4Om
zWItSBocxVmH2i5yXqfuR9aFDVKPNx/oYu5dazBe7/cRrkODp868T2VAT2Hstveg2fgTEpCCDDue
fo4r0l52nCEmB+/gaa7q6m4xxZ2JXdLjZEf67LfS/9yqVX/ZFm0uY43z3qSd6p9wjPxjl/n0ijnA
R4iW8BSY9j/HTG6VDPJ9f1onQs+Cjd9BGaqDEnX/Asw2vK8pRSVLhcFzpyGrpNuKatcc9Nveq/0J
/h/yzqTHdhXdtr+I86hM0cVeRdSxI3bdQbsEbINtjG3sX/9E5LmZefKmrpTtVDRDcvNj8THGnBK7
tRmld1ktczoe18Ev39q3jAqO2u4+kTSAk/4bR/LGlEzVUpkajlmQ2hTsBC+V6JUpMAovWEpP2mgV
so6Rm5701l+L9rOexgK0LAVtOQrkMkaz1L6AL/4NgaGy2tXuXLSnkBhGzYBnMtT5jZ6xBaRZClLD
C1zTvXE2mAT5Ps2JPkE/o8f/jq1k8WoxqyqIJa3w/4lr/rmV/HdS7//6yt/XkhgRCGWhM2HBIuU/
1pLoDwlpCT/klFJUYUH+cWiV6KbirjBBMOZvTQ7/OLQol4TL0u9AIGP0P0EM3sLl/+KucFlhjioG
K8FERem/HlqLRFBq04ieRtVNIN1W24K/4RFT2XSSIgVjL2q3muXWHYaphPrutMd1v6C8bI1YpT05
LxfFtV9rvK/hPDGCm1WPAipY3ktqy6z7PbzxSbGgSu6g20OVZhBrsZPjogvUpN/4JvvGOvFBUKK6
gkDh1c2vjAb6QHww89VU/Xi79MecVCaDy/XBgG1idOPFZuRf899Iq61zay0OoT93W8p7zZeueuhM
8N8kmdmDF2R9ZzTLv3bGjlcZwfz74Hn4JRgcU+N6mq+EbHhqGF/J8yKQfT+UWYClrogiKYLn9W1Y
mG7tv5h9c+8M7Mkph+47ZXK5N/sg8zm8DR2SvezUEbn4BspkQmVG5TKtwt8GV5lhW5lmkzbxq0Zw
+LBlsj0uZeqB3NHbMS/wcnSy57XQc/fSD2H6Oee0jaqnk/85lVHKKINPftnaLxMUqa+7MnQjgjY0
7m0WS2hZr+YyotM+YK7Gqtp/tujYH5cyzcPbXOd9Oyv4t3G/VeiOlzNgQC72DXg7Gta3Y6KXkft6
Qm5qH+IYK3ha344VQrcB3vkMY2giA6ABE6PP/TCjZ6gzfp0qWMKW9LJmlQCYnrdjPqKapmRj01dk
uWHHtD4lJGh7WokfX32i7Jssfm62STu18QEPivFu/SUEk99sMX9bQTBTUOZjU8jubVSD3/3tLGZ2
3TdmYz2lo3qai6h8JGu+p6IydzJOl7Cyfq/ZFIGpx2OYn3eht8vSHv6Jtxu8HAeQN6EY15bi0CzF
wh7gzG+momcvhr2PQYdLJeAE1QGgTkrs3DwfewvunVnyqKa4DVGx8li/Juyf0BjF1R8C9aorj/6L
1u5zjD51anpjBmJfnhb9pselidJzqLLO+V7PK18VHOByl/xMH6uhdY8hitwYl+SZsTj+2Bz2v2Ge
p6fQb3sT2hnOqg1x2a44c3uHJV1/JGlfR1/Bk7H1sWNSayTY1WI6PDvMO6tSOyxfUCXWx1zwj/hG
gniI+acWMvFNhuiDalsz33CAkiIj3fo6je1g67Hv4ycSenxOkztmRRaHf6WCs3TU7Q1gFX8HC/Wy
hnG7SlvsXA9tJZSIoX+CAeYQ/0tuU4QUvZKW7OMKF7/x//1zvMVfwgP/PKD+krb+P5eq//WZP08o
9AeBsipBgRUrMNxf3s1KaGFpHuFYcsLIPx1Q+A9BEScQoaJRiuqfblXwD8kxhBBhDDkk6D8SCzAl
f7lVlQBBgSmjGAmEIGHoX+RK2y4GQa/rZV5dW5OwsXoBC4hNZR36mu04xo+GTMt5TNHdsBjSeZp6
Wnuzhvch6xk3WYZeCW67JodpqwU/une98dt5GUD6EsoCA/EVNsY4UI9MVPd2APgqohsbapK7TT7w
2hrMLhCY7XIAAX/N1ZSbyg3oYXHdgpXeh31Ug1uW59Vs4gHoPUW1C+gGlWnl7XleaHs7s4hvj0WT
dzglIBVObSVOixvWz0fo1lAfjvBVaVbN92ueslVmYvJQFq77qXNkfCFwcr9iQOjMBypq0x3mLpt5
r+GUd6vClOhLh/vunZ8P/c2uQ/yVNgE+bb3dHgbd9ZctwfSKBxeDovIgJ0+1uUVp7Ro4zdsHvLOu
Rm2vmxgc+mDWzX8evJ0+23mM30XZstJ5o3c7BPr3Grb8vC5MP/YM6w9OI+DVyDdcL6jsnG3bv9pj
sA/DPO5dzSrhsWpTu/0cQECvebR6OQ+b5ffaJBSe4n7stIF7L2q0wC2r2UPaqoAAHM9aBliopOVr
L8Teq7jK9YIlGCY1L3nMyvfFZgI9wKbwcqFoBcSGRlTb8Lj4tbpUBbKZqNifMvBbp1xBcgzvp3Qu
SSBnvljw0Ld6pMq7vv9E+m6KZ7QNgzvNXRCrmnbYu2bdgUZPHRXuDheuCK8VRzdtWocfIorl04x4
selKeElvqH+K00Sumhbp08Q+diojs+qGZKxP1mOqVSX2ij7njsDlacxo/zTPrFKgaOfG4bXBzpHv
tkv2KU1yOO2Li/ECWzSprbjt09yPSUEKiK/xrNc76UHfKg1HoVVP7cQVxHyuPlnjp58OzPTDMu7b
plIX8ZfFeforTNBINQxxekTe2r3uVj4ztRO23pE0aH7BFtFUI9ZPzxvj+tecEG+ST+KW4dDHOvHs
fiYXjxeome0b78zySrEUo0I82nPSS7+ozYws17A6xqYVE1Wcc4pVlOP4IgebR6Uzzz8OZtKVYYSf
kGvTHZ965090HbcPiLq+aywX3eMwRePqSJL4lFeRSL1uE0JqPxb3HVvOzhqa7UW0AOtaaOtzTTvc
P8RsvSw/PsyZTEjfL3sadzUwMbbnqs8GqHWYhG5WFn37MEOataK7251a8Txe2MKqSbmxH04IWJNr
zrcl1EAmFhvQBQuUj9RnNeydtwrLhXzW7ca+h7w5U5NjxGPjsJGokU7zX2Gz8KMYu5ReExJybzCm
BXrZ6PSMLQSh3kHvbL0zOaSPkUztMKhlWkE6UzJKXdVtEOy/QMCrOGUVwwQjQRERsvq/Bbw/D8x/
8fD+7Uf+dlzCPyohealEREISzkTZNP6JjMM/JEJclPUkh4JRwcQ/LnT4j4pBxqQof0ygv3ImqLQs
VvztpgfZf3KhY/yvnEkR8QQqeQlSogqXDse/biHnwJYZxVRLK08B5FsXUl9vYPg+idafEiKtyhMy
So+oVYsAVx/2J0eEUTzypbGS3VaJn9fZQdUlN1wORkQzbOMLB2lQix3b8hRp6xbJG9qj+2WfT6bv
g4IHX2rUH+NrJ2rjMqjRRr7Rw5+c90TBXT+wBeZmlsP3rR8eurwFtVt5Iw9xpTKiU9fyx82tdefB
rPBOrgf1k5ogWtQRAr4Teb0DhqDL2lWorvTMaoLp79bZ+ZZsJF1zHMTFtl1WwBt+GvLwkYg21N0G
Ui2H2SqHunOIaavbXWoFmX7YE/pWTb6mlDaOwEeekb3xMPomOJgUEgDWPsx7A/QQauvT7yTJU+sN
V3s7Pm+IfNxk1kqM2J/RZH9DXv2aFqPPtt3XulrWXPctAGogWDzgTFeVonPKcQhqPEl4Woehq6NE
obbEBLXndqz30GXz0B+aNAFKAN4DR6xi5vjRz3lTeT38JbuDnGaZj5t93w6jqh5+cajnkSiwJpZP
HO/ppmOenFceqraWXV+pNPRZoaH/SQAWqi1yCnKRnzTi4gRMFt8zLOGrSHR1qvpD9Ucfm2mo0gXp
mb9Av8vlDOyMb/CexZX7+DEP8v2xMt1k5y5x9VQFE2Wz27mto4daOcuu0O8/4MbPq4gPLC53eO7v
qpRu6SbeOerMKQa71f1Cfk2C2FMf7O9O9C94Pl7JsXs1Tv5+kewjCvn9bHOsARGxMfN2PxzsRczG
XkQ4WI3mAyv45u/wN5dnEdVxKMIRdDWZ2Aki7Z4qE/klu4nXA4HsnIW0r4zL49JP6HdPbVazsICr
GRJ7Bm4js5ItHUKdgHBCGedMUKuJ5CkBBGETN/HRDdsrRTO8IYN5gDJfddCn7U1B2oVtjl4O9ZKn
a7uyM459taoFUMcV5/Cn92Q5uxRis4cNNbySTLGZ9TedH35rLcFFcwauuZuebWqRInbmJ/tmR01U
fuP+cEpHRz5oLaoTdqhq4GGPWemqzd+69niUYrOqmr1+HopwBYp6lTf7aTwW06zc9xemu+qy+4yf
Jm9Mc9B0EppU72z228tchS/Iz17RsmBP43CerIvPOIvnqc3PjGj2kOdtVpmLx1ZEe0r74WskluoE
MezqUNSwcQvVg88jUiOlR929qWO5WGRTG+indmGijnPHz+zQ+orN+nXEQ3sDp2q7oROp7jpfklqp
7uQnxlJ4ZFNCpw2wRSXObtvFfjkceDgmvSuO7H0F86KyJ+/WaB4HQz8xOpiaaGLVTCJRJvRezUcX
VMYrUXKZtzpW48W45dmg6smvmz8JEr9uI/iaKZ+buA6vXmZ6E3EyqtvX6TpC251gpLZerdjUkNmM
lOxHcwUzOu4mYsgdj2RTC9BUWXPg8xR3omii4EwW9gNM+fOxjVXTGR8fRki3etLtpnA7hjPG/BXA
rq8HH61aeXUGMDyN+3gPqvX9QYxRhsrzwMIjk+Ku9ceVH/acDg4UQeJ13/WuMsw31O4/lk4n5dF+
4mx8men20tr2iR7si8/jee31ZxEQUkek7a3gGasJ26DCPjyE1d0b7z7KTspGO/wdDGg4bSuK9Zq2
Q3kCBkWFK/kK0+eAuFZrGK2KPtzqkT1z376yav/lnL5JZvzQmjwpskXb2C3aeqnM67L76Sw9+NoK
3Z/7gT3snXkcNp7Vxhd+h7IFTR4JUzxsTeq7D7Mbupql/HGXAKrlGGkT0xYVH/l8LzF1ak3IN9T7
MlbJZUf2ig3c6iRce+28Z7uapR/PxyTXu94znBXSPTlBxJ6GogPxIgZF7uUHmIxX7ZrT2chZ1xaK
dI+onE7jwLYHURyjLsQnC/GgAO9fWPGQUDGSwNgvF1sspVB8pW2u+KWSmJ1sMZq64jb5YjnJ4jux
Yj4NxYGaig3VdWlQsRhSe3GleDfnx7ZdHvWbR9VV4DxDW51yYPluIeTrsNmPEYlRrTDd24WmVyhW
oxJCoxpnIs6LbOdztTutjJO47t/ErlAcL86HeLsdGXybRRjuqbT0VW+JXX2L6Cm2wp77TaP3SzHI
2nwPqX2liVWK5MBryKQ5rWF52sTyaIxdTjKnKyhqmiiS2nqA5bRg7E6Hb01UuOhsG0XozOa2PbFR
byp7f5uqfTiNq712U7rbSaL1hPN6mrDufmsnhpP12Z3yanrFIgrnvcCDBnpSgy23P/Wy7PfVEkIT
Cm64LumL39hdLiDi7MrPioWd5v0trk2ooWCLOiespoIyAlioRvdGOJa2M1GgR7avDVmBwjO70ww/
wD7egwm829z603T7x1Swya0AlFNBKbXpsCIFr/QFtJwLckmG1TQodc+m4JhF9azjodkJjuOgzLo9
zAXfRAXk7ArSuRa4kxXMExbgc+7Jfbu03ybqH8eChLICh0qWZA0W/BABQ3fr7LZLG6fjkyxoKS+Q
Kdk2fEMJfmICfKQEVwoBf9WtPEO5onrbTasktkj1hVxdx61q6JLb01q41v6NcI3dofYtfTY74LWR
4DjtzsG6wsPxwCDTV7FU7UnnfT6zwtAO2zhfaTLuhHG684W09UtrGxx5+6mtRltkxXfpjczFZq77
QutmQn7w8fhBhjjXuALhOgDrL/2Cu6bKMNeeTreQdYuicgq1ifS+J+wigr1NU7rmnd7OuxzOoXDE
bAjVnREeKo91CXGmd/OxvbJIz3EZP4FluMM6/kIFV85gqC1ov0zUr2qqeBOZO9t5/gjEEhQp1LPs
F1aL6jjNebgMBYxe/NfEw4X26WYs5DSe4U+A5w8xBddUEL5CUD337XR/gOVhHqvvW6GwzT5OTXuM
31I3fUwzv7r2GNXUUXGPUsz1VmDuXeOoaAhGbYm3ag5TOHkYooprVTW9pL+s2L4MiF7HaUONZejL
jDJvjo126lh9UpzNt465b3EN1Q3tquua8lyjPl8Z974EHF4n6UCzQHPVLTIK7kFfg0vfcjCf4Yqt
YmIKzQ6nrPwSHvVG7/8bXgqrEjKHYMUQKvAJ/L8XsX8vwflnE/nffOLPJSz5g/EiIktJWSUpLgly
f94qqz8qRJCQXGJGCKyKofA/8gL6A2JcifJKWJHyivd3tEX+UUlUMSkhrBBmsiL/yaVSli/99ZWQ
MgwRLBIF4hUq8TP/LCJLtye+5dx4iQbFk/toxnE/+UJ6LCMuTPRaEASAmtHY8YspEbYsdaOqlvBC
nKlhOO7p1n1EFXlnZ35eZLxxcb9LMz3pab6VZXkFuA8KTtkosuGfyO33cfGjiiQ/Ti7YZp2HWS3C
vRqp32NWkkt5/+AdXVVFzBOz4WmvlkkNoXvZN98rMYs7Tian3IE/7FLcxXbS9TTgoHLsruhgXh2s
eo2pv502guuWj7xhaHl/AAZOI0ZQGVl9HiEXNZvHWFMQb4YWX8W43HVxvQsHe2/8slyzxfPHvLfz
JzHz5SxpGGveTuO512m+n2C29UgQvoNLO6p1Wv059kdWjkZTa9GzV7hDV7e96FVABr/be9o1wCev
5mqb6h2jr6ZyPzvaXTcjL9zKTrFhepr27Jq0CqpoD26BRlqJCaA6aPwOhvU78+Ks3YhLgncu/9IN
XkU4jxOIqjr6qOJofnTdvis/7Eb5dfvMj/QY1uqajv4M8fgxbvhmBfY36JYbu5hzt9OLnQVtNpCH
Zmv1jwiQVskS34AclrNAo790R/oi+JRvBgL3RrcmKb/Biyvh9EOJqUf79MGV4HpQIuzbEmbvs+vq
xPrfuYTd4xJ7f+xTVovknQqyd1dPF1x3JSe/K4n5smTn07cUfVc9c7cMDyPM9Me0z+JmMlo2rdf4
7CO9SSRZpdHUqimx/rKUmP6hBPYfbEV3UwnxF+vRFU6QK145WoNcuUnZEvxvOvTcVTt6ruxirnx3
tFVbGtazTdbct2Oc3m2agtqVSgEc0nZ1pWZgfyscKNUDKerX7KG4hVJ846WegJSigq1UFnABce1A
OywqdDrPJc5/eQWl6MCz4BrNpDztRHRfllKIIFawNzDad10pSzDyyOf01p/gSRNLpcI+R6kYIj9I
qVswAlXX0pKgpnmYlGVjpcxSmhIGvl/mrhfX7q25IXp+ow0alHFwOVWxXxV8Y5YNOOqKzsOrKP0P
R2mC2EsnhCztEAQM7KnKNpzWbgD3fJvIg4vwBym9EoWkeQUdsheqO3xaS/8EPoZFIRsuB3DXzosb
V3oqOJGfssZfecRfA+pvRWm0ONoW1w6al6S5VDGjr0LGj2wH5zGb32EYTgcTz2Tbdd1rdNc5/QtF
/ToTtquq08+7794TBNvLnPDNnob91DNqTnTYfnRpvO5Fhdi3m+44GixgqPvWPSKyuAYultxqQi+t
xg+7GHa18+UR2YyUTuxV7K04k5EHlUG+1Xi/34Cfa2bytxHg+8HBC7LtUcvZXvRhpnMV1r3GHH7A
JQP0WOJ9B0OnUOAn2a1YtWv/SHbDFHCe176K38eD/qKbCzW1bq976nslZ7CqPOoXOyTTxDZHpUsC
5dpONcvENxYRr7JFi+ph/F1F+XOy/svW828LCS9du30Pbf/WZZKU5NWi9mM35/E4bJ2qyikWqVQi
DpOiAwhKAtTVx+jmWpKFnZyIXans6k9TZYlCRbSRa+WUFC1Q085Z3eLu7Gn8eYj9p8vtt5HjB4II
auAR6WkYXNsQ6X/zwZyqCTzYWd8Az8Uv6+JVI7Co3pi1kVR3l9G0gxoP8sVqutWkg2Mtj3a69qxK
J5q4qN3SVp8rEMyZ6mr4BrthrUMPdwVgt6vJJnsrIJ6VrWSvBrKLh721U4P6nt3jaX1MZn+Z/Sgu
lLCCsm9d3bnA3rJPnxhrya+g7cWS/hOL+7acFirCdAVDa+u2naoTR707kUF2NdzbfOJbyC8jtt1J
g3FqNun3qODIRb1oLE+A6q5xsn0MDn5aSLQqoGN7Dnj9TVg0TSUQOeW8Ga/gCMi7Gfkvw7w51UOz
1cbiJwaBvTHhWC5pAP5hOuSk9hhs09EWfYZbOyjNFl5vrPdNZ4ofvVW9qt7yBAe2iduxxfiKkHuE
mn4mkKjQRfde75O52dz2Pg/78iTTuN3Ox/ap9bA9HQueVCdhusTBh0vbW3biRH/u9PpkenteO1ad
BxDAKdOON9wd8ISDN81Ad/TA9gxf+n73X4BpXVcuofLHtoZ8lj75y4TReKepBw/x0EsxFfyFp7k/
9Un7x2Pl86qGrbJnmT04iZZUWVUYyVDPRoL3ld3I74ihO2nX1z0+ViWp0D8MWtFLmwdi1AJzahYa
SC21rd4fMy03Ybo3ZIXdu32cwqnb00OE1F/4tsvaY6zvNkNkbdxanZgGbR3Z8NJVjLxz+Ih3K5FL
s6W5vd9a8ZNuGF96lF3dVfszzNvwNZI2qCFodq3iaBUc0XLtqT3OjoRZBQ1/46odlUwDqzmbqvMh
OK09nuDFjRO/2FUIoHCw7WVd8aR0D57lnH4QkLLKGVQ1gNGqCMXa+N6fCcjv5YR/Q4a0ym4iNdn6
TwxU7BbsoVOOE66GY6uXMX7oYYy3YTqI8uB4v+QjqBDkDZuqq6boxzrL127YY+Or7kvg5mbD++vc
0UWBpM+GDr0Cs3mm63Bey9GoB9aruPW9gtXQSMG+JGlHtW7jcAbDMdQtXx5mNp/QNj4R6QtaCS90
tbZeO+prGuP7oas++bEXKpDwZTXoskuM6mTm12pk7+fcOgUsALWME6xXv4wKk+3b0P1/9s5sOW4c
S8Ov0tHXQw32ZWK6L0BmpvbVliXfMGRZ5gYSJAAu4NNPIOWqsi2Xu9zumHH0FO8yk0kkkCCJc/if
7w9XS2s/jHl/3jp7pUv9lLN6UdHUDwps07UxIfo6nPmeApUj0G/6odhVhfwwaXGWrOB1KPLTpBGF
mg2uVWtqpmAyjqmPqmUzgvdmpU+8Y3AbBokU4ORKVMu6dUC3SgRzFujqVWWB3NZmKtQ6JLfVFJ9c
U97sdEuODYT1DrPksIP1dZOE1zYPPm0p90rD+VU/oCfmoFVgslrVpXy7hOXV2oLdsMhjL2ap6DBL
NbridB3I7cins2SuuGqoPJ/W8Y4BQrMpR0JVA3qbWAoy7fl6xHpss4rMmYduUQYtR2OVPIY+iDTp
+SFhvL4ACTjuuuEQ2bZRDLiMLKhIUWPf1Ct8xZH2GUT0qCm6k8WJR6irmHYVTIGZBQUC19vR8aNl
GQ9DAbma0XyWSwNS6KDY5TDfIG2RyheTnzjpnOqqZE5z2kyqg+TYr5pt88KQDUfJU6XL92tRFMrm
8qkR9e1c5ZcG1pXy1tQbXJHucPahVDpv76vFsUvuYZXBShI1RdxFu5z7HN8UjlLVGF5kwJCLIc/J
kcPrpAA0QLUzPJM8un6hxu9k9GJ0SVml3E5FSnx52CWhSkvPR4XmJi44ea3IOLzrEa/VPE7XtZ3p
xtTVuMVtZdU4ealoB82myvMT5M35UAxvAQ9t2vh2USNai43L90Syvk1NV61bXWGsuhYfVglFSubF
W5G0+dFq8JseC5IhwPsNTcbqsuYUZJPET4RNJmvKVaRojmVTrdnQFTRHddG8I6M3m34db4xPfJrM
5aOAjVEDxU/OVmJX9rxXNexWtTjQ7ky5vq1lN2eiWVc1y9wrVFCy7SGslSOJVXypoOpxXaeiIlNa
d3OuBtvPx7GSQnEp6CZvpzegB7migOstWdcL2Mw+zRe0K5Ogs842WvlxaRXtp7cmQW43Vnm+yWto
0jWn5Y7LPN+4JBnO7UJfudnVWVLOt72ZhErE5LN5boHqcsuUJnhOa42BEu26HbC/TeDiVZ2Awy7n
Z2GeLhfWH+aczar35lVwpj2qPV0zTO281c6djkn7ShI6p1iH48TWxzNbi1RGpl85+xswsuuxDK0q
cPe2ahq9KRHoFQGi3ul8LbZN3t6GlrZKT92UTaZ/P/hp2cx1czI7cVUt4S1bKp2yMD8GKVg208DT
ZCx06uE4KJEvT3hOSoVWeSQbKrIOlyxKX/PMcM0UWHujOG9cWubSK1/Z16tIbEoG+W7sGnconCQq
H2x/MpMCqHoYgiKzyBWT9asioLeT14dzIMXhJBauhqT9MLb5lVxMsqHQg42ew1swt6+GpGCbZrZm
Uy9m2+p8wxfWq06HWfEC611iMVa2b+URWNdjWAWgTIPeirJ86MA6qnpy42kR2U9lV7Wqb6cxa+Rc
Hc6sKY8Rqu7ZBNx5WbtrncwuY6jhmyRn6/EIZTjEPTiFFjBFG3bncjfejqK+JoC6M9TD6kbLpdkO
i9Tp2C9ErS2rlC6WoJKx6E47KhMl6tWrHNobz/GatrzCN93UUpVXRB5NmraX1nW9Wp3Vac3XZPv/
IX1FqEQS8KjWwwL+Ax2hMuOjfvrL+/EvZ2Yszdh9bkb8lWN9zGOhA0JgBG1QCCGTJFKAP+axyAEj
QgIA8B64QflvaSx8wCEhkbXHBBIsokF+EbvDA0RQdLXCGHGG2XcxODB9YWGFBRIIUooYFxSgL9JY
NUYjjMEz1tZkeIVOWcrIVfS2uGthMdyYmXcmzfcKnvxZzUPM1KVgr/JhtTUbOtm4Jl613dG9Isjv
1UHzXik071VDWJuVqQYXYNhOe2URiSIj5qg/LQCBTtEoQip1kDQNiZimlKPKX6GE97slSpfWLoFQ
SYlGnLooblpNq01qGreeLFWimyw41t7QtphCJkULfQpWtlSqstwS1Sxrfqs19Vy1czEq1+90sCPI
xr3+CkUplhCSd2qGI3sF91qtMcq2lrqs34euaG3K7TocdyVgGcVo+ICi6CtPPPVp7ULCd0zU84mo
Fs8U2qvF+igckxNaHpym5Ukj6nmINqGbqW4WqwKn5LVObLgTrLPxuYoQ0yZfu+GWV4CdN34uT000
igHJHOYMRh8Z36wWKOfbZVPQpD7sEquHTSkmoqNjbHcBUNOF42auh/q4K1iTThq3r7Qx0+06UHE9
aVm41EfjnDVa6OR+qufDCQv+GPKKpHZvueOj+047FKVa95Y8C4bV6zIIf9b1Vf5I1qm5aQeHzszo
1tNOLuXGwLy7M3tHoDzgs2rvFVTxSXOFE0j7oxALHrYFlu175oEjqq7b4oSAJrkBYehui1FOd76e
k1sEygVv2BDMJi/7olW9b9Zc1U3oz9fCoveySVabTk1D3xmKSZGS2vXJtWfDqhXwqz2xFJd5qhFa
w67ARiQqeFpD1ejSXvfd4nVGcFndhsXKVwtdizO6FsOsKPcjUcuIy52DEB33YDL3PYRdpZaGovVo
pcHr7bQUy5aDutg2nbF616F1uA5VDg5DXoebOs/zMhPDyirFlsJuWbWgoy5ol9KhrO4qXbuTadHh
anTAbgiYY4V94SM/Zk3w+QwGdK31kO/cQPtDsJbLsZZzcTNUwpwlpR7u4DCPd7rh+moF7dpk0E36
nZ9rejV0M6rSBbYOp41eoFcNl8SpNtThmLVtP6XCTXxOC9OSzZL3/hSYRJoUjxXcVZMdaKbbeb4y
/SCb1Pp4XlS47G6qzrdDWpqlzRxvBFEt7NsjtoZVp4sFuFZUF+im0VbeyWjvXUNT3OTeyjYls5NC
jZOER5Q7f7460r3hdSFV6KaxVW2V1zIL+VI8SBfI1iKIN7Vz8LHhmmhFRUlfQc+6rYBFgpWQZX7d
CcAeTVd6p4pe0FpVCUyOlnmdzE7itdc7biXCJ3XRj9f10MJZYVeQe8+Zv2kWwk7pXLbDG++jpeXY
Qh7SlSDfKzNyzNSiXTikNcxPZeHns9HDVigmyuTekGEBaha035V7X4wQLTIgCmGKQkRxi1jMbJWr
7K4sNMUpiRYb81CsVzrabqyNHy4XBxa+KXQFBhWWvs6mvVtHvXfuwAQletM/O3pEc49ZInFWDtRO
qqpt/oYjGmrVmDYZFK5Ifu/4VA+ZCcYe42aAzaH2Cy3TIdqKiL3DSF/p/ryTBF630YBERCuSIpqS
kGhPEqJRiSS4u17KIjdpTUVz5jvLEzVEe5NO9PamwkMfVEwVnOqkTa5lDga+656tUQTgPh33lilg
b5+CSpRv/N5URbRs3kxlhd7mK0x2bC7yDetGuigwk+S2rZ05KW1JNqvz/nGaDXhL0FBnRoIyW/dm
Lk6W9XvBZXkc9mYvXfR9CbytVhWiG8xEA7dKtsC0ChBYtSo0zXK/RhcZE/1kCNfT5bT3mFkKn5VF
ZY4mVKBNARO09Sxptixwf4JGkxwi21OjCjEllzI62Qxd16jQr7DNMJjDoYmeN7igS2qiD45IquEw
oSyGc7mZLltYL+9osORJs77s07xnHqWoXeWH0EKpN6TVedY3jtv/H75Z0QiRCCgjEIyhbxuJPgtV
v1iGvTzArzUdgGFGYwkGgAxJ9tsyDB4IxASREnOChWTkM40qE0RQiTgVkAsOf1uHoQNAAYxAZEAI
FPK7DLNQXNF9/jhRckmijaqgDDG817A+PlxXXeH+9lf4H01IpB+5z1gZitSS4TiPC4TV916tq5w2
q2jQlrj+iuZT2HCLq8OZi0jlGXmzbVEx34AO0VrVXJKsXcZw5CBOtt2SV8e67ejZTNDbpRerQrVc
t21NHklEAiWIP8gICWojLsjuyUEyQoRK07evgak3M5TK4hNe4K3rE3kx5u1yIvKY13TR3KUG0t7m
XDa7OcKLQMQY2XatM9QV+UUDVpfOEXdUr0VQJYXvcg5tBiMUScpxyuoISuJ+CKlx5bGZyiKtI04J
GX2pI2CpjqglH6FLNOKXYOfpJqCG7WxuX61AnElc0VqR2USm45Rn2qB3upyPZimbbF6szjBZ700k
PZLIfPSR/lhoh7MxEiGXyIZ0xvkMRF5kP4E+td5uULT74qB5EyJcks5nfdOhrBPhgiR1yHwkUTLM
8pQKsmvdktKIq0wiuNLBu7Zzu7Hu6lQXkeMs1ycaSZc4Mi+pQA86UjA7DI7ryMXUkZCJIiuTL33I
msjP7GO5Wyw4SDvQdpsQOZuMDXMGnJ022BT4UFfFuZ9tcQRsDOYTTy+nfkze0ALZk65O8lM9meHU
RManTpr2EpbjkC7cmG3eDaJWsyDgYhFcZFVkhYLONkeyHt71fejeuwXhToF6OfURM8ojcHREJcts
WaC00UxmiDXuTdfwelJADyEdIrOUjv1jUYPukLqi3VbEuQxAaZBa9tDTJPJPXSShdpGJiiIdtc/7
QdFITF0KvCi+8DHlTJOTyfP8Lqn9kE3zSg+HyF0d8FQf+1mUZzmZ5lmtEdNq98TWPMJbxZ7jivvw
ZupGvdEVo5mJuNdO6PZaW663xQy79yOvly0aGU6djU7xskdHQJDyKl8HeJZwUb8Wzp+4cay2HK7s
sBoTk1JU3+b5pDegrLoTulRPrZiRAmGuz5uicRts0LQLklE15CQ/9gMBaechO1zxyNQw8rVRdg/E
WiMbqxbwrBgWcV3NsL2b9/gsE0la/zZR+qMZO2/D9VNRmc8iaxT57r9f3adG21Tdw1+2D858eifY
f+35yv8Nm6Bv6Uh+H5EiDwgEhAMAhKAASP5dAbj4AoL5q0sQgxJjATD9AoKpm7KF44BSPhudVlq3
4DwvPWWqkqQ9r0aMsULtIpHSdExkiqNPn+L14j8IocuH0Ul2EhOc66alHDgVJuI2rZzxEUWLg6mF
bXlT0zDR1LStvJhXhu5gj2ihkqTHQfFl8HWaUIuOLB0HkBrUrj5yKekVxqY+wmRulxTMeGmV8IRe
dAFOc9YN0XuLFG2STpage+ddFanVhVdVOdZjxrTRWjXNALRK1ml4N02Ew6wZHbuCE9bHgi6TS/HS
oJPGtWRXJGV/J5dhVD0GU54VRYtzJfu2uDfCoULhvuPXLYHFZZlH/7l27MCunfuwKAtw/mDbPiha
cHzkqJiHy39QHfT1AkpeijzcwnkAp7/xkCxsk8WrPQsptzlzR79RkBZUaKD2BCQwN8UlhcNy/FWo
aTK04TgCTfncoeaYAaYz28Ak3YvXcoyqI+IcNAqadThZWtjuciPka9us8UESQO+iqZlWJUwWp7qa
hy3quupU54BWCtPaXI6Jtrtk9sVRjWBzoftEbPeVIrUl+fG+SoRXbnhTrLHCA80hf4fpPN7uazzK
3vtJaS/Q0bLQ4bAPSF7oXnc+o2WHMjL09eXCivLDzFsXmrScR3tUj4bekpL3jHzDw+NPG6w/bbD+
tMH6yWywarOMIvuTh/XvxMPSwQ/z0bNRfT1SDZ9K0JX86Tvs6ZMOlPjMrGsNtpMuzMmzu3wuXE52
z1by1AtbqYEg/MirabyvOjEel6auz0Rj0GshzXD5Zz73z3zuT5bPHeiyztmf5sT/1ubExElSK2Pm
+RgkBXtfdCav9hnrTZMg8qpmefuWGdmfYwdwkc61Sx4KO/AxI4abe7jCrlYikdOFxMVo0mcFmgCe
vetnOh+1zILDhAB56MOyPoVunU/ZWoYxq+dqHtQ6DmwzzPV4EXzXZ3t5V6V5yOp5nY9rYsxFqHt7
BkuYnEfw/N1ejVU74rcAhFqrti/ZRQuGZiNpn5xymYR3lSTiaa+fcg0Mp22b9+leK5XUXmY4mYKN
+MTqFOewe6SSust2kM1mr22qESvVzIlUkEKd2aTGO8YguWCmF5PijJTbvUyJdi2/7UIbXgcm6w++
NEtWOFHtiKfCKyIbesPzxJzhBoKrfFnNeRs6ehxsOY6KlpNbFBjC+Lqlw7TjBfb3U26HLTf5dCtl
Lyslh1Ee7gU9cNTTLSqWaVKNsRNJMbHFve3pvCGVWzZ7JY7Xtd6uuQzbXIDq9bPqxtfg1V5sM4WZ
bIpgxeu9rMbVDTgVzq46rXjdbd20upPCFHK3l82MNSy2IJjkpG0dvJfSwaNQgGJTEG12vwpgyn4C
qoRouRoD7d7zahYXbhLJ23ya4WbSqN9R2csdthRtqNb6ZK9awZ0PGWtsko0L5fdAI2AypCErVFsy
/4RsMr9NlhbcoZbPNwJV7k6gsr1NguyPADZ1oSZWlXcdKu3VXiMyVVDerB0krfpCE9JUknBVQUbv
95KPurb0mnfOvsX5Yi9L35HM2F4f9pVh94MdhVcBeaBKXDKYulzMd2GR4TgnwB51ZrSpWJLm3ut1
PtxXe9ASu9SuvrwwaHSbL6o65rxgWjUadWW6NhycAsnX58qNsivHkBV976nq6MoyjOoovCzxcLMv
s1iQXe+bJCnfiRk3101lzbsVzB3YdNqEjQhDXqXrJHWRJTkviJrDChJFmy45arvcV6oRi7xlDvVC
TUMimHJ8jg42PLnAQXT3CS+neyRCtyq51GOn1kmiXoke2CSNTvDTRtJCntEe8FLl0WoB5ryAinTa
jWqsMNvh3E0XiAmRib4EZ5CxZs28ratBkRatTeapsCwVGhbFCSonI9QEc3uIyp6+Kl2lIzOM1XRT
AeflP/GM56x6tMaZD/6///Nx+a9H0wdbFaXf47B+e3XRP3U33j49+bOH/ss9P/ui+/v+4+LJZA/+
4bMXm85XPlyNTzFP50btv/2p+xTJdWmqzr8yLw7xh3b69oE+0r5ehf7pb399eN9WXVY5b6tH/2lC
kMbnNwDSSO8iTAhGvnTP3P/Efe++dUT94Cs/vn/6218hOMAYYExi9Zk2XfHx/QQfRMIIE5Ff8rx9
mqaNw/p7o/Htjv4y6I/Lf338e14e51s//dOyO8JeAKU/S7J+92CQAxDVSHsq56eDAQ4AJlHBFJ2G
nrfngY+z7ne78Ue6+kf2+ePD8W1n1e8eDnRABWaQI/j53IAHSDJKMYyM0/32M86NF4ZSPzY34AFj
HAsSKyg/nRvwAHCEJUfPvlc/1Yz4Sl3qjw0COGAEcYDBxzPhi4lBDjhFDAsBP84L9jNODBCfT2MC
oqMYefF0/rvPEnxABZBiD+D9dGKgAwJ5hDX9tJcMjgTmVAIKKcMiWqx9Wfv83YOBDgADggD2+cwA
B5hKBAR/buCnOkm+Inr9sZMEHRCGJJSIfH6lwAcR9clpNCr4z8+WHfth/srC4n/xVkpFhJFGPSyh
hLAvn1d+90SAB5CzaIYXbR3i9vlYkHgLgQRT/PHs+BnHhL2Af//YxMAHIDqeo2hT+OmVAu6NLKiM
ouqfbmL8A+rePzExuEAierB/3D4fC3CAGYUE/rbU+ilXWi+guz82M9ABopBISOmvq8tPJwiKg4IQ
4x8/Bj/l2fJt1dt3T5TYaQEFi5zDTwcDHlDEgST4/2px8R0yj9/p9BdH+CQcQweAUwy4eNFpJgSI
Yd8fv0T8gbvsr5FrWlb6/T6wrZ7cJ9HxP9zhl1vUywN8DFsipjoKWT7bMca5z4d+jufi679/Fvbu
A/hPPvwloN+38/HrHzv4sunP2vqlV7+8eVg92Qf7WIbnOP7jzzx/aJ/+9tfXff9kE/Xgqs59HniT
lzfI337di5D916vBtxr7J4px9smLryYJ/lCL58b68ot+sRfL4R/t1x+0fvrBvuyFsw86+WqfXty4
f7RPv7T25sl9kZEh7MW94F/S2NOX/9OLy+u/pJkHndyY8eWseBE9/6tau9QP/ulh/LJ3L1IX/6r2
Ng8v/7EXIOEfbezNg3+yHx60/uKq8ZUA/Eeb2v9bsfTu8xH8SmLwR1v6cuS+Gi5+u5GvXaF/jXxe
Xrd/yYZ97Wuf35TiHo/66cH+/X8AAAD//w==</cx:binary>
              </cx:geoCache>
            </cx:geography>
          </cx:layoutPr>
        </cx:series>
      </cx:plotAreaRegion>
    </cx:plotArea>
  </cx:chart>
</cx:chartSpace>
</file>

<file path=ppt/charts/chartEx9.xml><?xml version="1.0" encoding="utf-8"?>
<cx:chartSpace xmlns:a="http://schemas.openxmlformats.org/drawingml/2006/main" xmlns:r="http://schemas.openxmlformats.org/officeDocument/2006/relationships" xmlns:cx="http://schemas.microsoft.com/office/drawing/2014/chartex">
  <cx:chartData>
    <cx:data id="0">
      <cx:strDim type="cat">
        <cx:f>'[RMET_Analyses consolidées_V0124.xlsx]Analyses pathologies et RSS'!$AF$98:$AG$110</cx:f>
        <cx:nf>'[RMET_Analyses consolidées_V0124.xlsx]Analyses pathologies et RSS'!$AF$97:$AG$97</cx:nf>
        <cx:lvl ptCount="13" name="Province">
          <cx:pt idx="0">Boucle_du_Mouhoun</cx:pt>
          <cx:pt idx="1">Cascades</cx:pt>
          <cx:pt idx="2">Centre</cx:pt>
          <cx:pt idx="3">Centre_Est</cx:pt>
          <cx:pt idx="4">Centre_Nord</cx:pt>
          <cx:pt idx="5">Centre_Ouest</cx:pt>
          <cx:pt idx="6">Centre_Sud</cx:pt>
          <cx:pt idx="7">Est</cx:pt>
          <cx:pt idx="8">Hauts_Bassins</cx:pt>
          <cx:pt idx="9">Nord</cx:pt>
          <cx:pt idx="10">Plateau_Central</cx:pt>
          <cx:pt idx="11">Sahel</cx:pt>
          <cx:pt idx="12">Sud_Ouest</cx:pt>
        </cx:lvl>
        <cx:lvl ptCount="13" name="Country">
          <cx:pt idx="0">Burkina Faso</cx:pt>
          <cx:pt idx="1">Burkina Faso</cx:pt>
          <cx:pt idx="2">Burkina Faso</cx:pt>
          <cx:pt idx="3">Burkina Faso</cx:pt>
          <cx:pt idx="4">Burkina Faso</cx:pt>
          <cx:pt idx="5">Burkina Faso</cx:pt>
          <cx:pt idx="6">Burkina Faso</cx:pt>
          <cx:pt idx="7">Burkina Faso</cx:pt>
          <cx:pt idx="8">Burkina Faso</cx:pt>
          <cx:pt idx="9">Burkina Faso</cx:pt>
          <cx:pt idx="10">Burkina Faso</cx:pt>
          <cx:pt idx="11">Burkina Faso</cx:pt>
          <cx:pt idx="12">Burkina Faso</cx:pt>
        </cx:lvl>
      </cx:strDim>
      <cx:numDim type="colorVal">
        <cx:f>'[RMET_Analyses consolidées_V0124.xlsx]Analyses pathologies et RSS'!$AH$98:$AH$110</cx:f>
        <cx:nf>'[RMET_Analyses consolidées_V0124.xlsx]Analyses pathologies et RSS'!$AH$97</cx:nf>
        <cx:lvl ptCount="13" formatCode="_-* # ##0_-;\-* # ##0_-;_-* &quot;-&quot;??_-;_-@_-" name="Ressources 2024 (&lt;5ans)">
          <cx:pt idx="0">1046054524.4037303</cx:pt>
          <cx:pt idx="1">640109000.327039</cx:pt>
          <cx:pt idx="2">1700594232.8432038</cx:pt>
          <cx:pt idx="3">2717041884.6757746</cx:pt>
          <cx:pt idx="4">1042458700.9234092</cx:pt>
          <cx:pt idx="5">3031749798.6094966</cx:pt>
          <cx:pt idx="6">1012290105.0786439</cx:pt>
          <cx:pt idx="7">1706278186.1214144</cx:pt>
          <cx:pt idx="8">1244412518.3693907</cx:pt>
          <cx:pt idx="9">953193590.84332633</cx:pt>
          <cx:pt idx="10">540509438.64651382</cx:pt>
          <cx:pt idx="11">711886974.0851301</cx:pt>
          <cx:pt idx="12">1599668792.2686155</cx:pt>
        </cx:lvl>
      </cx:numDim>
    </cx:data>
  </cx:chartData>
  <cx:chart>
    <cx:plotArea>
      <cx:plotAreaRegion>
        <cx:series layoutId="regionMap" uniqueId="{3F3731DA-D3BD-4B4A-A764-6D7958EEDF85}">
          <cx:tx>
            <cx:txData>
              <cx:f>'[RMET_Analyses consolidées_V0124.xlsx]Analyses pathologies et RSS'!$AH$97</cx:f>
              <cx:v>Ressources 2024 (&lt;5ans)</cx:v>
            </cx:txData>
          </cx:tx>
          <cx:dataId val="0"/>
          <cx:layoutPr>
            <cx:geography cultureLanguage="fr-FR" cultureRegion="BF" attribution="Avec Bing">
              <cx:geoCache provider="{E9337A44-BEBE-4D9F-B70C-5C5E7DAFC167}">
                <cx:binary>5HtZc904kvVfcfh5oMK+dHT1A0jeRbstb1UvCFlSgSAJLgA38NdPqKxy2Wp39fRXjvhiau7LFS+A
ZCIPM3kyE/r73fq3u+bhNrxYfdPGv92tP74sx7H/2w8/xLvywd/GE+/uQhe7X8aTu87/0P3yi7t7
+OE+3C6utT9giOgPd+VtGB/Wl//4+936N/vQnXd3t6Pr2lfTQ0ivH+LUjPEPxr459OKum9rxcbl1
XfvjSz2F2rW3L3a3sXv54vbeuzZ3cQzubkQ/vryZ7s3V9BDHly8e2tGN6U3qH358+dW0ly9+eH6n
f9LqRXM7unG6f/jxJYInhEBCKOcvXzRda59+B+QECcW4hFQ9fX676eWtf/hVF/CrLv/14mul/7Vm
v+p1e38fHmJ88fT9B4K+2tYX817+sdFc7LJPRs26xx3q3a8m+eFr0P7x92c/xH/65Qtcn1v03w39
sYZfbewR1tvyofnNut8BUnoCCRacEfU1pPAEEiqx5PDzB/122ydQHzX504B+S8hXe/685T98+v/3
AXnd3I4Pt5PJHtox3H5PSPEJk4QjgdHXkKITrDhjBOFve+mTRuBJoz8L7b8R9wzkZ7P/cn572YX7
3/znO7gtOWESKomfY4xPKBJcKfSb1z5z2kc1/iyw35LxDM1Pu/2LeWzxXd+l+ARyKCnkX3spPCFM
YSiF+u1p+RRtizj+Wdy+IeIZbL/u8C+G2q/R7MHcTN/T/dAJ54JIitjzEAsFJkpg8jV6n5QAN9Of
dr5/LekZlr9P/MvF0idIv3tIhZJxiMUzcotOoCSKKUK/iem3ouF/SmufsPqWqG+j+peMr0+wfu+k
BZ9ghqhCjH16J34dbwE+IZxhzMXTMMTfhPm7pC9POH9T1reBfjLGXywmH26nMRp9G6Nr42/m/g6s
CJ0gwZlQVHxOQ79MU+kjAUaUMPLEjp5B/ata4EmtP/u2/UNhz8D+au5fLlzrbrprHsz9ZC66qeym
9jsijk8oxwopTL9+EZMTyiEUjD+D+JMuL+6nF0+6/FmY/63AZ1D/0/y/HNxPYfz7smV0IiSWUH6R
un7p2fAxiCOKfq9WPMt7niLvNyjw/+O7+huSniH9+y3/ohB/VzcmXCLJ1T/xaYYFVJTw3272KRv6
ZNs/67vflvJNGP/XQ/jlY/4Vm/hPa8D4BApGoJD/BBWXEhJEn9Hkf13w/VqNbxd8v1791YrnBfD/
fSXA7Dbe3d4/fE8GBE84xQIS+BQJn5FdeiIY5kRK9ESQnvvVk0Z/2rP+hZznvvXZAP8fkH1W0/+i
TP+5B5LfjrfFr82T//Hob9X/Z0v/qAfzyTWP9z++ZIJJBBFTj27EpeQUfeGejyKf5Dxrq/wWHP+l
jIfbOP74EuATDvkj9EIJiRGk7OWL5eHXIXLy+EQIpQSWRBHG2MsXbRfG8seXCJ0QTglXRGGi2GOC
FLvpcUSdUASpgBBKySBUQnxueF13TbJd+9mUT9cv2slfd64d448vOeYvX/Sf5j1qLqEgXAiGCKcC
KYoQffmiv7t97Vobf3yJ/qupS4+mAWdi6Zps9qQ6rJ1Ret18qacY4m5xNmRuDDvZkfOtRIDk22bZ
TjEy5ZEQoPGiTA4CmfK2pXUe+nG+bmHrdDnUPwHFYcZ7M13JebaXYmlulKhMvoBy0owpWfCWvJuH
vsk2UyYtrNoOcoriRtAyfug6+wZWiewMUMtxioqfdbG64W7p9mtbgv02V5eDgvaIBjYVM1GXJeJk
F6FHZ42PpU4zjYVXCznWI5VHBFzTasW2uEsTem1C6bKKLe1BStyfIgmErkC97jrv1RU1pLyg82K0
X2O5740MmScIZFska2b4MOtaqvXdbEegIXdNYSfePwAW8FGJpTxb1dIXRG3VYaxc0s3sTt2c0s5G
h/aeI3OFuej3IK5D3k3TqgHsUjYSyY8DSHNhyxSu4UJWr+VI2ZUK0mdicOE0DNKcOsBN5q0d9UBD
zNa+HDMYVHWg1oOsb8dfTFeJ6zhGt1/w9IGzaS1SUvyyHNfymmBJNKbe3kFTtweJmS341k15yajb
tXijGQPN28pCm6GpqfNl7ZAeZjrrCXVdFmUlrrjvXVYBNZ4ZF6adIeOq+3qSOg3kHhB0DMiyzDWz
y+U0ynNu5vXcS7jlkFV3YelYbg0r6ujp3omJnxo0ikytw6TtPAAdFHZXGHjX6LrcXFZ5IvdIGH7V
MQvycYLTka6uurJ4ETnHqdGri1WRxuSKGvRl5hIGu9VsfW7Lqb013JWZNaXSDpUyW9o1XUO0GB0g
MbfB90kzK8jRYMCxXli4QtsAjxXu4ZnyY31MtkVnAmzbzvWO5kFioIEYz8KMbManJKzGqaqzVfBo
tZMGvem6Bmf9GrtdtK27b1YEjvXayfNG+WrIRqPGvVmG8jgiwzTpqhu4DezjAEqJ8iW5zedMVNMx
bWnNYViA7hjmeZtCdym5vYkMN3u8lD4LvKdZR7dJw2q1uqtRncUwxWuFFTvUKKJiMWw/tPZeSuuL
YWmjLgHmuvfIfxzgEM7cErFex6XS9eLno3LL0mk8uuVYsandrUN6S/sJZVASUEi8cd1S9wE0TcjI
PMZs6DqoAyVvU2VC5lMv34m0jq8Rxxnf0mk3xXs0mE1PfLGHbWIPU9WivLGSF41EPk+Ln3Rnqg+V
heUNBjX70KOwVQVst4Vp6zeQCbqthVi7JcfEjAXCLl2v0PtCkO4++CarVXnrYvtqMhXOYmdftbT+
yOE4agzCVVWV53xeR9347WqehpClaia6HLfhUDaLyElK7ftZ2nCF4oZ+Wgmqjx7P4nTE802TvMod
9FNGOnrRhNDqBBjMBzi88jS2+VgxWmyVGnS02zH0xGcpSXvEsITFXArudW+XXad40D1lVIdxeg88
qvXadm9g6/o8CbuPDF0PVf8W173XJsClMFGJsxnXBacG67VfrlFU1xXrLxFSQZdhKHVb11VewWB1
r4ZUzIGfk7oSukV+O4q6LE83Mp+NbbD5MNkqL4cNauVio/uKNnqtRN71zZkiaQfUkLTsZFE35Ipu
/elQCactqO9GNBxwLbe8D2DWw2KhRh1+jWd5OURw1Uxb1GMn3toSJx3lvOOReO2pv6+a/jij4XTw
5EAY+rmCncpgOw/Hth7fN2kZdBXVvQdM6BD8+Th1pV5D1eUmsSMsza0Jo9CQLDdxDvcBglIvE381
V/WD3eKSqzlZvTZKaEE8y9q5nTTqt1vWsXs0uGxmOOXIdES7oZw1ZbDNasFZMdT4fU9hloZm21fM
qcw27T7R0etKDDJjbAg6KdtkPESfUcl+Gvsq6oiSy8nW8Wxio9VbX7+aAThjdTnomGyfi6Wpig41
pzzgnxeDf+ZEvS8nZXKJ1DEBd1iHBWYTFtvPlBtUBD+V+3YcwA3t+5BXAd6B0ZILNC/1ZY2Ay0Nl
2JWE0BxXLOc82QB3Ak/ggATtbtAUaBGo9zlzpdzbcsHn1ebqLHolDpOFaQ9GX+vgMMtn19RZB0Z2
wNKPFwyRu2FulR5G2uswlSSPzh+A3NZdxZTawQCuY81TPvIan3I+1T+ZlagCC+dyA5g9DDTaCz5u
HdWJLO2kQbvgbG58rXFDwIHjhLNNyVvVB3kag7mxE0X5KrsuK5F0V3hulkO5CZRZB0E2C9C/crAR
N2GriSZoJZVukrcHmVp0Tevt2qnVnwvfukGTypCMz4vQ9bzUOqgIcpA8OuuR49lMW3WAgcBjm9iQ
tYEeyUjwjkeqcuKqrclAU3cXsSLXxJftUYI6ZhXh82Wl+qgx78asXkV76Gx3P4roMzT1SS9dZ3Xf
sJ+o7I9d8l67ICttUDPrEjY0g2l42858y0o0z7pZ4B5TGbWNc8rHpYka9QbpKbVBA4CcRnxrzmbn
lwMf13KXSA+0retu3zZdKvgQj06odDopOR9SW8Y8oe2UrlCJjA7E7oZSTJeg7eeMdL16O259u6PC
dZrVLTjKWeI3a92VGRLDZeisOlto/5p2M7jiSQXdQ7SeTuW2aNmM4XJsJT1AYueLqWoWPQIBrgxf
3GHltt4BUc4/jV6oU9avPJt6EXfVULodTavVRvhqP8futSlJXku7BO34apMGwsas7KdBr4BPuZD4
mk+11NFGVAxbNes2IrEb+uqqWxzSm8d7hYXVyG+vptVdNp1qs6XqdzAuH8I2Kb0N9qGql0WnpGK2
uWHM2iW8Bi6ezqR5sxK67SsJwSOLbfa0beKkZ4j2DC+s2GbWnspAbzCXMidlhzJJHM4nkq5kUzX5
Glz3UeAmnOJtBKeN5fZGgK02Oqa0FSD2H/zokK43sxapbfqbbbGVlg2y9gyXcyf1jEw4jHXjM7hJ
kQ0IOF226Nq0m9MTre956LJBrn66WBY/Lnlr7BmUOOXLNE9nTaoLKeVuquY3C0fugrQryppuTNmX
B62+Shbuuj4FZ8unA3KfL/9x1T+0N2N4eBgvbvtfj2T9Pvb15e/nsx5zps+HtZ7lZJ+O4f2LhO0P
B/+n2RzlkAkhCYWKE0Ux+6Ns7st25qdE7hvLnxI5dMIIhkIpwqAgkj1Kfkrk8IlimEolGVaQYfHY
tvwtkXtsgChKlcKQM4qV+JzJIXzCMYFYCSjl41/sP8nkyOOBwK8zOaUgUpIzLCmW8FGJLzO52QYw
uKEuRrDh6SqgpauPxnj1y1Y14SwOoi8ko/21L1GpVRcmzTYLX8Mgx6tZGpiZjRk91+N7bOpXy4rH
DHdmzaKnqEBA8N1cN2bvsNyCttaq0zKM/qqSkGWDLcv9AFNz66Diu3osh8IS259upLb5vFqvNyq7
87T5CLXlZj2iUJsizVzputvqIwQ13KchRg0jtWerADxHS+I5qFWtKYj9fkPLsFuYb61uhxjfiilu
96wNbS5oSOcrZ+x1K2ebh0mtq4aq6oteMvhBBtXs5OCnoq+GOVND1d12vfrYenmnpshz4ky9mwig
elqGoCXYSp34gl+PRlVH1y/DAa4OXbagXvdBuTFXAF66WrwJw4K1H82UiURQPjuFzhu0tnnH+KRT
xIPemGc5asKgPZ+vQpg/1mortR/90VSuz8BGeg1t2WnJFMuNhEzHGsA9qjq6n1tTZ6Kc1stpCg9Q
LEoDwc0F8tWHjc5N1vDN5fXmou77lemJWvmBRTvouEKhm4hMxpryYYQpXk20fM0JJxqN7azRNjfa
j9Omu3ZlBTbuHYFV9cpL/nNJ/f3UL4MWZgp5LOs3eKuPUygv7LgMemqr9QwEj/LaV71uF3MwY8W0
Z3a+MyLucROrXHA/6CRxlbdrX104y+0tNYDkjKQhM8Gfshp/MFC2OV4jvhTQe93BtjuKtIkPAY80
c2NcDj6oJjdzCDe8cfO+iZPZyw6s+VwCvNsoI4Vx/bh3DrYHD0S8EBX/uLXtdBoa5o5KqCo3SMxx
3zR02celVbtmXB9KDFWpWwgm3WKzHbqZXNTKxEPVt9tu3swZnjapJ9EiTTdRHZAvfQ6IokU9JZRN
1BU8W1c7xlwMpsW7rcPRZIGmoCltH0FPvj06MdQZWW1zphYS90Pqr7EnqVioWvLNx6Bl72GjheuC
KJApjc18kBu7kmjIIJo6PZG+zjeyXU4TpZmfu6k5NJvg6w2fJZluyyqaIqWlhB/ajoZrZiayncPF
t+DtCLaYebct5+NItwNE3E+ZWdclW4N0h37ajL1gGL0midpCipAyXJtKuzhfJYBdJofZab6A8zRU
18tYHRa8pazu1rNQ43ej+PUxdzdxghdmkds+wcCH3ANGroeqFXrrxlc8jEu+sIpC3Y5VY/aJD02n
cd+RY9+1SDNUOx2tF/uBwnMHfL2Ho1QfK9iSPY1wzmYIYjEphrSCC9Gla6U4KmFQ3pQlyVo1wHdQ
ieo02LLesUGhHCMrz7cG+z3BW60rOZ8DVl5LubqzmVRCe8+qs2Ux5Zu1DmfzPBAde6eyvpx/Tl6Y
pL2vSh1h7d8PzdjGnMOWZkIFeUf6jW4Fmnl9ngBodtMqh0OSlc/Xui0XvZnV6UiX5szAsJwF0z/M
fWhyOw6+qGn5wJlYNVbpeqGRHOXCx52ildSjDevO05T2ki7haOuN7Gm9NfvGO873llWPnk78lZoN
aTTicC11FLW9HFjTalMPrrAtLgsY7VosSc1FwOvyGtv1I4Treq1cz95DGWBhwdq/a4XxP6+Dwfu2
dK+hQy4TfumyJVb+uIAJZquVd4y0fih6Bpq0EwtPVqd1AQUarCtEWTVa9e59zxna4aGzBwtkPLYl
iHlsK5WNxm2/tKHuc1DD5m3jGqhLKt4NIXWjnp3jh9KxRW9DEwuKlzbvOkB7XQ7wMZ3k56OCWwbx
MubMgpQvwfDCDy6eWrbMuekjOdTesEdr8GMqxyb/P0GImJRSQowloYxS/oeE6NmpiC/L5PSf5Xwu
cUsCOVOSc0IIhEJ+ZkbshEopheISckIYpep3ZoRPEBScKUKUgvTX5tZTjRvBE86VEEqIx96JZP8Z
M3qs4H/FjCR8PIStMFZcIEmI/JoZWeAUdUbktWnLS24eCT2IjTyvwcb2to1RqzrWOSl7rIUybKeG
Re3HCcEM8gqc+Rp0RSsnEnIgF15UZFl/cvOUCi7Ecp6sEaedaNgvE4rr+eZSOtabm09TP9f7UMr6
fdMT/2b2Qt4kxnmepJivnBqGtxXybA9Bm85cQ2zOQM93MpLhCGzZ7ULs+8IYvuqaiOnMhwSPsLU0
Gxcqr2mojtXWf0Ark0EzEJZTaNF67CgVecSuf7cMZN45wNb9pqS8BkKBfITrlEHo4AXyChy6nsZp
v4yuOoOzlPu+b9VZ30SV08GiUc9KzB9KSKjP5lh3jR7Zury36yay0QK4nxzcsi2QUS+PxbdU22nS
G3CuKlAVYVWgckxVPjXQHGc/cKKBTENfACDKc9XPzcX2WEUsmUlFXc/8lptI0gWep3QrthDP+mEM
99gufcpom3jMcMWHe4ljfT+trXs1DqWfdB1Ef+jD5H+uFrhmbbfOp1jw8rgI7urctXWtZdmCIsXW
vxps5zrN3SoOyTXpDChQ7swwsN00bLEAgcpD24ItX4SXO0r4dN2OxO1h6bd8qPHyUz3UzuuSuM7r
ylkR9GbH8oHDVG66Q2q+2GTtmyxG705hs1b3sC6rpXBps23W9rW4G5eWFkLN9qzyXXzfjrJXmvdC
nXtY1u+jh0sxeTGvuaezKVCLOpvNcm5j3hjBx6wrK0syFkqY9svA27cl9+trW69NyAMq2QWpRqJ0
XNT0ChEOy4wtVfd6i6wrmBrTTZnw9kYx5N60k6WngtX49Uh5d6nK0NAswIG9L2dOy6yKYKsPiwLD
aU2SG/LN9OYnp2zVazbSvtFpVep9I5ow64VGeVFPBn8cwDituiqxaYo6rC3KF1tBo1fQlFmzLvWs
R0SSKICnw7U3OJx2ImyvGLbgfJ6G4eB8at6Y0EqjzSrlu7L126w3N8BrF83c6MkFc3Ckqxed6GZ+
8jNopGa2Wi6cqqtfxnEzVrdjubxdBK4f/OTNDVLBajrQsoBClL84auRrMk3NrsM+neEl4AyPrSzm
WkxvIOtsnY21tBlOaL0QqOXvzOKnw4C4PyV8I7uapHCcAvdvGWvIxYZW+bAiGnKhnMBaAlke41ql
zK+mP7VW0htJANQtWqXmzWJv4jJPbxoc5Wu41fGqjiXLxnFz2VbTdInYYDLS90zXaQE7NovmYFSI
71dohvdb5cBpN9ny0HJW5V4BpEvBTGZLFnU1Q/VxqNvmsvRlvasS73eo8i5jQHldAkZPeweaIkkk
tV2XU2/IIUV32c60LVpv3/XeD5OmEMrctG7Y87ri52HdhjMaErtkc9M8YDPC99vUjs2uUg59wGL1
Tic5hI9yAvKikjg8yAEzpycY5NnQ4/pD06X0AJmYfSbXMhShNfWimUkiHOowwWJB4wjyyo/yfOKI
T5rgjT807VrNOUHBl0cCLPk4JKM+NtjSOhvLPg4amHXWzWY2o+1ajsvFRtu6LKJpjdOjSrDTw2bg
vQiJ7XvnVX9UTVi3o1Sb2TIM0/ZhlF1f6xUnDLQYe5ur0bhK01RBmc1wC+wQgKPXBhr4YKlN75Sr
2lLXZIM3cjMxaDEAWkytUoVkHNQZEF3jsimC+qKpendZoxKivVH9BApYrrTSzTDVdS7nVTq9cLU9
TEt0i6ZT199G40aS1y6pbSd6P6U8oga9Jx3Au6Tm/hWplnU3B4tOWwLRx75MG9TRbXFXI7D+HygP
PTbaBVOQIcaJZEpx9UfloS/O0z1Wh765+hMHwicUSsWVFAoxSBTknykQPCEKMqke/3NIIKQo5b9z
IHLCBGVCYSKlQvyLPj+CJ4oggR5pkOISc/wfVYfY1xxIEEgFR0RghZHEBD+vDlWOqal2MZusWuN9
GhKMrQbtpl6ndVW8WBeMP+BZoZ13oNUzBeVVDVIV9QygHPVcTgznsxr4Odoi1Gs3D+eDMcs5cmE9
630ld9VWwrzBwRcUu/nDMKMuMwhNmUOe7SDG5vUCWmS17TfxUC21u+Czn1/Raul3k2j8PjhVn8Vh
We+qsPj7ClCsa1ovGWQjyAyp+wxVBNwsvevOR2hgQUPLipbN4+6xiHEbGTFIJzWK2xAm8BMLcD2v
FmWPTRI4h6V1+7ph8qduqNtdABQeVx/KrE3duJ9xjXcwWpv1IdUFi27++N/knMmO7ajWrZ+IFGDA
0MVeVUSsKHbELmJ3rF2CwQZsbIN5+quV98//Zt4jHem0zwNACzHGnN+Yc6Z5lL4a4ffF8f0RT2z8
bOjSPe92hu3qyXQnbFf9KmNEHwoZ59YzPpx1wCDLfujGh3UO0wMvAF1ngdam85idZ2H8YZ/q9YED
/LuCbJL9NlffZ63tEwk03XU7ha88YnKAEIaGGWoPptr6+6BVf+CWbqfQGXSaYEHHnnLxBqwVp3rI
sTUsmYOuK3ccwLK+jajnEitiLlYF+huEwbULVOulH4I4sgHFFtYxNEsx4WpcGQ4g9byNSoVnuPp0
9QPZnrZQugODevpM5wTOY736ltTBX6qhn6+LWNOd9pFUje5Q9648g8U0W0L5KgLz6agq44cDJl3V
0kz7n5iP64FHLlozM3fae5AvaanmH8qJ0i5G1b/s4s2ntMD9SkrXHxE0/glslVHSbZN5DGIWZ05X
E47rZOnAm20wq0BytK56JIB2Rx9tfBRiHx+HBcdjXJfhLpNkW+poNbZs2PfGz8l87SfqD8Uv6AFg
UX5sY7FK1hmu12ksURwqzIfUVmCFSIK6H32rIAFNVth/3oIOm6yNS4/WVOsTsYj053X2bpEqrmqS
Cs26b9HaJX+IPQ7owXsL03RyFqxenFeW+YXybLZmzDaQJgwJNGFF8AwGmFqKd/sbTVNu1SLiZQ9D
frUlzPdjIdN7VmE/zyx1z/0s2Ee0gdVJiHC+TpoNz6XEcL/Q6jcVtL5oQs2xjOtyVyqFnoXrWRPj
sHywuy8/Y3TpHPRUXi2f0PsQNlIfuB/y81ZX+GO/Tex+t0AxuYdKCFkhzGJTxOjdyZRAd+n4OD+7
yPgvROzaQEf5ZYsmttOa3YGEQrZDGjjLxyj4Qu5zLJOWvBvUUUNYLl09iUFqNg9f7K3V3jBFiGrm
athHCWKci5xYNynp4GaQNLZ3U4v6yfaSLzTed6Mb3wtLRMkJRXUeOSpda0Txxz6OKskJmvmBLUMd
G07W7ssYZ701CYbZN123iVsfRSyHgbJFIr/p3GCj4iL9IPzdtNNBP0BSh49mNOQZWEcqqfLktkb4
PQ1Pop/z90DUekwUD6lh+5qu04S6ry5TGBqkd/2bWRqFtMDRRdJl5G+QFHH1KYMjW3ocGreCupcF
DKSWYNc6tiOtvHRLCEqKXYgvUWydkUvy06nHJHwbegzYfRxKlxuEof+xmGiRTHz2j8aImUnukpqk
Txs799savzGXx0r23eJ/FOrt04LZ9gFzHF+x2sPQClPtpy5H9eC66E85uuGrNhBpyQsOqknFV3Oj
tqXXp5kN9QGtm2jj5MHPKrH6fu1duhN7bw6422gDSl3hZhWEbnIGSB2GrPt2czM5UL8v33SGCLZj
WtDQqo1Q+Jr6ubZNEoP9MkaV3KnCGlZnBmZtZQkjhI8ToP4LUn31gxMPvEx8Vc98GOl719npGjsk
ntYU3BNj3ZpPsLiCGmrXcgcSGogMta0Pdp/xyVOyHBVGo7mM3ai2Y+CTb/DW22NGFWusHvgTRWDu
5H9FV4nRikKOKOHoNsL3b0OT/zJo/o++0r/e9D99JfgHQaiCQvD6z/4SueWf/xe53QYTuBAVQpBR
Vv8NueE/RFWhm3OqOCP1zW/91VhCf/C64khUFCHBMBf/iamiGP5/jaVacEgpoTWlNaTVLdv5d+RW
554KyEXjE0dHhOz6xRGkZrkuvD/U+7AdarpMstu7Seq8NYvF6eir9Djb9BST0YcyxbpJrqOyEP06
sP1h4eCZ6hm/gbXvj52vyWFcETuTYSWv3R74ke66fw2RprZKeb4b4zge7DLOsfGVrhqRxk6u2xSP
g+/4kXISJK92JdFu19cybQ+V4V9MFbXEnn1Fi9nvI3P0YHqlTiDW3dPm4yPIOD8WFXwbYb8985C8
DE7YYyDO/6jREpoOV+nsAvFycJwdeh3Qcwrdr8mGW6pG8ZPHe3zvLc9STcN6wmMwTU2iaubOfRgY
vZ2cn8SI9A/kbb4GZObDMI7rA6nn+lLCnA+boPwjt2T5HpwA9wixpz316Lx11ihZd8siyzbXn4be
60+TG8n94rb7fbdvHWNHT11qaaKvCkUrk9bLQRMfpdg0aYKYHiu25Caz9Vi5Lknfz+xQ9VCcJpDG
Ax3jdkRLUC++x+FAvLOHiCmUaNavq1nt6wa4kjwb15gZiaOBapWoD91JRJeaIpQ+eRe7xsL1OXHO
DoDGeLJ2Be2C+vDZDuCd7vmNAuc+9tMYDlBPSwMtXqQT1XxJ1LOWsiq94jWEVldWnLcM4msZjZEx
UufkTmk8oTl2smZsbonL6lqjfZO2L+GBI7bfxa585UUnuVY7btdi6/Pm66r5voVmMAUeVqFfk0v9
ZTOTOyntZjl6oQ4zpd0H4mw5u56mVXYg3vIl8yo1MuzIbn7RVF2RczSdZJVbzmkcO6mBcO1Yd7yZ
AP2U/f4yrHCUnkzniMFJa34ltHrsnHtYsWVnUiMj6zGf81y+hrSGZrbLga4E3Y9efSCjCS12rrRe
6C926GOjBP9cBChNt6evgVd9U4aSr9lUQo576Js1Dc91N4efhnvynVMOL0Mx7sOyJnOEAqVBznvJ
fYNdTnLnXX9n176WvVFvoMbv266eFq+HxhS6t3UlPg4h9aeYVWz8RvtD74KSbLeD1F34VGlaNwsA
J03941qP5bKE8LnONbjPYRueZ4jMfbWwa6lSdRonWh+nzunGjPz9hmJOKrF4RoZMEqDsT6Nzs8Rd
TSS58enuRqr9yH8QyL53N4Y93Wi2jWo9iBvhHmyEX9CNersccpYGTKpFfKEfgO33h2EYXctvzLxk
MH8kFR6VrOw0HQkfwqk2zEp4I+7DxFhr103dlz95PBblxIfZXljGQoKp/ACL0Ue3bqzd7T5DWfni
H4g1sMUF9oe4VO4UKm0kX/l80TqbhqqK3qOiV8l0LV4mw5/Kkolraen9WW+hv0febee+QmNbPAAX
MvTbWxYDfIPLLETLPCqjJLODj1M/ha8sm70lnRkbXCc0ScJFfpjdxuSSIm9gR7bHPi70VLooXhSZ
xAF7O5422Ksg55C7JnQofxcQlNbpQrpWR6qPmu9asj1t57nO41GtJbWVzfZI/DgfqQcHMwkj80wf
QllmOSw6n8XKrawX920y3N5ittOzj/VwmjXi80dognjCQ98/MJ9Oa5ryMVHrfwaqx2MpefwQANzu
6Q5oOys4HEjYPwutvJEgOtNGMSvdwIyW+3UzOUliNn1wUe/3cChJBgLmZl5qejZhn9riA/hSmY3c
AwDWZsksS0ZWL5dxmSQqidyPCe1yXjNrOlT0KfGKKSlARJ9qY+YzxppdXJeW40g8bMgafoS6eMnx
ujclr3aT3bjHzxizcEC2c1emJtLE1M/3cdkeOLaVk6Js4lMpqmp4KPaicbcdlk2LVlUGPY1jzY0c
5s0f6bxPjVZpfHYp5O8q9eJcFm0bwBU9Q2Wf+sopLA3p6TOvYboFAlFbpzk280Lw2S7DdpjykNrc
lfk6r9EdzFbHxsfFNGYZ9xbwdW/R4JC0CZv7vlRdW4ZyZyGOzTDBb5gupiHzlKVA+Jcei5d4nE2j
Qn/slIEtcbBvKOInbmola1r1MgJFGjKFvR35/rRgjduRpmsW5cUp93llxVymZT4gQkJThClnq93S
pj07uQyRHDweqzYSi2Q1MtS4ycBGk2mQdLZbI1wSLdDxtS/cnMba3W98S/eukEoyJvYPgtWizXlb
5TQpKNdqekNoHy88EN3qFeV2qOFvQYA6g2rv2t2s4IrWPB/AHq9s2/dLGtbfqIBzVa+fBXKf7JRf
C6mVtNC2S+zauXO/SuXb0jMj4dCJk0+hb4nOVJJxb3TSXCbqrxiHy7zRu9XPb3VUJwXIIwT21wz0
VdXVxznPrQf5XcEyyMDmF0G0aSiCoIUzeq8xvGxKvUzLeoec+bSArnGZ3MUenhacK2ksndqMYC1t
GmZJ+n2UbiiqBdt2i0vQuzgv14zJsSb63EF3mMLwKYOuazpW/140vKhkvu9rfRb9GiRfV9uyLf7+
bzH0CAnE2Z+0FFX/rjH6P3O2f1vw8ld6jt6M998v+V8vTynHt45rJbjAtObo716eIkJuCwJoRSC9
bQP5Kz6H/8CQVERQVHOM8S309peXh38IhisuBKGCV5z/Z4NQ7F+8fFXf8n01RLjit4UG//TyG+ix
Glhu1NKXJ7x4HeRUufw48KqSbMDdmWrWFFV/srvm+wnkrju5PZ78BJNkMLADWYiRarFKMlhmmbc1
H3W35WbnWjzY2t++FpCkG+I3Va1Tm9Uwt0ug3yFYr5rODwjQZ0HxK5hj36oqfqwi/DntqT4T253B
qC+2M19Dp08xuJOg5UCXwBoispVKrE4GFh7jEu8CrdtpnDaJlvEdMxMarLb7Dq+/1ObvAZ0/1zM5
LiW9jju5H7G20iu9NeUW10Xb/IoNawcFH+IIfvs1w0PsbTjuO7nTeD0Lp++05ic9k4dpyn2D3FCk
I9Pd0tPc0LW2bVJhPK2L8+cCt9hsAP3Yq+rHuIV4ywbGZu1IdwR797KhqG8TRfZzN3vdDiOMx3Xa
7r0d+4MfczzX9UpOo6XxCEdgDhPswXkge7lOaIQN1Zk2zPPl0Hfbl064Im3sRbMGXjda76WJ3u9H
i/ruDruFNp4MSQLBrRyW7cn2YZHZLUzadTP3HIP43BHcy41W5fNcQjo5Z/H9tLv32vgiO5Q+1nzd
LtPmYzOT8dGu5htc0QMa2fBYZ7YfUsS4GRLvT3iqqtMyCH6vt3S1dvTSRcIOgx54o7u0X/Bin8s8
qXbhXf3o9Oo+EmVGibHDcl5ykHmLUa6KupbQ7VPut58miBc0zA92nx51cldRUdDQHkiTVwAbhXR/
y+6b9XtXByxDAUoqgZiMKfWykP2M9f6wb9Q3LrH7IrZ3r2fbLDm6tuvJ/jBTZX+mMFdNrlJp+rp2
x6zi3AyRxAZztbS7APgGvEh4GkN5rPX4m6h9a+fC3H3UyMt+seWBcPV91fDiUrhkCKwMPPTNMoPv
Q6qOy7xcR1rdqbSpxt/+c3r72YfbHz9kUsstdFO73hQAzujkM7nTNWiwM5/2brtLSr2AAV9sXb2z
m5Z0N1WZ2Pyibzqj0vZerbHVdfURYHNFwP7SgDzyqE6bn982Xd9VOFySdtf+pmR03P98UJI7C5t1
LfAMb8pXMddWPPz0IRwHaFt408hhyq8dcp+Ky59xAWcP0u/6pqrzvF7xTWfLTXEV2bu2u6nwWMPf
iLDcWi90i29avVXT23xTb9Ttq+xuil7ftN3fVJ53wJxQotsoXc2uoApv0yToKWtHD2yYBrkaR492
BKkZ5xLbdTLPNk9Q+k0AGaK+q/iwNxYNutUobC1OS7694LkVtnwHWmSZke3P1m+x6QIST9W4mhat
IDQ5WnzaaVfOxlXsFSMsesnrBR4wEeleK2rutlJ95qo6Tj1rxrU01fI6ZPBA59A/d9U6HWIp8yzd
hO2pIwzfZPwbjYQ364J+iG7wd8Nau2blkR4mF+Y3XiVwHP24X9xMSGungRrZJbi9Fo3skQA7ugaw
rT/PdFgPXNj8HehxkWu9zHIi092kV9UEv22XPBvBZc/d+GUYqvIF7miUUafojgDa39CPBh5C9lnu
sVtk55A9u9x9UTG9BbCWY4KCH2CXbBuBu4PDamTobWsWfzXLvh1VDYoEpXbS7P4DrCNryLJeVVZM
uk0padbxWEW2XkCe8nEDTv0Kw76X1kHzY01jOqmOf4C9ffAj963qffxYU4JPOajL0pd0V23d41AQ
aWneugZHoi7UzkNDRfGyV7WRrlNDk+DMD4PhPwirqNTV/oJxyO86h+FEJzM3tBuXc7S0O0G+wSZX
fbpod3vFfDdy8ns4dsPEmhovXbPpDTWZx59Ga95UtZ0PYQDNrPCHHfZrAzAPEqzmE0HVF6bI0Ki0
uwZXwy+xofFaloAOadGprXXPpBP7Yz0rc/U0+HO127HZlmKkqOJjNalwZJWLzTSSh5qYb12CjzDp
g7e2kzyJsy3whyqQS0+7C+7qXepsfOspauaURTPjLUucp++cTG8wjs8GUnVCexcOcSMXV3iWHWO/
fdk+990Q5WzQEa87OVQ5kTNwHDxo6oIMkD7NLrimkMKkQeiu26yTjOZeop1+MIhc/Vy+smFaZcIY
NbUbsgSBr+3onWix6p435R+Q3q1cZvXSo+53Alo/hIzE3TjiryunX+zCLgitTupxCc2YQW5mG9aW
37ImqeOLdL0dJA78DWNzVynyMsxrloNbvmEW3hwFz53HL7NYPtTM/bSu3M8z+wiCmRrRd/dDumVr
Dfqmpvr7Vtei6VNu+wkc3Ehe7G3KbUZCFv1VPORV8v685aH1OXzowvdq+mgNltlfB2Dv+2q7Lqsk
HZCpn+VIJdV3fO6PR+TesJLlx1yXNm/ok7fuYEfxRoZ6e1jHsDeeWytXQ/qjrYf+DMdqleM+3K9Z
3KuAxzfDA5AkRyQzoFM7reS6kpCOwvf+xFfuD6rv+oeN32LqQLCnvSzpjhvQtzTBPEuYedUOG62f
IctMLs7zL6HTqJnpFJu4EXPGc/kCmEtSqS5KvW/o2O2pahiZ6nYQGRupY++eSqr7tsfbfAe079pl
gt/8pO119IweSj3wKzNqeVRwQXJxBDwuhNRWztjRyxy3u57v4rCo6Fqe+VvM6dtgyo8wqbuk8Vel
EJd6WIMEeXoRpFLN0NX3dd19MalbGk99345i/kJ7ARrdOyRZN+9ytp2VrGMPg43vdXI/mOp+J4q7
ZgAraSDenOTMGDl2+iuzoW5GBu8QHAYZ4HoZx3E51LP5wGH/ODpyHubqbIfhWnb3TKe4HnaftITd
dKdYeYNlO5eEL8Lpvt19XNvo8DPU6ysb3beuTt9KFIN0FQFXNrMnpPgka76/jqTaGkwwlg6lsU3d
VjeFr7pxQyyS2qwlB/mrpuZhYv4JAvrdqfCNThnILi1ETjM8za7/VRb/yxgArzGqrgVxgk/TOId9
kdtcvzgGyGEsqJ8aojC6RaUzkHTew/vuJn7pc+fe5iGPdxkP7GmBw0VguhxyqM1/CbnBqK4ZxqjG
rELw3+aB/7H6+q8a71/O/98aD/2BecVva+BoRRhkovpbhYdghRmEBGJeYVih/1fh0T93Pd4Kw6rm
At62h/1V4eE/RA1vkZmaVYhX9D+iNRjV/6A1dYWgQDWteEVuNSrj+J8V3or2QUE7t07V3c8e2+4l
kTBJA6quGeBgXzaOl7tE0nIAOC0XNGy/R07tpaK7fYlY7Vf4J1vfEiofs/HbC6JpPw83CG9uOH6v
a/RWHAFnjbbckhu2rzea2umG8v0N6mMDAmmqnZGtUZZV3RHPXKvPJY+YylC74M6rCPkbWwYhXWXV
B5H4+D2kzY5yd6lu9Nr1j5hBZKVJ+3RUQUy/3CToheO5qGYZlJ7kXGy/SBqmemnAVit/2PSINlky
M1pmvQ+jFDWqQ0MGwM646jS+UyjbUXbCZS2RIvve6oGwY7JjuCQEY5sHs5yZ6QN5XPaQfVMzZlgL
6LB9EOsg3vyI44dYMeAOtvZlbOCkzCrhOvRR6lyxc7dE0PRMAC0HOKnzqkZymntNT0Az+o2O3fQV
rF2ZyVkPPFyWaZk/T3W3GCt97GNbhXGITZ9Yp5pdoP6SlTFVQ8toZjk5r6sjjPgzcT2wjTB4yket
hXlXBSZzqOuunlQjRA3QD46NhZel9iYU6Ws62+oMNqAfoIFYrJKiCYUr2CqnUNvzLuVL54QbHkzK
MB/EjMrWQFPQpuVU53p+nLHv+o/wzwke9uc0D1UcrDLmFI+eERWaCAp6rP4cDgJjTfILdRxPhy0x
MjZ9GAdyXU0AsVE5bPSQ9JrUfQIm63YlO3NNt+zeX5IF89CyuJDrQnp8X/BGbZMhMVGOYQsvC4Om
zWItSBocxVmH2i5yXqfuR9aFDVKPNx/oYu5dazBe7/cRrkODp868T2VAT2Hstveg2fgTEpCCDDue
fo4r0l52nCEmB+/gaa7q6m4xxZ2JXdLjZEf67LfS/9yqVX/ZFm0uY43z3qSd6p9wjPxjl/n0ijnA
R4iW8BSY9j/HTG6VDPJ9f1onQs+Cjd9BGaqDEnX/Asw2vK8pRSVLhcFzpyGrpNuKatcc9Nveq/0J
/h/yzqTHdhXdtr+I86hM0cVeRdSxI3bdQbsEbINtjG3sX/9E5LmZefKmrpTtVDRDcvNj8THGnBK7
tRmld1ktczoe18Ev39q3jAqO2u4+kTSAk/4bR/LGlEzVUpkajlmQ2hTsBC+V6JUpMAovWEpP2mgV
so6Rm5701l+L9rOexgK0LAVtOQrkMkaz1L6AL/4NgaGy2tXuXLSnkBhGzYBnMtT5jZ6xBaRZClLD
C1zTvXE2mAT5Ps2JPkE/o8f/jq1k8WoxqyqIJa3w/4lr/rmV/HdS7//6yt/XkhgRCGWhM2HBIuU/
1pLoDwlpCT/klFJUYUH+cWiV6KbirjBBMOZvTQ7/OLQol4TL0u9AIGP0P0EM3sLl/+KucFlhjioG
K8FERem/HlqLRFBq04ieRtVNIN1W24K/4RFT2XSSIgVjL2q3muXWHYaphPrutMd1v6C8bI1YpT05
LxfFtV9rvK/hPDGCm1WPAipY3ktqy6z7PbzxSbGgSu6g20OVZhBrsZPjogvUpN/4JvvGOvFBUKK6
gkDh1c2vjAb6QHww89VU/Xi79MecVCaDy/XBgG1idOPFZuRf899Iq61zay0OoT93W8p7zZeueuhM
8N8kmdmDF2R9ZzTLv3bGjlcZwfz74Hn4JRgcU+N6mq+EbHhqGF/J8yKQfT+UWYClrogiKYLn9W1Y
mG7tv5h9c+8M7Mkph+47ZXK5N/sg8zm8DR2SvezUEbn4BspkQmVG5TKtwt8GV5lhW5lmkzbxq0Zw
+LBlsj0uZeqB3NHbMS/wcnSy57XQc/fSD2H6Oee0jaqnk/85lVHKKINPftnaLxMUqa+7MnQjgjY0
7m0WS2hZr+YyotM+YK7Gqtp/tujYH5cyzcPbXOd9Oyv4t3G/VeiOlzNgQC72DXg7Gta3Y6KXkft6
Qm5qH+IYK3ha344VQrcB3vkMY2giA6ABE6PP/TCjZ6gzfp0qWMKW9LJmlQCYnrdjPqKapmRj01dk
uWHHtD4lJGh7WokfX32i7Jssfm62STu18QEPivFu/SUEk99sMX9bQTBTUOZjU8jubVSD3/3tLGZ2
3TdmYz2lo3qai6h8JGu+p6IydzJOl7Cyfq/ZFIGpx2OYn3eht8vSHv6Jtxu8HAeQN6EY15bi0CzF
wh7gzG+momcvhr2PQYdLJeAE1QGgTkrs3DwfewvunVnyqKa4DVGx8li/Juyf0BjF1R8C9aorj/6L
1u5zjD51anpjBmJfnhb9pselidJzqLLO+V7PK18VHOByl/xMH6uhdY8hitwYl+SZsTj+2Bz2v2Ge
p6fQb3sT2hnOqg1x2a44c3uHJV1/JGlfR1/Bk7H1sWNSayTY1WI6PDvMO6tSOyxfUCXWx1zwj/hG
gniI+acWMvFNhuiDalsz33CAkiIj3fo6je1g67Hv4ycSenxOkztmRRaHf6WCs3TU7Q1gFX8HC/Wy
hnG7SlvsXA9tJZSIoX+CAeYQ/0tuU4QUvZKW7OMKF7/x//1zvMVfwgP/PKD+krb+P5eq//WZP08o
9AeBsipBgRUrMNxf3s1KaGFpHuFYcsLIPx1Q+A9BEScQoaJRiuqfblXwD8kxhBBhDDkk6D8SCzAl
f7lVlQBBgSmjGAmEIGHoX+RK2y4GQa/rZV5dW5OwsXoBC4hNZR36mu04xo+GTMt5TNHdsBjSeZp6
Wnuzhvch6xk3WYZeCW67JodpqwU/une98dt5GUD6EsoCA/EVNsY4UI9MVPd2APgqohsbapK7TT7w
2hrMLhCY7XIAAX/N1ZSbyg3oYXHdgpXeh31Ug1uW59Vs4gHoPUW1C+gGlWnl7XleaHs7s4hvj0WT
dzglIBVObSVOixvWz0fo1lAfjvBVaVbN92ueslVmYvJQFq77qXNkfCFwcr9iQOjMBypq0x3mLpt5
r+GUd6vClOhLh/vunZ8P/c2uQ/yVNgE+bb3dHgbd9ZctwfSKBxeDovIgJ0+1uUVp7Ro4zdsHvLOu
Rm2vmxgc+mDWzX8evJ0+23mM30XZstJ5o3c7BPr3Grb8vC5MP/YM6w9OI+DVyDdcL6jsnG3bv9pj
sA/DPO5dzSrhsWpTu/0cQECvebR6OQ+b5ffaJBSe4n7stIF7L2q0wC2r2UPaqoAAHM9aBliopOVr
L8Teq7jK9YIlGCY1L3nMyvfFZgI9wKbwcqFoBcSGRlTb8Lj4tbpUBbKZqNifMvBbp1xBcgzvp3Qu
SSBnvljw0Ld6pMq7vv9E+m6KZ7QNgzvNXRCrmnbYu2bdgUZPHRXuDheuCK8VRzdtWocfIorl04x4
selKeElvqH+K00Sumhbp08Q+diojs+qGZKxP1mOqVSX2ij7njsDlacxo/zTPrFKgaOfG4bXBzpHv
tkv2KU1yOO2Li/ECWzSprbjt09yPSUEKiK/xrNc76UHfKg1HoVVP7cQVxHyuPlnjp58OzPTDMu7b
plIX8ZfFeforTNBINQxxekTe2r3uVj4ztRO23pE0aH7BFtFUI9ZPzxvj+tecEG+ST+KW4dDHOvHs
fiYXjxeome0b78zySrEUo0I82nPSS7+ozYws17A6xqYVE1Wcc4pVlOP4IgebR6Uzzz8OZtKVYYSf
kGvTHZ965090HbcPiLq+aywX3eMwRePqSJL4lFeRSL1uE0JqPxb3HVvOzhqa7UW0AOtaaOtzTTvc
P8RsvSw/PsyZTEjfL3sadzUwMbbnqs8GqHWYhG5WFn37MEOataK7251a8Txe2MKqSbmxH04IWJNr
zrcl1EAmFhvQBQuUj9RnNeydtwrLhXzW7ca+h7w5U5NjxGPjsJGokU7zX2Gz8KMYu5ReExJybzCm
BXrZ6PSMLQSh3kHvbL0zOaSPkUztMKhlWkE6UzJKXdVtEOy/QMCrOGUVwwQjQRERsvq/Bbw/D8x/
8fD+7Uf+dlzCPyohealEREISzkTZNP6JjMM/JEJclPUkh4JRwcQ/LnT4j4pBxqQof0ygv3ImqLQs
VvztpgfZf3KhY/yvnEkR8QQqeQlSogqXDse/biHnwJYZxVRLK08B5FsXUl9vYPg+idafEiKtyhMy
So+oVYsAVx/2J0eEUTzypbGS3VaJn9fZQdUlN1wORkQzbOMLB2lQix3b8hRp6xbJG9qj+2WfT6bv
g4IHX2rUH+NrJ2rjMqjRRr7Rw5+c90TBXT+wBeZmlsP3rR8eurwFtVt5Iw9xpTKiU9fyx82tdefB
rPBOrgf1k5ogWtQRAr4Teb0DhqDL2lWorvTMaoLp79bZ+ZZsJF1zHMTFtl1WwBt+GvLwkYg21N0G
Ui2H2SqHunOIaavbXWoFmX7YE/pWTb6mlDaOwEeekb3xMPomOJgUEgDWPsx7A/QQauvT7yTJU+sN
V3s7Pm+IfNxk1kqM2J/RZH9DXv2aFqPPtt3XulrWXPctAGogWDzgTFeVonPKcQhqPEl4Woehq6NE
obbEBLXndqz30GXz0B+aNAFKAN4DR6xi5vjRz3lTeT38JbuDnGaZj5t93w6jqh5+cajnkSiwJpZP
HO/ppmOenFceqraWXV+pNPRZoaH/SQAWqi1yCnKRnzTi4gRMFt8zLOGrSHR1qvpD9Ucfm2mo0gXp
mb9Av8vlDOyMb/CexZX7+DEP8v2xMt1k5y5x9VQFE2Wz27mto4daOcuu0O8/4MbPq4gPLC53eO7v
qpRu6SbeOerMKQa71f1Cfk2C2FMf7O9O9C94Pl7JsXs1Tv5+kewjCvn9bHOsARGxMfN2PxzsRczG
XkQ4WI3mAyv45u/wN5dnEdVxKMIRdDWZ2Aki7Z4qE/klu4nXA4HsnIW0r4zL49JP6HdPbVazsICr
GRJ7Bm4js5ItHUKdgHBCGedMUKuJ5CkBBGETN/HRDdsrRTO8IYN5gDJfddCn7U1B2oVtjl4O9ZKn
a7uyM459taoFUMcV5/Cn92Q5uxRis4cNNbySTLGZ9TedH35rLcFFcwauuZuebWqRInbmJ/tmR01U
fuP+cEpHRz5oLaoTdqhq4GGPWemqzd+69niUYrOqmr1+HopwBYp6lTf7aTwW06zc9xemu+qy+4yf
Jm9Mc9B0EppU72z228tchS/Iz17RsmBP43CerIvPOIvnqc3PjGj2kOdtVpmLx1ZEe0r74WskluoE
MezqUNSwcQvVg88jUiOlR929qWO5WGRTG+indmGijnPHz+zQ+orN+nXEQ3sDp2q7oROp7jpfklqp
7uQnxlJ4ZFNCpw2wRSXObtvFfjkceDgmvSuO7H0F86KyJ+/WaB4HQz8xOpiaaGLVTCJRJvRezUcX
VMYrUXKZtzpW48W45dmg6smvmz8JEr9uI/iaKZ+buA6vXmZ6E3EyqtvX6TpC251gpLZerdjUkNmM
lOxHcwUzOu4mYsgdj2RTC9BUWXPg8xR3omii4EwW9gNM+fOxjVXTGR8fRki3etLtpnA7hjPG/BXA
rq8HH61aeXUGMDyN+3gPqvX9QYxRhsrzwMIjk+Ku9ceVH/acDg4UQeJ13/WuMsw31O4/lk4n5dF+
4mx8men20tr2iR7si8/jee31ZxEQUkek7a3gGasJ26DCPjyE1d0b7z7KTspGO/wdDGg4bSuK9Zq2
Q3kCBkWFK/kK0+eAuFZrGK2KPtzqkT1z376yav/lnL5JZvzQmjwpskXb2C3aeqnM67L76Sw9+NoK
3Z/7gT3snXkcNp7Vxhd+h7IFTR4JUzxsTeq7D7Mbupql/HGXAKrlGGkT0xYVH/l8LzF1ak3IN9T7
MlbJZUf2ig3c6iRce+28Z7uapR/PxyTXu94znBXSPTlBxJ6GogPxIgZF7uUHmIxX7ZrT2chZ1xaK
dI+onE7jwLYHURyjLsQnC/GgAO9fWPGQUDGSwNgvF1sspVB8pW2u+KWSmJ1sMZq64jb5YjnJ4jux
Yj4NxYGaig3VdWlQsRhSe3GleDfnx7ZdHvWbR9VV4DxDW51yYPluIeTrsNmPEYlRrTDd24WmVyhW
oxJCoxpnIs6LbOdztTutjJO47t/ErlAcL86HeLsdGXybRRjuqbT0VW+JXX2L6Cm2wp77TaP3SzHI
2nwPqX2liVWK5MBryKQ5rWF52sTyaIxdTjKnKyhqmiiS2nqA5bRg7E6Hb01UuOhsG0XozOa2PbFR
byp7f5uqfTiNq712U7rbSaL1hPN6mrDufmsnhpP12Z3yanrFIgrnvcCDBnpSgy23P/Wy7PfVEkIT
Cm64LumL39hdLiDi7MrPioWd5v0trk2ooWCLOiespoIyAlioRvdGOJa2M1GgR7avDVmBwjO70ww/
wD7egwm829z603T7x1Swya0AlFNBKbXpsCIFr/QFtJwLckmG1TQodc+m4JhF9azjodkJjuOgzLo9
zAXfRAXk7ArSuRa4kxXMExbgc+7Jfbu03ybqH8eChLICh0qWZA0W/BABQ3fr7LZLG6fjkyxoKS+Q
Kdk2fEMJfmICfKQEVwoBf9WtPEO5onrbTasktkj1hVxdx61q6JLb01q41v6NcI3dofYtfTY74LWR
4DjtzsG6wsPxwCDTV7FU7UnnfT6zwtAO2zhfaTLuhHG684W09UtrGxx5+6mtRltkxXfpjczFZq77
QutmQn7w8fhBhjjXuALhOgDrL/2Cu6bKMNeeTreQdYuicgq1ifS+J+wigr1NU7rmnd7OuxzOoXDE
bAjVnREeKo91CXGmd/OxvbJIz3EZP4FluMM6/kIFV85gqC1ov0zUr2qqeBOZO9t5/gjEEhQp1LPs
F1aL6jjNebgMBYxe/NfEw4X26WYs5DSe4U+A5w8xBddUEL5CUD337XR/gOVhHqvvW6GwzT5OTXuM
31I3fUwzv7r2GNXUUXGPUsz1VmDuXeOoaAhGbYm3ag5TOHkYooprVTW9pL+s2L4MiF7HaUONZejL
jDJvjo126lh9UpzNt465b3EN1Q3tquua8lyjPl8Z974EHF4n6UCzQHPVLTIK7kFfg0vfcjCf4Yqt
YmIKzQ6nrPwSHvVG7/8bXgqrEjKHYMUQKvAJ/L8XsX8vwflnE/nffOLPJSz5g/EiIktJWSUpLgly
f94qqz8qRJCQXGJGCKyKofA/8gL6A2JcifJKWJHyivd3tEX+UUlUMSkhrBBmsiL/yaVSli/99ZWQ
MgwRLBIF4hUq8TP/LCJLtye+5dx4iQbFk/toxnE/+UJ6LCMuTPRaEASAmtHY8YspEbYsdaOqlvBC
nKlhOO7p1n1EFXlnZ35eZLxxcb9LMz3pab6VZXkFuA8KTtkosuGfyO33cfGjiiQ/Ti7YZp2HWS3C
vRqp32NWkkt5/+AdXVVFzBOz4WmvlkkNoXvZN98rMYs7Tian3IE/7FLcxXbS9TTgoHLsruhgXh2s
eo2pv502guuWj7xhaHl/AAZOI0ZQGVl9HiEXNZvHWFMQb4YWX8W43HVxvQsHe2/8slyzxfPHvLfz
JzHz5SxpGGveTuO512m+n2C29UgQvoNLO6p1Wv059kdWjkZTa9GzV7hDV7e96FVABr/be9o1wCev
5mqb6h2jr6ZyPzvaXTcjL9zKTrFhepr27Jq0CqpoD26BRlqJCaA6aPwOhvU78+Ks3YhLgncu/9IN
XkU4jxOIqjr6qOJofnTdvis/7Eb5dfvMj/QY1uqajv4M8fgxbvhmBfY36JYbu5hzt9OLnQVtNpCH
Zmv1jwiQVskS34AclrNAo790R/oi+JRvBgL3RrcmKb/Biyvh9EOJqUf79MGV4HpQIuzbEmbvs+vq
xPrfuYTd4xJ7f+xTVovknQqyd1dPF1x3JSe/K4n5smTn07cUfVc9c7cMDyPM9Me0z+JmMlo2rdf4
7CO9SSRZpdHUqimx/rKUmP6hBPYfbEV3UwnxF+vRFU6QK145WoNcuUnZEvxvOvTcVTt6ruxirnx3
tFVbGtazTdbct2Oc3m2agtqVSgEc0nZ1pWZgfyscKNUDKerX7KG4hVJ846WegJSigq1UFnABce1A
OywqdDrPJc5/eQWl6MCz4BrNpDztRHRfllKIIFawNzDad10pSzDyyOf01p/gSRNLpcI+R6kYIj9I
qVswAlXX0pKgpnmYlGVjpcxSmhIGvl/mrhfX7q25IXp+ow0alHFwOVWxXxV8Y5YNOOqKzsOrKP0P
R2mC2EsnhCztEAQM7KnKNpzWbgD3fJvIg4vwBym9EoWkeQUdsheqO3xaS/8EPoZFIRsuB3DXzosb
V3oqOJGfssZfecRfA+pvRWm0ONoW1w6al6S5VDGjr0LGj2wH5zGb32EYTgcTz2Tbdd1rdNc5/QtF
/ToTtquq08+7794TBNvLnPDNnob91DNqTnTYfnRpvO5Fhdi3m+44GixgqPvWPSKyuAYultxqQi+t
xg+7GHa18+UR2YyUTuxV7K04k5EHlUG+1Xi/34Cfa2bytxHg+8HBC7LtUcvZXvRhpnMV1r3GHH7A
JQP0WOJ9B0OnUOAn2a1YtWv/SHbDFHCe176K38eD/qKbCzW1bq976nslZ7CqPOoXOyTTxDZHpUsC
5dpONcvENxYRr7JFi+ph/F1F+XOy/svW828LCS9du30Pbf/WZZKU5NWi9mM35/E4bJ2qyikWqVQi
DpOiAwhKAtTVx+jmWpKFnZyIXans6k9TZYlCRbSRa+WUFC1Q085Z3eLu7Gn8eYj9p8vtt5HjB4II
auAR6WkYXNsQ6X/zwZyqCTzYWd8Az8Uv6+JVI7Co3pi1kVR3l9G0gxoP8sVqutWkg2Mtj3a69qxK
J5q4qN3SVp8rEMyZ6mr4BrthrUMPdwVgt6vJJnsrIJ6VrWSvBrKLh721U4P6nt3jaX1MZn+Z/Sgu
lLCCsm9d3bnA3rJPnxhrya+g7cWS/hOL+7acFirCdAVDa+u2naoTR707kUF2NdzbfOJbyC8jtt1J
g3FqNun3qODIRb1oLE+A6q5xsn0MDn5aSLQqoGN7Dnj9TVg0TSUQOeW8Ga/gCMi7Gfkvw7w51UOz
1cbiJwaBvTHhWC5pAP5hOuSk9hhs09EWfYZbOyjNFl5vrPdNZ4ofvVW9qt7yBAe2iduxxfiKkHuE
mn4mkKjQRfde75O52dz2Pg/78iTTuN3Ox/ap9bA9HQueVCdhusTBh0vbW3biRH/u9PpkenteO1ad
BxDAKdOON9wd8ISDN81Ad/TA9gxf+n73X4BpXVcuofLHtoZ8lj75y4TReKepBw/x0EsxFfyFp7k/
9Un7x2Pl86qGrbJnmT04iZZUWVUYyVDPRoL3ld3I74ihO2nX1z0+ViWp0D8MWtFLmwdi1AJzahYa
SC21rd4fMy03Ybo3ZIXdu32cwqnb00OE1F/4tsvaY6zvNkNkbdxanZgGbR3Z8NJVjLxz+Ih3K5FL
s6W5vd9a8ZNuGF96lF3dVfszzNvwNZI2qCFodq3iaBUc0XLtqT3OjoRZBQ1/46odlUwDqzmbqvMh
OK09nuDFjRO/2FUIoHCw7WVd8aR0D57lnH4QkLLKGVQ1gNGqCMXa+N6fCcjv5YR/Q4a0ym4iNdn6
TwxU7BbsoVOOE66GY6uXMX7oYYy3YTqI8uB4v+QjqBDkDZuqq6boxzrL127YY+Or7kvg5mbD++vc
0UWBpM+GDr0Cs3mm63Bey9GoB9aruPW9gtXQSMG+JGlHtW7jcAbDMdQtXx5mNp/QNj4R6QtaCS90
tbZeO+prGuP7oas++bEXKpDwZTXoskuM6mTm12pk7+fcOgUsALWME6xXv4wKk+3b0P1/9s5sOW4c
S8Ov0tHXQw32ZWK6L0BmpvbVliXfMGRZ5gYSJAAu4NNPIOWqsi2Xu9zumHH0FO8yk0kkkCCJc/if
7w9XS2s/jHl/3jp7pUv9lLN6UdHUDwps07UxIfo6nPmeApUj0G/6odhVhfwwaXGWrOB1KPLTpBGF
mg2uVWtqpmAyjqmPqmUzgvdmpU+8Y3AbBokU4ORKVMu6dUC3SgRzFujqVWWB3NZmKtQ6JLfVFJ9c
U97sdEuODYT1DrPksIP1dZOE1zYPPm0p90rD+VU/oCfmoFVgslrVpXy7hOXV2oLdsMhjL2ap6DBL
NbridB3I7cins2SuuGqoPJ/W8Y4BQrMpR0JVA3qbWAoy7fl6xHpss4rMmYduUQYtR2OVPIY+iDTp
+SFhvL4ACTjuuuEQ2bZRDLiMLKhIUWPf1Ct8xZH2GUT0qCm6k8WJR6irmHYVTIGZBQUC19vR8aNl
GQ9DAbma0XyWSwNS6KDY5TDfIG2RyheTnzjpnOqqZE5z2kyqg+TYr5pt88KQDUfJU6XL92tRFMrm
8qkR9e1c5ZcG1pXy1tQbXJHucPahVDpv76vFsUvuYZXBShI1RdxFu5z7HN8UjlLVGF5kwJCLIc/J
kcPrpAA0QLUzPJM8un6hxu9k9GJ0SVml3E5FSnx52CWhSkvPR4XmJi44ea3IOLzrEa/VPE7XtZ3p
xtTVuMVtZdU4ealoB82myvMT5M35UAxvAQ9t2vh2USNai43L90Syvk1NV61bXWGsuhYfVglFSubF
W5G0+dFq8JseC5IhwPsNTcbqsuYUZJPET4RNJmvKVaRojmVTrdnQFTRHddG8I6M3m34db4xPfJrM
5aOAjVEDxU/OVmJX9rxXNexWtTjQ7ky5vq1lN2eiWVc1y9wrVFCy7SGslSOJVXypoOpxXaeiIlNa
d3OuBtvPx7GSQnEp6CZvpzegB7migOstWdcL2Mw+zRe0K5Ogs842WvlxaRXtp7cmQW43Vnm+yWto
0jWn5Y7LPN+4JBnO7UJfudnVWVLOt72ZhErE5LN5boHqcsuUJnhOa42BEu26HbC/TeDiVZ2Awy7n
Z2GeLhfWH+aczar35lVwpj2qPV0zTO281c6djkn7ShI6p1iH48TWxzNbi1RGpl85+xswsuuxDK0q
cPe2ahq9KRHoFQGi3ul8LbZN3t6GlrZKT92UTaZ/P/hp2cx1czI7cVUt4S1bKp2yMD8GKVg208DT
ZCx06uE4KJEvT3hOSoVWeSQbKrIOlyxKX/PMcM0UWHujOG9cWubSK1/Z16tIbEoG+W7sGnconCQq
H2x/MpMCqHoYgiKzyBWT9asioLeT14dzIMXhJBauhqT9MLb5lVxMsqHQg42ew1swt6+GpGCbZrZm
Uy9m2+p8wxfWq06HWfEC611iMVa2b+URWNdjWAWgTIPeirJ86MA6qnpy42kR2U9lV7Wqb6cxa+Rc
Hc6sKY8Rqu7ZBNx5WbtrncwuY6jhmyRn6/EIZTjEPTiFFjBFG3bncjfejqK+JoC6M9TD6kbLpdkO
i9Tp2C9ErS2rlC6WoJKx6E47KhMl6tWrHNobz/GatrzCN93UUpVXRB5NmraX1nW9Wp3Vac3XZPv/
IX1FqEQS8KjWwwL+Ax2hMuOjfvrL+/EvZ2Yszdh9bkb8lWN9zGOhA0JgBG1QCCGTJFKAP+axyAEj
QgIA8B64QflvaSx8wCEhkbXHBBIsokF+EbvDA0RQdLXCGHGG2XcxODB9YWGFBRIIUooYFxSgL9JY
NUYjjMEz1tZkeIVOWcrIVfS2uGthMdyYmXcmzfcKnvxZzUPM1KVgr/JhtTUbOtm4Jl613dG9Isjv
1UHzXik071VDWJuVqQYXYNhOe2URiSIj5qg/LQCBTtEoQip1kDQNiZimlKPKX6GE97slSpfWLoFQ
SYlGnLooblpNq01qGreeLFWimyw41t7QtphCJkULfQpWtlSqstwS1Sxrfqs19Vy1czEq1+90sCPI
xr3+CkUplhCSd2qGI3sF91qtMcq2lrqs34euaG3K7TocdyVgGcVo+ICi6CtPPPVp7ULCd0zU84mo
Fs8U2qvF+igckxNaHpym5Ukj6nmINqGbqW4WqwKn5LVObLgTrLPxuYoQ0yZfu+GWV4CdN34uT000
igHJHOYMRh8Z36wWKOfbZVPQpD7sEquHTSkmoqNjbHcBUNOF42auh/q4K1iTThq3r7Qx0+06UHE9
aVm41EfjnDVa6OR+qufDCQv+GPKKpHZvueOj+047FKVa95Y8C4bV6zIIf9b1Vf5I1qm5aQeHzszo
1tNOLuXGwLy7M3tHoDzgs2rvFVTxSXOFE0j7oxALHrYFlu175oEjqq7b4oSAJrkBYehui1FOd76e
k1sEygVv2BDMJi/7olW9b9Zc1U3oz9fCoveySVabTk1D3xmKSZGS2vXJtWfDqhXwqz2xFJd5qhFa
w67ARiQqeFpD1ejSXvfd4nVGcFndhsXKVwtdizO6FsOsKPcjUcuIy52DEB33YDL3PYRdpZaGovVo
pcHr7bQUy5aDutg2nbF616F1uA5VDg5DXoebOs/zMhPDyirFlsJuWbWgoy5ol9KhrO4qXbuTadHh
anTAbgiYY4V94SM/Zk3w+QwGdK31kO/cQPtDsJbLsZZzcTNUwpwlpR7u4DCPd7rh+moF7dpk0E36
nZ9rejV0M6rSBbYOp41eoFcNl8SpNtThmLVtP6XCTXxOC9OSzZL3/hSYRJoUjxXcVZMdaKbbeb4y
/SCb1Pp4XlS47G6qzrdDWpqlzRxvBFEt7NsjtoZVp4sFuFZUF+im0VbeyWjvXUNT3OTeyjYls5NC
jZOER5Q7f7460r3hdSFV6KaxVW2V1zIL+VI8SBfI1iKIN7Vz8LHhmmhFRUlfQc+6rYBFgpWQZX7d
CcAeTVd6p4pe0FpVCUyOlnmdzE7itdc7biXCJ3XRj9f10MJZYVeQe8+Zv2kWwk7pXLbDG++jpeXY
Qh7SlSDfKzNyzNSiXTikNcxPZeHns9HDVigmyuTekGEBaha035V7X4wQLTIgCmGKQkRxi1jMbJWr
7K4sNMUpiRYb81CsVzrabqyNHy4XBxa+KXQFBhWWvs6mvVtHvXfuwAQletM/O3pEc49ZInFWDtRO
qqpt/oYjGmrVmDYZFK5Ifu/4VA+ZCcYe42aAzaH2Cy3TIdqKiL3DSF/p/ryTBF630YBERCuSIpqS
kGhPEqJRiSS4u17KIjdpTUVz5jvLEzVEe5NO9PamwkMfVEwVnOqkTa5lDga+656tUQTgPh33lilg
b5+CSpRv/N5URbRs3kxlhd7mK0x2bC7yDetGuigwk+S2rZ05KW1JNqvz/nGaDXhL0FBnRoIyW/dm
Lk6W9XvBZXkc9mYvXfR9CbytVhWiG8xEA7dKtsC0ChBYtSo0zXK/RhcZE/1kCNfT5bT3mFkKn5VF
ZY4mVKBNARO09Sxptixwf4JGkxwi21OjCjEllzI62Qxd16jQr7DNMJjDoYmeN7igS2qiD45IquEw
oSyGc7mZLltYL+9osORJs77s07xnHqWoXeWH0EKpN6TVedY3jtv/H75Z0QiRCCgjEIyhbxuJPgtV
v1iGvTzArzUdgGFGYwkGgAxJ9tsyDB4IxASREnOChWTkM40qE0RQiTgVkAsOf1uHoQNAAYxAZEAI
FPK7DLNQXNF9/jhRckmijaqgDDG817A+PlxXXeH+9lf4H01IpB+5z1gZitSS4TiPC4TV916tq5w2
q2jQlrj+iuZT2HCLq8OZi0jlGXmzbVEx34AO0VrVXJKsXcZw5CBOtt2SV8e67ejZTNDbpRerQrVc
t21NHklEAiWIP8gICWojLsjuyUEyQoRK07evgak3M5TK4hNe4K3rE3kx5u1yIvKY13TR3KUG0t7m
XDa7OcKLQMQY2XatM9QV+UUDVpfOEXdUr0VQJYXvcg5tBiMUScpxyuoISuJ+CKlx5bGZyiKtI04J
GX2pI2CpjqglH6FLNOKXYOfpJqCG7WxuX61AnElc0VqR2USm45Rn2qB3upyPZimbbF6szjBZ700k
PZLIfPSR/lhoh7MxEiGXyIZ0xvkMRF5kP4E+td5uULT74qB5EyJcks5nfdOhrBPhgiR1yHwkUTLM
8pQKsmvdktKIq0wiuNLBu7Zzu7Hu6lQXkeMs1ycaSZc4Mi+pQA86UjA7DI7ryMXUkZCJIiuTL33I
msjP7GO5Wyw4SDvQdpsQOZuMDXMGnJ022BT4UFfFuZ9tcQRsDOYTTy+nfkze0ALZk65O8lM9meHU
RManTpr2EpbjkC7cmG3eDaJWsyDgYhFcZFVkhYLONkeyHt71fejeuwXhToF6OfURM8ojcHREJcts
WaC00UxmiDXuTdfwelJADyEdIrOUjv1jUYPukLqi3VbEuQxAaZBa9tDTJPJPXSShdpGJiiIdtc/7
QdFITF0KvCi+8DHlTJOTyfP8Lqn9kE3zSg+HyF0d8FQf+1mUZzmZ5lmtEdNq98TWPMJbxZ7jivvw
ZupGvdEVo5mJuNdO6PZaW663xQy79yOvly0aGU6djU7xskdHQJDyKl8HeJZwUb8Wzp+4cay2HK7s
sBoTk1JU3+b5pDegrLoTulRPrZiRAmGuz5uicRts0LQLklE15CQ/9gMBaechO1zxyNQw8rVRdg/E
WiMbqxbwrBgWcV3NsL2b9/gsE0la/zZR+qMZO2/D9VNRmc8iaxT57r9f3adG21Tdw1+2D858eifY
f+35yv8Nm6Bv6Uh+H5EiDwgEhAMAhKAASP5dAbj4AoL5q0sQgxJjATD9AoKpm7KF44BSPhudVlq3
4DwvPWWqkqQ9r0aMsULtIpHSdExkiqNPn+L14j8IocuH0Ul2EhOc66alHDgVJuI2rZzxEUWLg6mF
bXlT0zDR1LStvJhXhu5gj2ihkqTHQfFl8HWaUIuOLB0HkBrUrj5yKekVxqY+wmRulxTMeGmV8IRe
dAFOc9YN0XuLFG2STpage+ddFanVhVdVOdZjxrTRWjXNALRK1ml4N02Ew6wZHbuCE9bHgi6TS/HS
oJPGtWRXJGV/J5dhVD0GU54VRYtzJfu2uDfCoULhvuPXLYHFZZlH/7l27MCunfuwKAtw/mDbPiha
cHzkqJiHy39QHfT1AkpeijzcwnkAp7/xkCxsk8WrPQsptzlzR79RkBZUaKD2BCQwN8UlhcNy/FWo
aTK04TgCTfncoeaYAaYz28Ak3YvXcoyqI+IcNAqadThZWtjuciPka9us8UESQO+iqZlWJUwWp7qa
hy3quupU54BWCtPaXI6Jtrtk9sVRjWBzoftEbPeVIrUl+fG+SoRXbnhTrLHCA80hf4fpPN7uazzK
3vtJaS/Q0bLQ4bAPSF7oXnc+o2WHMjL09eXCivLDzFsXmrScR3tUj4bekpL3jHzDw+NPG6w/bbD+
tMH6yWywarOMIvuTh/XvxMPSwQ/z0bNRfT1SDZ9K0JX86Tvs6ZMOlPjMrGsNtpMuzMmzu3wuXE52
z1by1AtbqYEg/MirabyvOjEel6auz0Rj0GshzXD5Zz73z3zuT5bPHeiyztmf5sT/1ubExElSK2Pm
+RgkBXtfdCav9hnrTZMg8qpmefuWGdmfYwdwkc61Sx4KO/AxI4abe7jCrlYikdOFxMVo0mcFmgCe
vetnOh+1zILDhAB56MOyPoVunU/ZWoYxq+dqHtQ6DmwzzPV4EXzXZ3t5V6V5yOp5nY9rYsxFqHt7
BkuYnEfw/N1ejVU74rcAhFqrti/ZRQuGZiNpn5xymYR3lSTiaa+fcg0Mp22b9+leK5XUXmY4mYKN
+MTqFOewe6SSust2kM1mr22qESvVzIlUkEKd2aTGO8YguWCmF5PijJTbvUyJdi2/7UIbXgcm6w++
NEtWOFHtiKfCKyIbesPzxJzhBoKrfFnNeRs6ehxsOY6KlpNbFBjC+Lqlw7TjBfb3U26HLTf5dCtl
Lyslh1Ee7gU9cNTTLSqWaVKNsRNJMbHFve3pvCGVWzZ7JY7Xtd6uuQzbXIDq9bPqxtfg1V5sM4WZ
bIpgxeu9rMbVDTgVzq46rXjdbd20upPCFHK3l82MNSy2IJjkpG0dvJfSwaNQgGJTEG12vwpgyn4C
qoRouRoD7d7zahYXbhLJ23ya4WbSqN9R2csdthRtqNb6ZK9awZ0PGWtsko0L5fdAI2AypCErVFsy
/4RsMr9NlhbcoZbPNwJV7k6gsr1NguyPADZ1oSZWlXcdKu3VXiMyVVDerB0krfpCE9JUknBVQUbv
95KPurb0mnfOvsX5Yi9L35HM2F4f9pVh94MdhVcBeaBKXDKYulzMd2GR4TgnwB51ZrSpWJLm3ut1
PtxXe9ASu9SuvrwwaHSbL6o65rxgWjUadWW6NhycAsnX58qNsivHkBV976nq6MoyjOoovCzxcLMv
s1iQXe+bJCnfiRk3101lzbsVzB3YdNqEjQhDXqXrJHWRJTkviJrDChJFmy45arvcV6oRi7xlDvVC
TUMimHJ8jg42PLnAQXT3CS+neyRCtyq51GOn1kmiXoke2CSNTvDTRtJCntEe8FLl0WoB5ryAinTa
jWqsMNvh3E0XiAmRib4EZ5CxZs28ratBkRatTeapsCwVGhbFCSonI9QEc3uIyp6+Kl2lIzOM1XRT
AeflP/GM56x6tMaZD/6///Nx+a9H0wdbFaXf47B+e3XRP3U33j49+bOH/ss9P/ui+/v+4+LJZA/+
4bMXm85XPlyNTzFP50btv/2p+xTJdWmqzr8yLw7xh3b69oE+0r5ehf7pb399eN9WXVY5b6tH/2lC
kMbnNwDSSO8iTAhGvnTP3P/Efe++dUT94Cs/vn/6218hOMAYYExi9Zk2XfHx/QQfRMIIE5Ff8rx9
mqaNw/p7o/Htjv4y6I/Lf338e14e51s//dOyO8JeAKU/S7J+92CQAxDVSHsq56eDAQ4AJlHBFJ2G
nrfngY+z7ne78Ue6+kf2+ePD8W1n1e8eDnRABWaQI/j53IAHSDJKMYyM0/32M86NF4ZSPzY34AFj
HAsSKyg/nRvwAHCEJUfPvlc/1Yz4Sl3qjw0COGAEcYDBxzPhi4lBDjhFDAsBP84L9jNODBCfT2MC
oqMYefF0/rvPEnxABZBiD+D9dGKgAwJ5hDX9tJcMjgTmVAIKKcMiWqx9Wfv83YOBDgADggD2+cwA
B5hKBAR/buCnOkm+Inr9sZMEHRCGJJSIfH6lwAcR9clpNCr4z8+WHfth/srC4n/xVkpFhJFGPSyh
hLAvn1d+90SAB5CzaIYXbR3i9vlYkHgLgQRT/PHs+BnHhL2Af//YxMAHIDqeo2hT+OmVAu6NLKiM
ouqfbmL8A+rePzExuEAierB/3D4fC3CAGYUE/rbU+ilXWi+guz82M9ABopBISOmvq8tPJwiKg4IQ
4x8/Bj/l2fJt1dt3T5TYaQEFi5zDTwcDHlDEgST4/2px8R0yj9/p9BdH+CQcQweAUwy4eNFpJgSI
Yd8fv0T8gbvsr5FrWlb6/T6wrZ7cJ9HxP9zhl1vUywN8DFsipjoKWT7bMca5z4d+jufi679/Fvbu
A/hPPvwloN+38/HrHzv4sunP2vqlV7+8eVg92Qf7WIbnOP7jzzx/aJ/+9tfXff9kE/Xgqs59HniT
lzfI337di5D916vBtxr7J4px9smLryYJ/lCL58b68ot+sRfL4R/t1x+0fvrBvuyFsw86+WqfXty4
f7RPv7T25sl9kZEh7MW94F/S2NOX/9OLy+u/pJkHndyY8eWseBE9/6tau9QP/ulh/LJ3L1IX/6r2
Ng8v/7EXIOEfbezNg3+yHx60/uKq8ZUA/Eeb2v9bsfTu8xH8SmLwR1v6cuS+Gi5+u5GvXaF/jXxe
Xrd/yYZ97Wuf35TiHo/66cH+/X8AAAD//w==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8" Type="http://schemas.openxmlformats.org/officeDocument/2006/relationships/image" Target="../media/image14.png" /><Relationship Id="rId13" Type="http://schemas.openxmlformats.org/officeDocument/2006/relationships/image" Target="../media/image19.png" /><Relationship Id="rId18" Type="http://schemas.openxmlformats.org/officeDocument/2006/relationships/image" Target="../media/image24.png" /><Relationship Id="rId3" Type="http://schemas.openxmlformats.org/officeDocument/2006/relationships/image" Target="../media/image9.png" /><Relationship Id="rId21" Type="http://schemas.openxmlformats.org/officeDocument/2006/relationships/image" Target="../media/image27.jpeg" /><Relationship Id="rId7" Type="http://schemas.openxmlformats.org/officeDocument/2006/relationships/image" Target="../media/image13.png" /><Relationship Id="rId12" Type="http://schemas.openxmlformats.org/officeDocument/2006/relationships/image" Target="../media/image18.png" /><Relationship Id="rId17" Type="http://schemas.openxmlformats.org/officeDocument/2006/relationships/image" Target="../media/image23.png" /><Relationship Id="rId2" Type="http://schemas.openxmlformats.org/officeDocument/2006/relationships/image" Target="../media/image8.png" /><Relationship Id="rId16" Type="http://schemas.openxmlformats.org/officeDocument/2006/relationships/image" Target="../media/image22.png" /><Relationship Id="rId20" Type="http://schemas.openxmlformats.org/officeDocument/2006/relationships/image" Target="../media/image26.jpeg" /><Relationship Id="rId1" Type="http://schemas.openxmlformats.org/officeDocument/2006/relationships/image" Target="../media/image7.png" /><Relationship Id="rId6" Type="http://schemas.openxmlformats.org/officeDocument/2006/relationships/image" Target="../media/image12.png" /><Relationship Id="rId11" Type="http://schemas.openxmlformats.org/officeDocument/2006/relationships/image" Target="../media/image17.png" /><Relationship Id="rId5" Type="http://schemas.openxmlformats.org/officeDocument/2006/relationships/image" Target="../media/image11.png" /><Relationship Id="rId15" Type="http://schemas.openxmlformats.org/officeDocument/2006/relationships/image" Target="../media/image21.png" /><Relationship Id="rId10" Type="http://schemas.openxmlformats.org/officeDocument/2006/relationships/image" Target="../media/image16.png" /><Relationship Id="rId19" Type="http://schemas.openxmlformats.org/officeDocument/2006/relationships/image" Target="../media/image25.png" /><Relationship Id="rId4" Type="http://schemas.openxmlformats.org/officeDocument/2006/relationships/image" Target="../media/image10.jpeg" /><Relationship Id="rId9" Type="http://schemas.openxmlformats.org/officeDocument/2006/relationships/image" Target="../media/image15.png" /><Relationship Id="rId14" Type="http://schemas.openxmlformats.org/officeDocument/2006/relationships/image" Target="../media/image20.jpeg" /></Relationships>
</file>

<file path=ppt/drawings/_rels/drawing4.xml.rels><?xml version="1.0" encoding="UTF-8" standalone="yes"?>
<Relationships xmlns="http://schemas.openxmlformats.org/package/2006/relationships"><Relationship Id="rId8" Type="http://schemas.openxmlformats.org/officeDocument/2006/relationships/image" Target="../media/image14.png" /><Relationship Id="rId13" Type="http://schemas.openxmlformats.org/officeDocument/2006/relationships/image" Target="../media/image19.png" /><Relationship Id="rId18" Type="http://schemas.openxmlformats.org/officeDocument/2006/relationships/image" Target="../media/image24.png" /><Relationship Id="rId3" Type="http://schemas.openxmlformats.org/officeDocument/2006/relationships/image" Target="../media/image9.png" /><Relationship Id="rId21" Type="http://schemas.openxmlformats.org/officeDocument/2006/relationships/image" Target="../media/image27.jpeg" /><Relationship Id="rId7" Type="http://schemas.openxmlformats.org/officeDocument/2006/relationships/image" Target="../media/image13.png" /><Relationship Id="rId12" Type="http://schemas.openxmlformats.org/officeDocument/2006/relationships/image" Target="../media/image18.png" /><Relationship Id="rId17" Type="http://schemas.openxmlformats.org/officeDocument/2006/relationships/image" Target="../media/image23.png" /><Relationship Id="rId2" Type="http://schemas.openxmlformats.org/officeDocument/2006/relationships/image" Target="../media/image8.png" /><Relationship Id="rId16" Type="http://schemas.openxmlformats.org/officeDocument/2006/relationships/image" Target="../media/image22.png" /><Relationship Id="rId20" Type="http://schemas.openxmlformats.org/officeDocument/2006/relationships/image" Target="../media/image26.jpeg" /><Relationship Id="rId1" Type="http://schemas.openxmlformats.org/officeDocument/2006/relationships/image" Target="../media/image7.png" /><Relationship Id="rId6" Type="http://schemas.openxmlformats.org/officeDocument/2006/relationships/image" Target="../media/image12.png" /><Relationship Id="rId11" Type="http://schemas.openxmlformats.org/officeDocument/2006/relationships/image" Target="../media/image17.png" /><Relationship Id="rId5" Type="http://schemas.openxmlformats.org/officeDocument/2006/relationships/image" Target="../media/image11.png" /><Relationship Id="rId15" Type="http://schemas.openxmlformats.org/officeDocument/2006/relationships/image" Target="../media/image21.png" /><Relationship Id="rId10" Type="http://schemas.openxmlformats.org/officeDocument/2006/relationships/image" Target="../media/image16.png" /><Relationship Id="rId19" Type="http://schemas.openxmlformats.org/officeDocument/2006/relationships/image" Target="../media/image25.png" /><Relationship Id="rId4" Type="http://schemas.openxmlformats.org/officeDocument/2006/relationships/image" Target="../media/image10.jpeg" /><Relationship Id="rId9" Type="http://schemas.openxmlformats.org/officeDocument/2006/relationships/image" Target="../media/image15.png" /><Relationship Id="rId14" Type="http://schemas.openxmlformats.org/officeDocument/2006/relationships/image" Target="../media/image20.jpeg" /></Relationships>
</file>

<file path=ppt/drawings/drawing1.xml><?xml version="1.0" encoding="utf-8"?>
<c:userShapes xmlns:c="http://schemas.openxmlformats.org/drawingml/2006/chart">
  <cdr:relSizeAnchor xmlns:cdr="http://schemas.openxmlformats.org/drawingml/2006/chartDrawing">
    <cdr:from>
      <cdr:x>0.25825</cdr:x>
      <cdr:y>0.77036</cdr:y>
    </cdr:from>
    <cdr:to>
      <cdr:x>0.291</cdr:x>
      <cdr:y>0.79932</cdr:y>
    </cdr:to>
    <cdr:pic>
      <cdr:nvPicPr>
        <cdr:cNvPr id="5" name="Image 4" descr="Une image contenant vert, rouge, drapeau&#10;&#10;Description générée automatiquement">
          <a:extLst xmlns:a="http://schemas.openxmlformats.org/drawingml/2006/main">
            <a:ext uri="{FF2B5EF4-FFF2-40B4-BE49-F238E27FC236}">
              <a16:creationId xmlns:a16="http://schemas.microsoft.com/office/drawing/2014/main" id="{271C88B1-202F-6787-4108-DB1214EEE18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81709" y="3899243"/>
          <a:ext cx="213246" cy="146588"/>
        </a:xfrm>
        <a:prstGeom xmlns:a="http://schemas.openxmlformats.org/drawingml/2006/main" prst="rect">
          <a:avLst/>
        </a:prstGeom>
      </cdr:spPr>
    </cdr:pic>
  </cdr:relSizeAnchor>
  <cdr:relSizeAnchor xmlns:cdr="http://schemas.openxmlformats.org/drawingml/2006/chartDrawing">
    <cdr:from>
      <cdr:x>0.25461</cdr:x>
      <cdr:y>0.9305</cdr:y>
    </cdr:from>
    <cdr:to>
      <cdr:x>0.29087</cdr:x>
      <cdr:y>0.96065</cdr:y>
    </cdr:to>
    <cdr:pic>
      <cdr:nvPicPr>
        <cdr:cNvPr id="65" name="Image 64" descr="Une image contenant symbole, jaune, Bleu électrique, bleu&#10;&#10;Description générée automatiquement">
          <a:extLst xmlns:a="http://schemas.openxmlformats.org/drawingml/2006/main">
            <a:ext uri="{FF2B5EF4-FFF2-40B4-BE49-F238E27FC236}">
              <a16:creationId xmlns:a16="http://schemas.microsoft.com/office/drawing/2014/main" id="{C4BD8F2F-DF60-D6ED-5CDA-628A9398D2E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57978" y="4709812"/>
          <a:ext cx="236172" cy="152606"/>
        </a:xfrm>
        <a:prstGeom xmlns:a="http://schemas.openxmlformats.org/drawingml/2006/main" prst="rect">
          <a:avLst/>
        </a:prstGeom>
      </cdr:spPr>
    </cdr:pic>
  </cdr:relSizeAnchor>
  <cdr:relSizeAnchor xmlns:cdr="http://schemas.openxmlformats.org/drawingml/2006/chartDrawing">
    <cdr:from>
      <cdr:x>0.25907</cdr:x>
      <cdr:y>0.68927</cdr:y>
    </cdr:from>
    <cdr:to>
      <cdr:x>0.29181</cdr:x>
      <cdr:y>0.71823</cdr:y>
    </cdr:to>
    <cdr:pic>
      <cdr:nvPicPr>
        <cdr:cNvPr id="67" name="Image 66" descr="Une image contenant Rectangle, drapeau, rouge, conception&#10;&#10;Description générée automatiquement">
          <a:extLst xmlns:a="http://schemas.openxmlformats.org/drawingml/2006/main">
            <a:ext uri="{FF2B5EF4-FFF2-40B4-BE49-F238E27FC236}">
              <a16:creationId xmlns:a16="http://schemas.microsoft.com/office/drawing/2014/main" id="{559A716D-2523-68D9-C6A7-636ECF33272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7971" y="3365370"/>
          <a:ext cx="212103" cy="141402"/>
        </a:xfrm>
        <a:prstGeom xmlns:a="http://schemas.openxmlformats.org/drawingml/2006/main" prst="rect">
          <a:avLst/>
        </a:prstGeom>
      </cdr:spPr>
    </cdr:pic>
  </cdr:relSizeAnchor>
  <cdr:relSizeAnchor xmlns:cdr="http://schemas.openxmlformats.org/drawingml/2006/chartDrawing">
    <cdr:from>
      <cdr:x>0.25418</cdr:x>
      <cdr:y>0.88428</cdr:y>
    </cdr:from>
    <cdr:to>
      <cdr:x>0.29317</cdr:x>
      <cdr:y>0.92712</cdr:y>
    </cdr:to>
    <cdr:pic>
      <cdr:nvPicPr>
        <cdr:cNvPr id="69" name="Image 68">
          <a:extLst xmlns:a="http://schemas.openxmlformats.org/drawingml/2006/main">
            <a:ext uri="{FF2B5EF4-FFF2-40B4-BE49-F238E27FC236}">
              <a16:creationId xmlns:a16="http://schemas.microsoft.com/office/drawing/2014/main" id="{7C487DB6-77CD-B70A-6300-B1DFA2C62993}"/>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l="22268" r="22134" b="606"/>
        <a:stretch xmlns:a="http://schemas.openxmlformats.org/drawingml/2006/main"/>
      </cdr:blipFill>
      <cdr:spPr>
        <a:xfrm xmlns:a="http://schemas.openxmlformats.org/drawingml/2006/main">
          <a:off x="1655201" y="4475857"/>
          <a:ext cx="253900" cy="216838"/>
        </a:xfrm>
        <a:prstGeom xmlns:a="http://schemas.openxmlformats.org/drawingml/2006/main" prst="rect">
          <a:avLst/>
        </a:prstGeom>
      </cdr:spPr>
    </cdr:pic>
  </cdr:relSizeAnchor>
  <cdr:relSizeAnchor xmlns:cdr="http://schemas.openxmlformats.org/drawingml/2006/chartDrawing">
    <cdr:from>
      <cdr:x>0.25761</cdr:x>
      <cdr:y>0.80829</cdr:y>
    </cdr:from>
    <cdr:to>
      <cdr:x>0.29545</cdr:x>
      <cdr:y>0.84057</cdr:y>
    </cdr:to>
    <cdr:pic>
      <cdr:nvPicPr>
        <cdr:cNvPr id="71" name="Image 70" descr="Une image contenant cercle, Graphique&#10;&#10;Description générée automatiquement">
          <a:extLst xmlns:a="http://schemas.openxmlformats.org/drawingml/2006/main">
            <a:ext uri="{FF2B5EF4-FFF2-40B4-BE49-F238E27FC236}">
              <a16:creationId xmlns:a16="http://schemas.microsoft.com/office/drawing/2014/main" id="{BF00997E-8E20-30EC-3079-0F207A5B7FD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68544" y="4091234"/>
          <a:ext cx="245099" cy="163399"/>
        </a:xfrm>
        <a:prstGeom xmlns:a="http://schemas.openxmlformats.org/drawingml/2006/main" prst="rect">
          <a:avLst/>
        </a:prstGeom>
      </cdr:spPr>
    </cdr:pic>
  </cdr:relSizeAnchor>
  <cdr:relSizeAnchor xmlns:cdr="http://schemas.openxmlformats.org/drawingml/2006/chartDrawing">
    <cdr:from>
      <cdr:x>0.2577</cdr:x>
      <cdr:y>0.72448</cdr:y>
    </cdr:from>
    <cdr:to>
      <cdr:x>0.28702</cdr:x>
      <cdr:y>0.76173</cdr:y>
    </cdr:to>
    <cdr:pic>
      <cdr:nvPicPr>
        <cdr:cNvPr id="73" name="Image 72" descr="Une image contenant Graphique&#10;&#10;Description générée automatiquement">
          <a:extLst xmlns:a="http://schemas.openxmlformats.org/drawingml/2006/main">
            <a:ext uri="{FF2B5EF4-FFF2-40B4-BE49-F238E27FC236}">
              <a16:creationId xmlns:a16="http://schemas.microsoft.com/office/drawing/2014/main" id="{D18AE664-571F-303E-7779-5E19CB59A7A6}"/>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6">
          <a:extLst>
            <a:ext uri="{28A0092B-C50C-407E-A947-70E740481C1C}">
              <a14:useLocalDpi xmlns:a14="http://schemas.microsoft.com/office/drawing/2010/main" val="0"/>
            </a:ext>
          </a:extLst>
        </a:blip>
        <a:srcRect xmlns:a="http://schemas.openxmlformats.org/drawingml/2006/main" r="47903"/>
        <a:stretch xmlns:a="http://schemas.openxmlformats.org/drawingml/2006/main"/>
      </cdr:blipFill>
      <cdr:spPr>
        <a:xfrm xmlns:a="http://schemas.openxmlformats.org/drawingml/2006/main">
          <a:off x="1669133" y="3667027"/>
          <a:ext cx="189914" cy="188536"/>
        </a:xfrm>
        <a:prstGeom xmlns:a="http://schemas.openxmlformats.org/drawingml/2006/main" prst="rect">
          <a:avLst/>
        </a:prstGeom>
      </cdr:spPr>
    </cdr:pic>
  </cdr:relSizeAnchor>
  <cdr:relSizeAnchor xmlns:cdr="http://schemas.openxmlformats.org/drawingml/2006/chartDrawing">
    <cdr:from>
      <cdr:x>0.25223</cdr:x>
      <cdr:y>0.64812</cdr:y>
    </cdr:from>
    <cdr:to>
      <cdr:x>0.29545</cdr:x>
      <cdr:y>0.67827</cdr:y>
    </cdr:to>
    <cdr:pic>
      <cdr:nvPicPr>
        <cdr:cNvPr id="75" name="Image 74" descr="Une image contenant cercle, Graphique, logo, Police&#10;&#10;Description générée automatiquement">
          <a:extLst xmlns:a="http://schemas.openxmlformats.org/drawingml/2006/main">
            <a:ext uri="{FF2B5EF4-FFF2-40B4-BE49-F238E27FC236}">
              <a16:creationId xmlns:a16="http://schemas.microsoft.com/office/drawing/2014/main" id="{DA25F539-85C6-2B23-F8BA-16B6C42A695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33684" y="3280527"/>
          <a:ext cx="279958" cy="152580"/>
        </a:xfrm>
        <a:prstGeom xmlns:a="http://schemas.openxmlformats.org/drawingml/2006/main" prst="rect">
          <a:avLst/>
        </a:prstGeom>
      </cdr:spPr>
    </cdr:pic>
  </cdr:relSizeAnchor>
  <cdr:relSizeAnchor xmlns:cdr="http://schemas.openxmlformats.org/drawingml/2006/chartDrawing">
    <cdr:from>
      <cdr:x>0.25724</cdr:x>
      <cdr:y>0.60449</cdr:y>
    </cdr:from>
    <cdr:to>
      <cdr:x>0.29041</cdr:x>
      <cdr:y>0.63279</cdr:y>
    </cdr:to>
    <cdr:pic>
      <cdr:nvPicPr>
        <cdr:cNvPr id="77" name="Image 76" descr="Une image contenant rouge, Carmin, Marron, drapeau&#10;&#10;Description générée automatiquement">
          <a:extLst xmlns:a="http://schemas.openxmlformats.org/drawingml/2006/main">
            <a:ext uri="{FF2B5EF4-FFF2-40B4-BE49-F238E27FC236}">
              <a16:creationId xmlns:a16="http://schemas.microsoft.com/office/drawing/2014/main" id="{FBFE650F-857C-5A66-EA95-0B381EAC73A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5139" y="3059677"/>
          <a:ext cx="216000" cy="143250"/>
        </a:xfrm>
        <a:prstGeom xmlns:a="http://schemas.openxmlformats.org/drawingml/2006/main" prst="rect">
          <a:avLst/>
        </a:prstGeom>
      </cdr:spPr>
    </cdr:pic>
  </cdr:relSizeAnchor>
  <cdr:relSizeAnchor xmlns:cdr="http://schemas.openxmlformats.org/drawingml/2006/chartDrawing">
    <cdr:from>
      <cdr:x>0.25704</cdr:x>
      <cdr:y>0.56581</cdr:y>
    </cdr:from>
    <cdr:to>
      <cdr:x>0.29118</cdr:x>
      <cdr:y>0.59202</cdr:y>
    </cdr:to>
    <cdr:pic>
      <cdr:nvPicPr>
        <cdr:cNvPr id="79" name="Image 78" descr="Une image contenant rouge, Carmin, Feuille d’érable&#10;&#10;Description générée automatiquement">
          <a:extLst xmlns:a="http://schemas.openxmlformats.org/drawingml/2006/main">
            <a:ext uri="{FF2B5EF4-FFF2-40B4-BE49-F238E27FC236}">
              <a16:creationId xmlns:a16="http://schemas.microsoft.com/office/drawing/2014/main" id="{14C69356-EA90-39A4-CF65-B4FE4668D25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3813" y="2863884"/>
          <a:ext cx="222313" cy="132673"/>
        </a:xfrm>
        <a:prstGeom xmlns:a="http://schemas.openxmlformats.org/drawingml/2006/main" prst="rect">
          <a:avLst/>
        </a:prstGeom>
      </cdr:spPr>
    </cdr:pic>
  </cdr:relSizeAnchor>
  <cdr:relSizeAnchor xmlns:cdr="http://schemas.openxmlformats.org/drawingml/2006/chartDrawing">
    <cdr:from>
      <cdr:x>0.25726</cdr:x>
      <cdr:y>0.52148</cdr:y>
    </cdr:from>
    <cdr:to>
      <cdr:x>0.28958</cdr:x>
      <cdr:y>0.55488</cdr:y>
    </cdr:to>
    <cdr:pic>
      <cdr:nvPicPr>
        <cdr:cNvPr id="81" name="Image 80">
          <a:extLst xmlns:a="http://schemas.openxmlformats.org/drawingml/2006/main">
            <a:ext uri="{FF2B5EF4-FFF2-40B4-BE49-F238E27FC236}">
              <a16:creationId xmlns:a16="http://schemas.microsoft.com/office/drawing/2014/main" id="{E8C4E039-1B27-DF55-37E1-CD1C21653E31}"/>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0">
          <a:extLst>
            <a:ext uri="{28A0092B-C50C-407E-A947-70E740481C1C}">
              <a14:useLocalDpi xmlns:a14="http://schemas.microsoft.com/office/drawing/2010/main" val="0"/>
            </a:ext>
          </a:extLst>
        </a:blip>
        <a:srcRect xmlns:a="http://schemas.openxmlformats.org/drawingml/2006/main" l="5967" t="2794"/>
        <a:stretch xmlns:a="http://schemas.openxmlformats.org/drawingml/2006/main"/>
      </cdr:blipFill>
      <cdr:spPr>
        <a:xfrm xmlns:a="http://schemas.openxmlformats.org/drawingml/2006/main">
          <a:off x="1675282" y="2639505"/>
          <a:ext cx="210415" cy="169072"/>
        </a:xfrm>
        <a:prstGeom xmlns:a="http://schemas.openxmlformats.org/drawingml/2006/main" prst="rect">
          <a:avLst/>
        </a:prstGeom>
      </cdr:spPr>
    </cdr:pic>
  </cdr:relSizeAnchor>
  <cdr:relSizeAnchor xmlns:cdr="http://schemas.openxmlformats.org/drawingml/2006/chartDrawing">
    <cdr:from>
      <cdr:x>0.25656</cdr:x>
      <cdr:y>0.48429</cdr:y>
    </cdr:from>
    <cdr:to>
      <cdr:x>0.28973</cdr:x>
      <cdr:y>0.51274</cdr:y>
    </cdr:to>
    <cdr:pic>
      <cdr:nvPicPr>
        <cdr:cNvPr id="83" name="Image 82" descr="Une image contenant vert, Rectangle, Caractère coloré, drapeau&#10;&#10;Description générée automatiquement">
          <a:extLst xmlns:a="http://schemas.openxmlformats.org/drawingml/2006/main">
            <a:ext uri="{FF2B5EF4-FFF2-40B4-BE49-F238E27FC236}">
              <a16:creationId xmlns:a16="http://schemas.microsoft.com/office/drawing/2014/main" id="{73191AE3-6C79-D498-B781-6EA436262B4D}"/>
            </a:ext>
          </a:extLst>
        </cdr:cNvPr>
        <cdr:cNvPicPr preferRelativeResize="0">
          <a:picLocks xmlns:a="http://schemas.openxmlformats.org/drawingml/2006/main"/>
        </cdr:cNvPicPr>
      </cdr:nvPicPr>
      <cdr:blipFill>
        <a:blip xmlns:a="http://schemas.openxmlformats.org/drawingml/2006/main" xmlns:r="http://schemas.openxmlformats.org/officeDocument/2006/relationships" r:embed="rId1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0685" y="2451298"/>
          <a:ext cx="216000" cy="144002"/>
        </a:xfrm>
        <a:prstGeom xmlns:a="http://schemas.openxmlformats.org/drawingml/2006/main" prst="rect">
          <a:avLst/>
        </a:prstGeom>
      </cdr:spPr>
    </cdr:pic>
  </cdr:relSizeAnchor>
  <cdr:relSizeAnchor xmlns:cdr="http://schemas.openxmlformats.org/drawingml/2006/chartDrawing">
    <cdr:from>
      <cdr:x>0.25616</cdr:x>
      <cdr:y>0.44326</cdr:y>
    </cdr:from>
    <cdr:to>
      <cdr:x>0.29361</cdr:x>
      <cdr:y>0.47521</cdr:y>
    </cdr:to>
    <cdr:pic>
      <cdr:nvPicPr>
        <cdr:cNvPr id="85" name="Image 84" descr="Une image contenant texte, Police, logo, Graphique&#10;&#10;Description générée automatiquement">
          <a:extLst xmlns:a="http://schemas.openxmlformats.org/drawingml/2006/main">
            <a:ext uri="{FF2B5EF4-FFF2-40B4-BE49-F238E27FC236}">
              <a16:creationId xmlns:a16="http://schemas.microsoft.com/office/drawing/2014/main" id="{7A3FD2B9-7BCC-1184-14AA-AF2DAC3A87F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59117" y="2243580"/>
          <a:ext cx="242610" cy="161740"/>
        </a:xfrm>
        <a:prstGeom xmlns:a="http://schemas.openxmlformats.org/drawingml/2006/main" prst="rect">
          <a:avLst/>
        </a:prstGeom>
      </cdr:spPr>
    </cdr:pic>
  </cdr:relSizeAnchor>
  <cdr:relSizeAnchor xmlns:cdr="http://schemas.openxmlformats.org/drawingml/2006/chartDrawing">
    <cdr:from>
      <cdr:x>0.25616</cdr:x>
      <cdr:y>0.35695</cdr:y>
    </cdr:from>
    <cdr:to>
      <cdr:x>0.29545</cdr:x>
      <cdr:y>0.3967</cdr:y>
    </cdr:to>
    <cdr:pic>
      <cdr:nvPicPr>
        <cdr:cNvPr id="87" name="Image 86">
          <a:extLst xmlns:a="http://schemas.openxmlformats.org/drawingml/2006/main">
            <a:ext uri="{FF2B5EF4-FFF2-40B4-BE49-F238E27FC236}">
              <a16:creationId xmlns:a16="http://schemas.microsoft.com/office/drawing/2014/main" id="{E7CB9F70-E79F-4411-7F3D-928210016739}"/>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3">
          <a:extLst>
            <a:ext uri="{28A0092B-C50C-407E-A947-70E740481C1C}">
              <a14:useLocalDpi xmlns:a14="http://schemas.microsoft.com/office/drawing/2010/main" val="0"/>
            </a:ext>
          </a:extLst>
        </a:blip>
        <a:srcRect xmlns:a="http://schemas.openxmlformats.org/drawingml/2006/main" b="32168"/>
        <a:stretch xmlns:a="http://schemas.openxmlformats.org/drawingml/2006/main"/>
      </cdr:blipFill>
      <cdr:spPr>
        <a:xfrm xmlns:a="http://schemas.openxmlformats.org/drawingml/2006/main">
          <a:off x="1659117" y="1806716"/>
          <a:ext cx="254522" cy="201194"/>
        </a:xfrm>
        <a:prstGeom xmlns:a="http://schemas.openxmlformats.org/drawingml/2006/main" prst="rect">
          <a:avLst/>
        </a:prstGeom>
      </cdr:spPr>
    </cdr:pic>
  </cdr:relSizeAnchor>
  <cdr:relSizeAnchor xmlns:cdr="http://schemas.openxmlformats.org/drawingml/2006/chartDrawing">
    <cdr:from>
      <cdr:x>0.25911</cdr:x>
      <cdr:y>0.32034</cdr:y>
    </cdr:from>
    <cdr:to>
      <cdr:x>0.28996</cdr:x>
      <cdr:y>0.35014</cdr:y>
    </cdr:to>
    <cdr:pic>
      <cdr:nvPicPr>
        <cdr:cNvPr id="89" name="Image 88">
          <a:extLst xmlns:a="http://schemas.openxmlformats.org/drawingml/2006/main">
            <a:ext uri="{FF2B5EF4-FFF2-40B4-BE49-F238E27FC236}">
              <a16:creationId xmlns:a16="http://schemas.microsoft.com/office/drawing/2014/main" id="{23861ADE-FE85-BFE2-3E83-5822ED3361C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4">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8239" y="1621411"/>
          <a:ext cx="199820" cy="150829"/>
        </a:xfrm>
        <a:prstGeom xmlns:a="http://schemas.openxmlformats.org/drawingml/2006/main" prst="rect">
          <a:avLst/>
        </a:prstGeom>
      </cdr:spPr>
    </cdr:pic>
  </cdr:relSizeAnchor>
  <cdr:relSizeAnchor xmlns:cdr="http://schemas.openxmlformats.org/drawingml/2006/chartDrawing">
    <cdr:from>
      <cdr:x>0.25761</cdr:x>
      <cdr:y>0.27253</cdr:y>
    </cdr:from>
    <cdr:to>
      <cdr:x>0.28817</cdr:x>
      <cdr:y>0.31165</cdr:y>
    </cdr:to>
    <cdr:pic>
      <cdr:nvPicPr>
        <cdr:cNvPr id="93" name="Image 92">
          <a:extLst xmlns:a="http://schemas.openxmlformats.org/drawingml/2006/main">
            <a:ext uri="{FF2B5EF4-FFF2-40B4-BE49-F238E27FC236}">
              <a16:creationId xmlns:a16="http://schemas.microsoft.com/office/drawing/2014/main" id="{C81F1475-5D2C-1935-18A0-781C086316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5">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68543" y="1379455"/>
          <a:ext cx="197963" cy="197963"/>
        </a:xfrm>
        <a:prstGeom xmlns:a="http://schemas.openxmlformats.org/drawingml/2006/main" prst="rect">
          <a:avLst/>
        </a:prstGeom>
      </cdr:spPr>
    </cdr:pic>
  </cdr:relSizeAnchor>
  <cdr:relSizeAnchor xmlns:cdr="http://schemas.openxmlformats.org/drawingml/2006/chartDrawing">
    <cdr:from>
      <cdr:x>0.25761</cdr:x>
      <cdr:y>0.23839</cdr:y>
    </cdr:from>
    <cdr:to>
      <cdr:x>0.29254</cdr:x>
      <cdr:y>0.26819</cdr:y>
    </cdr:to>
    <cdr:pic>
      <cdr:nvPicPr>
        <cdr:cNvPr id="95" name="Image 94">
          <a:extLst xmlns:a="http://schemas.openxmlformats.org/drawingml/2006/main">
            <a:ext uri="{FF2B5EF4-FFF2-40B4-BE49-F238E27FC236}">
              <a16:creationId xmlns:a16="http://schemas.microsoft.com/office/drawing/2014/main" id="{7586696F-B62F-A051-937D-F9BF1903C8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6">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68547" y="1206631"/>
          <a:ext cx="226242" cy="150828"/>
        </a:xfrm>
        <a:prstGeom xmlns:a="http://schemas.openxmlformats.org/drawingml/2006/main" prst="rect">
          <a:avLst/>
        </a:prstGeom>
      </cdr:spPr>
    </cdr:pic>
  </cdr:relSizeAnchor>
  <cdr:relSizeAnchor xmlns:cdr="http://schemas.openxmlformats.org/drawingml/2006/chartDrawing">
    <cdr:from>
      <cdr:x>0.25761</cdr:x>
      <cdr:y>0.18725</cdr:y>
    </cdr:from>
    <cdr:to>
      <cdr:x>0.29254</cdr:x>
      <cdr:y>0.22829</cdr:y>
    </cdr:to>
    <cdr:pic>
      <cdr:nvPicPr>
        <cdr:cNvPr id="97" name="Image 96">
          <a:extLst xmlns:a="http://schemas.openxmlformats.org/drawingml/2006/main">
            <a:ext uri="{FF2B5EF4-FFF2-40B4-BE49-F238E27FC236}">
              <a16:creationId xmlns:a16="http://schemas.microsoft.com/office/drawing/2014/main" id="{60D6460A-02BD-2762-12EC-8A9C50BFCFF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7">
          <a:extLst>
            <a:ext uri="{28A0092B-C50C-407E-A947-70E740481C1C}">
              <a14:useLocalDpi xmlns:a14="http://schemas.microsoft.com/office/drawing/2010/main" val="0"/>
            </a:ext>
          </a:extLst>
        </a:blip>
        <a:srcRect xmlns:a="http://schemas.openxmlformats.org/drawingml/2006/main" l="60152"/>
        <a:stretch xmlns:a="http://schemas.openxmlformats.org/drawingml/2006/main"/>
      </cdr:blipFill>
      <cdr:spPr>
        <a:xfrm xmlns:a="http://schemas.openxmlformats.org/drawingml/2006/main">
          <a:off x="1668544" y="947787"/>
          <a:ext cx="226243" cy="207700"/>
        </a:xfrm>
        <a:prstGeom xmlns:a="http://schemas.openxmlformats.org/drawingml/2006/main" prst="rect">
          <a:avLst/>
        </a:prstGeom>
      </cdr:spPr>
    </cdr:pic>
  </cdr:relSizeAnchor>
  <cdr:relSizeAnchor xmlns:cdr="http://schemas.openxmlformats.org/drawingml/2006/chartDrawing">
    <cdr:from>
      <cdr:x>0.25953</cdr:x>
      <cdr:y>0.14765</cdr:y>
    </cdr:from>
    <cdr:to>
      <cdr:x>0.28703</cdr:x>
      <cdr:y>0.18606</cdr:y>
    </cdr:to>
    <cdr:pic>
      <cdr:nvPicPr>
        <cdr:cNvPr id="103" name="Image 102" descr="Une image contenant Graphique, logo, clipart, symbole&#10;&#10;Description générée automatiquement">
          <a:extLst xmlns:a="http://schemas.openxmlformats.org/drawingml/2006/main">
            <a:ext uri="{FF2B5EF4-FFF2-40B4-BE49-F238E27FC236}">
              <a16:creationId xmlns:a16="http://schemas.microsoft.com/office/drawing/2014/main" id="{94F63827-6227-E961-DD36-BD9176B48528}"/>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8">
          <a:extLst>
            <a:ext uri="{28A0092B-C50C-407E-A947-70E740481C1C}">
              <a14:useLocalDpi xmlns:a14="http://schemas.microsoft.com/office/drawing/2010/main" val="0"/>
            </a:ext>
          </a:extLst>
        </a:blip>
        <a:srcRect xmlns:a="http://schemas.openxmlformats.org/drawingml/2006/main" l="16763" r="17809"/>
        <a:stretch xmlns:a="http://schemas.openxmlformats.org/drawingml/2006/main"/>
      </cdr:blipFill>
      <cdr:spPr>
        <a:xfrm xmlns:a="http://schemas.openxmlformats.org/drawingml/2006/main">
          <a:off x="1680963" y="747323"/>
          <a:ext cx="178120" cy="194455"/>
        </a:xfrm>
        <a:prstGeom xmlns:a="http://schemas.openxmlformats.org/drawingml/2006/main" prst="rect">
          <a:avLst/>
        </a:prstGeom>
      </cdr:spPr>
    </cdr:pic>
  </cdr:relSizeAnchor>
  <cdr:relSizeAnchor xmlns:cdr="http://schemas.openxmlformats.org/drawingml/2006/chartDrawing">
    <cdr:from>
      <cdr:x>0.25847</cdr:x>
      <cdr:y>0.10802</cdr:y>
    </cdr:from>
    <cdr:to>
      <cdr:x>0.29064</cdr:x>
      <cdr:y>0.14341</cdr:y>
    </cdr:to>
    <cdr:pic>
      <cdr:nvPicPr>
        <cdr:cNvPr id="105" name="Image 104">
          <a:extLst xmlns:a="http://schemas.openxmlformats.org/drawingml/2006/main">
            <a:ext uri="{FF2B5EF4-FFF2-40B4-BE49-F238E27FC236}">
              <a16:creationId xmlns:a16="http://schemas.microsoft.com/office/drawing/2014/main" id="{C7050E7C-6AD1-AD4A-D43D-EDC5F2582A6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9">
          <a:extLst>
            <a:ext uri="{28A0092B-C50C-407E-A947-70E740481C1C}">
              <a14:useLocalDpi xmlns:a14="http://schemas.microsoft.com/office/drawing/2010/main" val="0"/>
            </a:ext>
          </a:extLst>
        </a:blip>
        <a:srcRect xmlns:a="http://schemas.openxmlformats.org/drawingml/2006/main" r="66816"/>
        <a:stretch xmlns:a="http://schemas.openxmlformats.org/drawingml/2006/main"/>
      </cdr:blipFill>
      <cdr:spPr>
        <a:xfrm xmlns:a="http://schemas.openxmlformats.org/drawingml/2006/main">
          <a:off x="1674125" y="546755"/>
          <a:ext cx="208350" cy="179108"/>
        </a:xfrm>
        <a:prstGeom xmlns:a="http://schemas.openxmlformats.org/drawingml/2006/main" prst="rect">
          <a:avLst/>
        </a:prstGeom>
      </cdr:spPr>
    </cdr:pic>
  </cdr:relSizeAnchor>
  <cdr:relSizeAnchor xmlns:cdr="http://schemas.openxmlformats.org/drawingml/2006/chartDrawing">
    <cdr:from>
      <cdr:x>0.2538</cdr:x>
      <cdr:y>0.06332</cdr:y>
    </cdr:from>
    <cdr:to>
      <cdr:x>0.29064</cdr:x>
      <cdr:y>0.10616</cdr:y>
    </cdr:to>
    <cdr:pic>
      <cdr:nvPicPr>
        <cdr:cNvPr id="107" name="Image 106">
          <a:extLst xmlns:a="http://schemas.openxmlformats.org/drawingml/2006/main">
            <a:ext uri="{FF2B5EF4-FFF2-40B4-BE49-F238E27FC236}">
              <a16:creationId xmlns:a16="http://schemas.microsoft.com/office/drawing/2014/main" id="{240832C8-2B75-341B-8F3F-9AB1C1FB1A9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0">
          <a:extLst>
            <a:ext uri="{28A0092B-C50C-407E-A947-70E740481C1C}">
              <a14:useLocalDpi xmlns:a14="http://schemas.microsoft.com/office/drawing/2010/main" val="0"/>
            </a:ext>
          </a:extLst>
        </a:blip>
        <a:srcRect xmlns:a="http://schemas.openxmlformats.org/drawingml/2006/main" l="17468" t="10677" r="16923" b="29701"/>
        <a:stretch xmlns:a="http://schemas.openxmlformats.org/drawingml/2006/main"/>
      </cdr:blipFill>
      <cdr:spPr>
        <a:xfrm xmlns:a="http://schemas.openxmlformats.org/drawingml/2006/main">
          <a:off x="1643886" y="320512"/>
          <a:ext cx="238591" cy="216815"/>
        </a:xfrm>
        <a:prstGeom xmlns:a="http://schemas.openxmlformats.org/drawingml/2006/main" prst="rect">
          <a:avLst/>
        </a:prstGeom>
      </cdr:spPr>
    </cdr:pic>
  </cdr:relSizeAnchor>
  <cdr:relSizeAnchor xmlns:cdr="http://schemas.openxmlformats.org/drawingml/2006/chartDrawing">
    <cdr:from>
      <cdr:x>0.25274</cdr:x>
      <cdr:y>0.02049</cdr:y>
    </cdr:from>
    <cdr:to>
      <cdr:x>0.28672</cdr:x>
      <cdr:y>0.06396</cdr:y>
    </cdr:to>
    <cdr:pic>
      <cdr:nvPicPr>
        <cdr:cNvPr id="111" name="Image 110" descr="Une image contenant clipart, Graphique&#10;&#10;Description générée automatiquement">
          <a:extLst xmlns:a="http://schemas.openxmlformats.org/drawingml/2006/main">
            <a:ext uri="{FF2B5EF4-FFF2-40B4-BE49-F238E27FC236}">
              <a16:creationId xmlns:a16="http://schemas.microsoft.com/office/drawing/2014/main" id="{288D459E-AE3A-3856-8865-28CF11D9FF4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37025" y="103696"/>
          <a:ext cx="220056" cy="22005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0.12816</cdr:x>
      <cdr:y>0</cdr:y>
    </cdr:from>
    <cdr:to>
      <cdr:x>0.94937</cdr:x>
      <cdr:y>0.24321</cdr:y>
    </cdr:to>
    <cdr:grpSp>
      <cdr:nvGrpSpPr>
        <cdr:cNvPr id="10" name="Groupe 9">
          <a:extLst xmlns:a="http://schemas.openxmlformats.org/drawingml/2006/main">
            <a:ext uri="{FF2B5EF4-FFF2-40B4-BE49-F238E27FC236}">
              <a16:creationId xmlns:a16="http://schemas.microsoft.com/office/drawing/2014/main" id="{E0F1E8D1-5261-A9E3-7144-A674860FD9A7}"/>
            </a:ext>
          </a:extLst>
        </cdr:cNvPr>
        <cdr:cNvGrpSpPr/>
      </cdr:nvGrpSpPr>
      <cdr:grpSpPr>
        <a:xfrm xmlns:a="http://schemas.openxmlformats.org/drawingml/2006/main">
          <a:off x="714586" y="0"/>
          <a:ext cx="4578845" cy="502639"/>
          <a:chOff x="835513" y="0"/>
          <a:chExt cx="5353931" cy="612191"/>
        </a:xfrm>
      </cdr:grpSpPr>
      <cdr:grpSp>
        <cdr:nvGrpSpPr>
          <cdr:cNvPr id="8" name="Groupe 7">
            <a:extLst xmlns:a="http://schemas.openxmlformats.org/drawingml/2006/main">
              <a:ext uri="{FF2B5EF4-FFF2-40B4-BE49-F238E27FC236}">
                <a16:creationId xmlns:a16="http://schemas.microsoft.com/office/drawing/2014/main" id="{8BE4B56B-CA70-4EA9-2D93-4F95A52C2734}"/>
              </a:ext>
            </a:extLst>
          </cdr:cNvPr>
          <cdr:cNvGrpSpPr/>
        </cdr:nvGrpSpPr>
        <cdr:grpSpPr>
          <a:xfrm xmlns:a="http://schemas.openxmlformats.org/drawingml/2006/main">
            <a:off x="835513" y="141674"/>
            <a:ext cx="5353931" cy="470517"/>
            <a:chOff x="835513" y="141674"/>
            <a:chExt cx="5353931" cy="470517"/>
          </a:xfrm>
        </cdr:grpSpPr>
        <cdr:cxnSp macro="">
          <cdr:nvCxnSpPr>
            <cdr:cNvPr id="3" name="Connecteur droit 2">
              <a:extLst xmlns:a="http://schemas.openxmlformats.org/drawingml/2006/main">
                <a:ext uri="{FF2B5EF4-FFF2-40B4-BE49-F238E27FC236}">
                  <a16:creationId xmlns:a16="http://schemas.microsoft.com/office/drawing/2014/main" id="{941B43C3-9275-2AD8-E11F-91F50D82393A}"/>
                </a:ext>
              </a:extLst>
            </cdr:cNvPr>
            <cdr:cNvCxnSpPr/>
          </cdr:nvCxnSpPr>
          <cdr:spPr>
            <a:xfrm xmlns:a="http://schemas.openxmlformats.org/drawingml/2006/main">
              <a:off x="835513" y="154746"/>
              <a:ext cx="5345941" cy="0"/>
            </a:xfrm>
            <a:prstGeom xmlns:a="http://schemas.openxmlformats.org/drawingml/2006/main" prst="line">
              <a:avLst/>
            </a:prstGeom>
            <a:ln xmlns:a="http://schemas.openxmlformats.org/drawingml/2006/main">
              <a:headEnd type="triangl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4" name="Connecteur droit 3">
              <a:extLst xmlns:a="http://schemas.openxmlformats.org/drawingml/2006/main">
                <a:ext uri="{FF2B5EF4-FFF2-40B4-BE49-F238E27FC236}">
                  <a16:creationId xmlns:a16="http://schemas.microsoft.com/office/drawing/2014/main" id="{5DD86A50-32F3-829E-F230-EAE1C97C31E8}"/>
                </a:ext>
              </a:extLst>
            </cdr:cNvPr>
            <cdr:cNvCxnSpPr/>
          </cdr:nvCxnSpPr>
          <cdr:spPr>
            <a:xfrm xmlns:a="http://schemas.openxmlformats.org/drawingml/2006/main">
              <a:off x="6189444" y="141674"/>
              <a:ext cx="0" cy="470517"/>
            </a:xfrm>
            <a:prstGeom xmlns:a="http://schemas.openxmlformats.org/drawingml/2006/main" prst="line">
              <a:avLst/>
            </a:prstGeom>
            <a:ln xmlns:a="http://schemas.openxmlformats.org/drawingml/2006/main">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sp macro="" textlink="">
        <cdr:nvSpPr>
          <cdr:cNvPr id="9" name="Ellipse 8"/>
          <cdr:cNvSpPr/>
        </cdr:nvSpPr>
        <cdr:spPr>
          <a:xfrm xmlns:a="http://schemas.openxmlformats.org/drawingml/2006/main">
            <a:off x="3214468" y="0"/>
            <a:ext cx="710418" cy="302455"/>
          </a:xfrm>
          <a:prstGeom xmlns:a="http://schemas.openxmlformats.org/drawingml/2006/main" prst="ellipse">
            <a:avLst/>
          </a:prstGeom>
          <a:solidFill xmlns:a="http://schemas.openxmlformats.org/drawingml/2006/main">
            <a:schemeClr val="accent1"/>
          </a:solidFill>
          <a:ln xmlns:a="http://schemas.openxmlformats.org/drawingml/2006/main" w="6350">
            <a:solidFill>
              <a:srgbClr val="0A6DC6"/>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anchor="ctr"/>
          <a:lstStyle xmlns:a="http://schemas.openxmlformats.org/drawingml/2006/main"/>
          <a:p xmlns:a="http://schemas.openxmlformats.org/drawingml/2006/main">
            <a:pPr algn="ctr"/>
            <a:r>
              <a:rPr lang="fr-CA" sz="1000" b="1" dirty="0">
                <a:solidFill>
                  <a:schemeClr val="bg1"/>
                </a:solidFill>
                <a:latin typeface="Times New Roman" panose="02020603050405020304" pitchFamily="18" charset="0"/>
                <a:cs typeface="Times New Roman" panose="02020603050405020304" pitchFamily="18" charset="0"/>
              </a:rPr>
              <a:t>X</a:t>
            </a:r>
            <a:r>
              <a:rPr lang="fr-CA" sz="1000" b="1" baseline="0" dirty="0">
                <a:solidFill>
                  <a:schemeClr val="bg1"/>
                </a:solidFill>
                <a:latin typeface="Times New Roman" panose="02020603050405020304" pitchFamily="18" charset="0"/>
                <a:cs typeface="Times New Roman" panose="02020603050405020304" pitchFamily="18" charset="0"/>
              </a:rPr>
              <a:t> 3,6</a:t>
            </a:r>
            <a:endParaRPr lang="fr-BF" sz="1000" b="1" dirty="0">
              <a:solidFill>
                <a:schemeClr val="bg1"/>
              </a:solidFill>
              <a:latin typeface="Times New Roman" panose="02020603050405020304" pitchFamily="18" charset="0"/>
              <a:cs typeface="Times New Roman" panose="02020603050405020304" pitchFamily="18" charset="0"/>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0.09593</cdr:x>
      <cdr:y>0.05346</cdr:y>
    </cdr:from>
    <cdr:to>
      <cdr:x>0.96298</cdr:x>
      <cdr:y>0.49224</cdr:y>
    </cdr:to>
    <cdr:grpSp>
      <cdr:nvGrpSpPr>
        <cdr:cNvPr id="2" name="Groupe 1">
          <a:extLst xmlns:a="http://schemas.openxmlformats.org/drawingml/2006/main">
            <a:ext uri="{FF2B5EF4-FFF2-40B4-BE49-F238E27FC236}">
              <a16:creationId xmlns:a16="http://schemas.microsoft.com/office/drawing/2014/main" id="{C2E7ADBE-9EF9-3721-E3B2-05B35D0E561C}"/>
            </a:ext>
          </a:extLst>
        </cdr:cNvPr>
        <cdr:cNvGrpSpPr/>
      </cdr:nvGrpSpPr>
      <cdr:grpSpPr>
        <a:xfrm xmlns:a="http://schemas.openxmlformats.org/drawingml/2006/main">
          <a:off x="528640" y="253102"/>
          <a:ext cx="4778040" cy="2077371"/>
          <a:chOff x="-1454581" y="-5668307"/>
          <a:chExt cx="5465649" cy="600378"/>
        </a:xfrm>
      </cdr:grpSpPr>
      <cdr:grpSp>
        <cdr:nvGrpSpPr>
          <cdr:cNvPr id="3" name="Groupe 2">
            <a:extLst xmlns:a="http://schemas.openxmlformats.org/drawingml/2006/main">
              <a:ext uri="{FF2B5EF4-FFF2-40B4-BE49-F238E27FC236}">
                <a16:creationId xmlns:a16="http://schemas.microsoft.com/office/drawing/2014/main" id="{3EC33641-9C7B-A134-D685-8096E273F855}"/>
              </a:ext>
            </a:extLst>
          </cdr:cNvPr>
          <cdr:cNvGrpSpPr/>
        </cdr:nvGrpSpPr>
        <cdr:grpSpPr>
          <a:xfrm xmlns:a="http://schemas.openxmlformats.org/drawingml/2006/main">
            <a:off x="-1454581" y="-5594703"/>
            <a:ext cx="5465649" cy="526774"/>
            <a:chOff x="0" y="131440"/>
            <a:chExt cx="5401994" cy="526683"/>
          </a:xfrm>
        </cdr:grpSpPr>
        <cdr:cxnSp macro="">
          <cdr:nvCxnSpPr>
            <cdr:cNvPr id="5" name="Connecteur droit 4">
              <a:extLst xmlns:a="http://schemas.openxmlformats.org/drawingml/2006/main">
                <a:ext uri="{FF2B5EF4-FFF2-40B4-BE49-F238E27FC236}">
                  <a16:creationId xmlns:a16="http://schemas.microsoft.com/office/drawing/2014/main" id="{EEB909C5-EC31-2EB2-B30C-162A26961742}"/>
                </a:ext>
              </a:extLst>
            </cdr:cNvPr>
            <cdr:cNvCxnSpPr/>
          </cdr:nvCxnSpPr>
          <cdr:spPr>
            <a:xfrm xmlns:a="http://schemas.openxmlformats.org/drawingml/2006/main">
              <a:off x="0" y="131480"/>
              <a:ext cx="5401994" cy="0"/>
            </a:xfrm>
            <a:prstGeom xmlns:a="http://schemas.openxmlformats.org/drawingml/2006/main" prst="line">
              <a:avLst/>
            </a:prstGeom>
            <a:ln xmlns:a="http://schemas.openxmlformats.org/drawingml/2006/main">
              <a:headEnd type="triangl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Connecteur droit 5">
              <a:extLst xmlns:a="http://schemas.openxmlformats.org/drawingml/2006/main">
                <a:ext uri="{FF2B5EF4-FFF2-40B4-BE49-F238E27FC236}">
                  <a16:creationId xmlns:a16="http://schemas.microsoft.com/office/drawing/2014/main" id="{EDE6843B-36FB-9321-C564-702E964FF521}"/>
                </a:ext>
              </a:extLst>
            </cdr:cNvPr>
            <cdr:cNvCxnSpPr/>
          </cdr:nvCxnSpPr>
          <cdr:spPr>
            <a:xfrm xmlns:a="http://schemas.openxmlformats.org/drawingml/2006/main">
              <a:off x="5401409" y="131440"/>
              <a:ext cx="0" cy="526683"/>
            </a:xfrm>
            <a:prstGeom xmlns:a="http://schemas.openxmlformats.org/drawingml/2006/main" prst="line">
              <a:avLst/>
            </a:prstGeom>
            <a:ln xmlns:a="http://schemas.openxmlformats.org/drawingml/2006/main">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sp macro="" textlink="">
        <cdr:nvSpPr>
          <cdr:cNvPr id="4" name="Ellipse 3"/>
          <cdr:cNvSpPr/>
        </cdr:nvSpPr>
        <cdr:spPr>
          <a:xfrm xmlns:a="http://schemas.openxmlformats.org/drawingml/2006/main">
            <a:off x="904650" y="-5668307"/>
            <a:ext cx="810919" cy="143876"/>
          </a:xfrm>
          <a:prstGeom xmlns:a="http://schemas.openxmlformats.org/drawingml/2006/main" prst="ellipse">
            <a:avLst/>
          </a:prstGeom>
          <a:solidFill xmlns:a="http://schemas.openxmlformats.org/drawingml/2006/main">
            <a:schemeClr val="accent1"/>
          </a:solidFill>
          <a:ln xmlns:a="http://schemas.openxmlformats.org/drawingml/2006/main" w="6350">
            <a:solidFill>
              <a:srgbClr val="0A6DC6"/>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p xmlns:a="http://schemas.openxmlformats.org/drawingml/2006/main">
            <a:pPr algn="ctr"/>
            <a:r>
              <a:rPr lang="fr-CA" sz="1000" b="1" dirty="0">
                <a:solidFill>
                  <a:srgbClr val="FFFFFF"/>
                </a:solidFill>
                <a:effectLst/>
                <a:latin typeface="Times New Roman" panose="02020603050405020304" pitchFamily="18" charset="0"/>
                <a:ea typeface="Batang" panose="02030600000101010101" pitchFamily="18" charset="-127"/>
              </a:rPr>
              <a:t>X 2</a:t>
            </a:r>
            <a:endParaRPr lang="fr-BF" sz="1200" dirty="0">
              <a:effectLst/>
              <a:latin typeface="Times New Roman" panose="02020603050405020304" pitchFamily="18" charset="0"/>
              <a:ea typeface="Batang" panose="02030600000101010101" pitchFamily="18" charset="-127"/>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0.25825</cdr:x>
      <cdr:y>0.77036</cdr:y>
    </cdr:from>
    <cdr:to>
      <cdr:x>0.291</cdr:x>
      <cdr:y>0.79932</cdr:y>
    </cdr:to>
    <cdr:pic>
      <cdr:nvPicPr>
        <cdr:cNvPr id="5" name="Image 4" descr="Une image contenant vert, rouge, drapeau&#10;&#10;Description générée automatiquement">
          <a:extLst xmlns:a="http://schemas.openxmlformats.org/drawingml/2006/main">
            <a:ext uri="{FF2B5EF4-FFF2-40B4-BE49-F238E27FC236}">
              <a16:creationId xmlns:a16="http://schemas.microsoft.com/office/drawing/2014/main" id="{271C88B1-202F-6787-4108-DB1214EEE18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81709" y="3899243"/>
          <a:ext cx="213246" cy="146588"/>
        </a:xfrm>
        <a:prstGeom xmlns:a="http://schemas.openxmlformats.org/drawingml/2006/main" prst="rect">
          <a:avLst/>
        </a:prstGeom>
      </cdr:spPr>
    </cdr:pic>
  </cdr:relSizeAnchor>
  <cdr:relSizeAnchor xmlns:cdr="http://schemas.openxmlformats.org/drawingml/2006/chartDrawing">
    <cdr:from>
      <cdr:x>0.25461</cdr:x>
      <cdr:y>0.9305</cdr:y>
    </cdr:from>
    <cdr:to>
      <cdr:x>0.29087</cdr:x>
      <cdr:y>0.96065</cdr:y>
    </cdr:to>
    <cdr:pic>
      <cdr:nvPicPr>
        <cdr:cNvPr id="65" name="Image 64" descr="Une image contenant symbole, jaune, Bleu électrique, bleu&#10;&#10;Description générée automatiquement">
          <a:extLst xmlns:a="http://schemas.openxmlformats.org/drawingml/2006/main">
            <a:ext uri="{FF2B5EF4-FFF2-40B4-BE49-F238E27FC236}">
              <a16:creationId xmlns:a16="http://schemas.microsoft.com/office/drawing/2014/main" id="{C4BD8F2F-DF60-D6ED-5CDA-628A9398D2E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57978" y="4709812"/>
          <a:ext cx="236172" cy="152606"/>
        </a:xfrm>
        <a:prstGeom xmlns:a="http://schemas.openxmlformats.org/drawingml/2006/main" prst="rect">
          <a:avLst/>
        </a:prstGeom>
      </cdr:spPr>
    </cdr:pic>
  </cdr:relSizeAnchor>
  <cdr:relSizeAnchor xmlns:cdr="http://schemas.openxmlformats.org/drawingml/2006/chartDrawing">
    <cdr:from>
      <cdr:x>0.25907</cdr:x>
      <cdr:y>0.68927</cdr:y>
    </cdr:from>
    <cdr:to>
      <cdr:x>0.29181</cdr:x>
      <cdr:y>0.71823</cdr:y>
    </cdr:to>
    <cdr:pic>
      <cdr:nvPicPr>
        <cdr:cNvPr id="67" name="Image 66" descr="Une image contenant Rectangle, drapeau, rouge, conception&#10;&#10;Description générée automatiquement">
          <a:extLst xmlns:a="http://schemas.openxmlformats.org/drawingml/2006/main">
            <a:ext uri="{FF2B5EF4-FFF2-40B4-BE49-F238E27FC236}">
              <a16:creationId xmlns:a16="http://schemas.microsoft.com/office/drawing/2014/main" id="{559A716D-2523-68D9-C6A7-636ECF33272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7971" y="3365370"/>
          <a:ext cx="212103" cy="141402"/>
        </a:xfrm>
        <a:prstGeom xmlns:a="http://schemas.openxmlformats.org/drawingml/2006/main" prst="rect">
          <a:avLst/>
        </a:prstGeom>
      </cdr:spPr>
    </cdr:pic>
  </cdr:relSizeAnchor>
  <cdr:relSizeAnchor xmlns:cdr="http://schemas.openxmlformats.org/drawingml/2006/chartDrawing">
    <cdr:from>
      <cdr:x>0.25418</cdr:x>
      <cdr:y>0.88428</cdr:y>
    </cdr:from>
    <cdr:to>
      <cdr:x>0.29317</cdr:x>
      <cdr:y>0.92712</cdr:y>
    </cdr:to>
    <cdr:pic>
      <cdr:nvPicPr>
        <cdr:cNvPr id="69" name="Image 68">
          <a:extLst xmlns:a="http://schemas.openxmlformats.org/drawingml/2006/main">
            <a:ext uri="{FF2B5EF4-FFF2-40B4-BE49-F238E27FC236}">
              <a16:creationId xmlns:a16="http://schemas.microsoft.com/office/drawing/2014/main" id="{7C487DB6-77CD-B70A-6300-B1DFA2C62993}"/>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l="22268" r="22134" b="606"/>
        <a:stretch xmlns:a="http://schemas.openxmlformats.org/drawingml/2006/main"/>
      </cdr:blipFill>
      <cdr:spPr>
        <a:xfrm xmlns:a="http://schemas.openxmlformats.org/drawingml/2006/main">
          <a:off x="1655201" y="4475857"/>
          <a:ext cx="253900" cy="216838"/>
        </a:xfrm>
        <a:prstGeom xmlns:a="http://schemas.openxmlformats.org/drawingml/2006/main" prst="rect">
          <a:avLst/>
        </a:prstGeom>
      </cdr:spPr>
    </cdr:pic>
  </cdr:relSizeAnchor>
  <cdr:relSizeAnchor xmlns:cdr="http://schemas.openxmlformats.org/drawingml/2006/chartDrawing">
    <cdr:from>
      <cdr:x>0.25761</cdr:x>
      <cdr:y>0.80829</cdr:y>
    </cdr:from>
    <cdr:to>
      <cdr:x>0.29545</cdr:x>
      <cdr:y>0.84057</cdr:y>
    </cdr:to>
    <cdr:pic>
      <cdr:nvPicPr>
        <cdr:cNvPr id="71" name="Image 70" descr="Une image contenant cercle, Graphique&#10;&#10;Description générée automatiquement">
          <a:extLst xmlns:a="http://schemas.openxmlformats.org/drawingml/2006/main">
            <a:ext uri="{FF2B5EF4-FFF2-40B4-BE49-F238E27FC236}">
              <a16:creationId xmlns:a16="http://schemas.microsoft.com/office/drawing/2014/main" id="{BF00997E-8E20-30EC-3079-0F207A5B7FD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68544" y="4091234"/>
          <a:ext cx="245099" cy="163399"/>
        </a:xfrm>
        <a:prstGeom xmlns:a="http://schemas.openxmlformats.org/drawingml/2006/main" prst="rect">
          <a:avLst/>
        </a:prstGeom>
      </cdr:spPr>
    </cdr:pic>
  </cdr:relSizeAnchor>
  <cdr:relSizeAnchor xmlns:cdr="http://schemas.openxmlformats.org/drawingml/2006/chartDrawing">
    <cdr:from>
      <cdr:x>0.2577</cdr:x>
      <cdr:y>0.72448</cdr:y>
    </cdr:from>
    <cdr:to>
      <cdr:x>0.28702</cdr:x>
      <cdr:y>0.76173</cdr:y>
    </cdr:to>
    <cdr:pic>
      <cdr:nvPicPr>
        <cdr:cNvPr id="73" name="Image 72" descr="Une image contenant Graphique&#10;&#10;Description générée automatiquement">
          <a:extLst xmlns:a="http://schemas.openxmlformats.org/drawingml/2006/main">
            <a:ext uri="{FF2B5EF4-FFF2-40B4-BE49-F238E27FC236}">
              <a16:creationId xmlns:a16="http://schemas.microsoft.com/office/drawing/2014/main" id="{D18AE664-571F-303E-7779-5E19CB59A7A6}"/>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6">
          <a:extLst>
            <a:ext uri="{28A0092B-C50C-407E-A947-70E740481C1C}">
              <a14:useLocalDpi xmlns:a14="http://schemas.microsoft.com/office/drawing/2010/main" val="0"/>
            </a:ext>
          </a:extLst>
        </a:blip>
        <a:srcRect xmlns:a="http://schemas.openxmlformats.org/drawingml/2006/main" r="47903"/>
        <a:stretch xmlns:a="http://schemas.openxmlformats.org/drawingml/2006/main"/>
      </cdr:blipFill>
      <cdr:spPr>
        <a:xfrm xmlns:a="http://schemas.openxmlformats.org/drawingml/2006/main">
          <a:off x="1669133" y="3667027"/>
          <a:ext cx="189914" cy="188536"/>
        </a:xfrm>
        <a:prstGeom xmlns:a="http://schemas.openxmlformats.org/drawingml/2006/main" prst="rect">
          <a:avLst/>
        </a:prstGeom>
      </cdr:spPr>
    </cdr:pic>
  </cdr:relSizeAnchor>
  <cdr:relSizeAnchor xmlns:cdr="http://schemas.openxmlformats.org/drawingml/2006/chartDrawing">
    <cdr:from>
      <cdr:x>0.25223</cdr:x>
      <cdr:y>0.64812</cdr:y>
    </cdr:from>
    <cdr:to>
      <cdr:x>0.29545</cdr:x>
      <cdr:y>0.67827</cdr:y>
    </cdr:to>
    <cdr:pic>
      <cdr:nvPicPr>
        <cdr:cNvPr id="75" name="Image 74" descr="Une image contenant cercle, Graphique, logo, Police&#10;&#10;Description générée automatiquement">
          <a:extLst xmlns:a="http://schemas.openxmlformats.org/drawingml/2006/main">
            <a:ext uri="{FF2B5EF4-FFF2-40B4-BE49-F238E27FC236}">
              <a16:creationId xmlns:a16="http://schemas.microsoft.com/office/drawing/2014/main" id="{DA25F539-85C6-2B23-F8BA-16B6C42A695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33684" y="3280527"/>
          <a:ext cx="279958" cy="152580"/>
        </a:xfrm>
        <a:prstGeom xmlns:a="http://schemas.openxmlformats.org/drawingml/2006/main" prst="rect">
          <a:avLst/>
        </a:prstGeom>
      </cdr:spPr>
    </cdr:pic>
  </cdr:relSizeAnchor>
  <cdr:relSizeAnchor xmlns:cdr="http://schemas.openxmlformats.org/drawingml/2006/chartDrawing">
    <cdr:from>
      <cdr:x>0.25724</cdr:x>
      <cdr:y>0.60449</cdr:y>
    </cdr:from>
    <cdr:to>
      <cdr:x>0.29041</cdr:x>
      <cdr:y>0.63279</cdr:y>
    </cdr:to>
    <cdr:pic>
      <cdr:nvPicPr>
        <cdr:cNvPr id="77" name="Image 76" descr="Une image contenant rouge, Carmin, Marron, drapeau&#10;&#10;Description générée automatiquement">
          <a:extLst xmlns:a="http://schemas.openxmlformats.org/drawingml/2006/main">
            <a:ext uri="{FF2B5EF4-FFF2-40B4-BE49-F238E27FC236}">
              <a16:creationId xmlns:a16="http://schemas.microsoft.com/office/drawing/2014/main" id="{FBFE650F-857C-5A66-EA95-0B381EAC73A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5139" y="3059677"/>
          <a:ext cx="216000" cy="143250"/>
        </a:xfrm>
        <a:prstGeom xmlns:a="http://schemas.openxmlformats.org/drawingml/2006/main" prst="rect">
          <a:avLst/>
        </a:prstGeom>
      </cdr:spPr>
    </cdr:pic>
  </cdr:relSizeAnchor>
  <cdr:relSizeAnchor xmlns:cdr="http://schemas.openxmlformats.org/drawingml/2006/chartDrawing">
    <cdr:from>
      <cdr:x>0.25704</cdr:x>
      <cdr:y>0.56581</cdr:y>
    </cdr:from>
    <cdr:to>
      <cdr:x>0.29118</cdr:x>
      <cdr:y>0.59202</cdr:y>
    </cdr:to>
    <cdr:pic>
      <cdr:nvPicPr>
        <cdr:cNvPr id="79" name="Image 78" descr="Une image contenant rouge, Carmin, Feuille d’érable&#10;&#10;Description générée automatiquement">
          <a:extLst xmlns:a="http://schemas.openxmlformats.org/drawingml/2006/main">
            <a:ext uri="{FF2B5EF4-FFF2-40B4-BE49-F238E27FC236}">
              <a16:creationId xmlns:a16="http://schemas.microsoft.com/office/drawing/2014/main" id="{14C69356-EA90-39A4-CF65-B4FE4668D25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3813" y="2863884"/>
          <a:ext cx="222313" cy="132673"/>
        </a:xfrm>
        <a:prstGeom xmlns:a="http://schemas.openxmlformats.org/drawingml/2006/main" prst="rect">
          <a:avLst/>
        </a:prstGeom>
      </cdr:spPr>
    </cdr:pic>
  </cdr:relSizeAnchor>
  <cdr:relSizeAnchor xmlns:cdr="http://schemas.openxmlformats.org/drawingml/2006/chartDrawing">
    <cdr:from>
      <cdr:x>0.25726</cdr:x>
      <cdr:y>0.52148</cdr:y>
    </cdr:from>
    <cdr:to>
      <cdr:x>0.28958</cdr:x>
      <cdr:y>0.55488</cdr:y>
    </cdr:to>
    <cdr:pic>
      <cdr:nvPicPr>
        <cdr:cNvPr id="81" name="Image 80">
          <a:extLst xmlns:a="http://schemas.openxmlformats.org/drawingml/2006/main">
            <a:ext uri="{FF2B5EF4-FFF2-40B4-BE49-F238E27FC236}">
              <a16:creationId xmlns:a16="http://schemas.microsoft.com/office/drawing/2014/main" id="{E8C4E039-1B27-DF55-37E1-CD1C21653E31}"/>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0">
          <a:extLst>
            <a:ext uri="{28A0092B-C50C-407E-A947-70E740481C1C}">
              <a14:useLocalDpi xmlns:a14="http://schemas.microsoft.com/office/drawing/2010/main" val="0"/>
            </a:ext>
          </a:extLst>
        </a:blip>
        <a:srcRect xmlns:a="http://schemas.openxmlformats.org/drawingml/2006/main" l="5967" t="2794"/>
        <a:stretch xmlns:a="http://schemas.openxmlformats.org/drawingml/2006/main"/>
      </cdr:blipFill>
      <cdr:spPr>
        <a:xfrm xmlns:a="http://schemas.openxmlformats.org/drawingml/2006/main">
          <a:off x="1675282" y="2639505"/>
          <a:ext cx="210415" cy="169072"/>
        </a:xfrm>
        <a:prstGeom xmlns:a="http://schemas.openxmlformats.org/drawingml/2006/main" prst="rect">
          <a:avLst/>
        </a:prstGeom>
      </cdr:spPr>
    </cdr:pic>
  </cdr:relSizeAnchor>
  <cdr:relSizeAnchor xmlns:cdr="http://schemas.openxmlformats.org/drawingml/2006/chartDrawing">
    <cdr:from>
      <cdr:x>0.25656</cdr:x>
      <cdr:y>0.48429</cdr:y>
    </cdr:from>
    <cdr:to>
      <cdr:x>0.28973</cdr:x>
      <cdr:y>0.51274</cdr:y>
    </cdr:to>
    <cdr:pic>
      <cdr:nvPicPr>
        <cdr:cNvPr id="83" name="Image 82" descr="Une image contenant vert, Rectangle, Caractère coloré, drapeau&#10;&#10;Description générée automatiquement">
          <a:extLst xmlns:a="http://schemas.openxmlformats.org/drawingml/2006/main">
            <a:ext uri="{FF2B5EF4-FFF2-40B4-BE49-F238E27FC236}">
              <a16:creationId xmlns:a16="http://schemas.microsoft.com/office/drawing/2014/main" id="{73191AE3-6C79-D498-B781-6EA436262B4D}"/>
            </a:ext>
          </a:extLst>
        </cdr:cNvPr>
        <cdr:cNvPicPr preferRelativeResize="0">
          <a:picLocks xmlns:a="http://schemas.openxmlformats.org/drawingml/2006/main"/>
        </cdr:cNvPicPr>
      </cdr:nvPicPr>
      <cdr:blipFill>
        <a:blip xmlns:a="http://schemas.openxmlformats.org/drawingml/2006/main" xmlns:r="http://schemas.openxmlformats.org/officeDocument/2006/relationships" r:embed="rId1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0685" y="2451298"/>
          <a:ext cx="216000" cy="144002"/>
        </a:xfrm>
        <a:prstGeom xmlns:a="http://schemas.openxmlformats.org/drawingml/2006/main" prst="rect">
          <a:avLst/>
        </a:prstGeom>
      </cdr:spPr>
    </cdr:pic>
  </cdr:relSizeAnchor>
  <cdr:relSizeAnchor xmlns:cdr="http://schemas.openxmlformats.org/drawingml/2006/chartDrawing">
    <cdr:from>
      <cdr:x>0.25616</cdr:x>
      <cdr:y>0.44326</cdr:y>
    </cdr:from>
    <cdr:to>
      <cdr:x>0.29361</cdr:x>
      <cdr:y>0.47521</cdr:y>
    </cdr:to>
    <cdr:pic>
      <cdr:nvPicPr>
        <cdr:cNvPr id="85" name="Image 84" descr="Une image contenant texte, Police, logo, Graphique&#10;&#10;Description générée automatiquement">
          <a:extLst xmlns:a="http://schemas.openxmlformats.org/drawingml/2006/main">
            <a:ext uri="{FF2B5EF4-FFF2-40B4-BE49-F238E27FC236}">
              <a16:creationId xmlns:a16="http://schemas.microsoft.com/office/drawing/2014/main" id="{7A3FD2B9-7BCC-1184-14AA-AF2DAC3A87F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59117" y="2243580"/>
          <a:ext cx="242610" cy="161740"/>
        </a:xfrm>
        <a:prstGeom xmlns:a="http://schemas.openxmlformats.org/drawingml/2006/main" prst="rect">
          <a:avLst/>
        </a:prstGeom>
      </cdr:spPr>
    </cdr:pic>
  </cdr:relSizeAnchor>
  <cdr:relSizeAnchor xmlns:cdr="http://schemas.openxmlformats.org/drawingml/2006/chartDrawing">
    <cdr:from>
      <cdr:x>0.25616</cdr:x>
      <cdr:y>0.35695</cdr:y>
    </cdr:from>
    <cdr:to>
      <cdr:x>0.29545</cdr:x>
      <cdr:y>0.3967</cdr:y>
    </cdr:to>
    <cdr:pic>
      <cdr:nvPicPr>
        <cdr:cNvPr id="87" name="Image 86">
          <a:extLst xmlns:a="http://schemas.openxmlformats.org/drawingml/2006/main">
            <a:ext uri="{FF2B5EF4-FFF2-40B4-BE49-F238E27FC236}">
              <a16:creationId xmlns:a16="http://schemas.microsoft.com/office/drawing/2014/main" id="{E7CB9F70-E79F-4411-7F3D-928210016739}"/>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3">
          <a:extLst>
            <a:ext uri="{28A0092B-C50C-407E-A947-70E740481C1C}">
              <a14:useLocalDpi xmlns:a14="http://schemas.microsoft.com/office/drawing/2010/main" val="0"/>
            </a:ext>
          </a:extLst>
        </a:blip>
        <a:srcRect xmlns:a="http://schemas.openxmlformats.org/drawingml/2006/main" b="32168"/>
        <a:stretch xmlns:a="http://schemas.openxmlformats.org/drawingml/2006/main"/>
      </cdr:blipFill>
      <cdr:spPr>
        <a:xfrm xmlns:a="http://schemas.openxmlformats.org/drawingml/2006/main">
          <a:off x="1659117" y="1806716"/>
          <a:ext cx="254522" cy="201194"/>
        </a:xfrm>
        <a:prstGeom xmlns:a="http://schemas.openxmlformats.org/drawingml/2006/main" prst="rect">
          <a:avLst/>
        </a:prstGeom>
      </cdr:spPr>
    </cdr:pic>
  </cdr:relSizeAnchor>
  <cdr:relSizeAnchor xmlns:cdr="http://schemas.openxmlformats.org/drawingml/2006/chartDrawing">
    <cdr:from>
      <cdr:x>0.25911</cdr:x>
      <cdr:y>0.32034</cdr:y>
    </cdr:from>
    <cdr:to>
      <cdr:x>0.28996</cdr:x>
      <cdr:y>0.35014</cdr:y>
    </cdr:to>
    <cdr:pic>
      <cdr:nvPicPr>
        <cdr:cNvPr id="89" name="Image 88">
          <a:extLst xmlns:a="http://schemas.openxmlformats.org/drawingml/2006/main">
            <a:ext uri="{FF2B5EF4-FFF2-40B4-BE49-F238E27FC236}">
              <a16:creationId xmlns:a16="http://schemas.microsoft.com/office/drawing/2014/main" id="{23861ADE-FE85-BFE2-3E83-5822ED3361C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4">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8239" y="1621411"/>
          <a:ext cx="199820" cy="150829"/>
        </a:xfrm>
        <a:prstGeom xmlns:a="http://schemas.openxmlformats.org/drawingml/2006/main" prst="rect">
          <a:avLst/>
        </a:prstGeom>
      </cdr:spPr>
    </cdr:pic>
  </cdr:relSizeAnchor>
  <cdr:relSizeAnchor xmlns:cdr="http://schemas.openxmlformats.org/drawingml/2006/chartDrawing">
    <cdr:from>
      <cdr:x>0.25761</cdr:x>
      <cdr:y>0.27253</cdr:y>
    </cdr:from>
    <cdr:to>
      <cdr:x>0.28817</cdr:x>
      <cdr:y>0.31165</cdr:y>
    </cdr:to>
    <cdr:pic>
      <cdr:nvPicPr>
        <cdr:cNvPr id="93" name="Image 92">
          <a:extLst xmlns:a="http://schemas.openxmlformats.org/drawingml/2006/main">
            <a:ext uri="{FF2B5EF4-FFF2-40B4-BE49-F238E27FC236}">
              <a16:creationId xmlns:a16="http://schemas.microsoft.com/office/drawing/2014/main" id="{C81F1475-5D2C-1935-18A0-781C086316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5">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68543" y="1379455"/>
          <a:ext cx="197963" cy="197963"/>
        </a:xfrm>
        <a:prstGeom xmlns:a="http://schemas.openxmlformats.org/drawingml/2006/main" prst="rect">
          <a:avLst/>
        </a:prstGeom>
      </cdr:spPr>
    </cdr:pic>
  </cdr:relSizeAnchor>
  <cdr:relSizeAnchor xmlns:cdr="http://schemas.openxmlformats.org/drawingml/2006/chartDrawing">
    <cdr:from>
      <cdr:x>0.25761</cdr:x>
      <cdr:y>0.23839</cdr:y>
    </cdr:from>
    <cdr:to>
      <cdr:x>0.29254</cdr:x>
      <cdr:y>0.26819</cdr:y>
    </cdr:to>
    <cdr:pic>
      <cdr:nvPicPr>
        <cdr:cNvPr id="95" name="Image 94">
          <a:extLst xmlns:a="http://schemas.openxmlformats.org/drawingml/2006/main">
            <a:ext uri="{FF2B5EF4-FFF2-40B4-BE49-F238E27FC236}">
              <a16:creationId xmlns:a16="http://schemas.microsoft.com/office/drawing/2014/main" id="{7586696F-B62F-A051-937D-F9BF1903C8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6">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68547" y="1206631"/>
          <a:ext cx="226242" cy="150828"/>
        </a:xfrm>
        <a:prstGeom xmlns:a="http://schemas.openxmlformats.org/drawingml/2006/main" prst="rect">
          <a:avLst/>
        </a:prstGeom>
      </cdr:spPr>
    </cdr:pic>
  </cdr:relSizeAnchor>
  <cdr:relSizeAnchor xmlns:cdr="http://schemas.openxmlformats.org/drawingml/2006/chartDrawing">
    <cdr:from>
      <cdr:x>0.25761</cdr:x>
      <cdr:y>0.18725</cdr:y>
    </cdr:from>
    <cdr:to>
      <cdr:x>0.29254</cdr:x>
      <cdr:y>0.22829</cdr:y>
    </cdr:to>
    <cdr:pic>
      <cdr:nvPicPr>
        <cdr:cNvPr id="97" name="Image 96">
          <a:extLst xmlns:a="http://schemas.openxmlformats.org/drawingml/2006/main">
            <a:ext uri="{FF2B5EF4-FFF2-40B4-BE49-F238E27FC236}">
              <a16:creationId xmlns:a16="http://schemas.microsoft.com/office/drawing/2014/main" id="{60D6460A-02BD-2762-12EC-8A9C50BFCFFA}"/>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7">
          <a:extLst>
            <a:ext uri="{28A0092B-C50C-407E-A947-70E740481C1C}">
              <a14:useLocalDpi xmlns:a14="http://schemas.microsoft.com/office/drawing/2010/main" val="0"/>
            </a:ext>
          </a:extLst>
        </a:blip>
        <a:srcRect xmlns:a="http://schemas.openxmlformats.org/drawingml/2006/main" l="60152"/>
        <a:stretch xmlns:a="http://schemas.openxmlformats.org/drawingml/2006/main"/>
      </cdr:blipFill>
      <cdr:spPr>
        <a:xfrm xmlns:a="http://schemas.openxmlformats.org/drawingml/2006/main">
          <a:off x="1668544" y="947787"/>
          <a:ext cx="226243" cy="207700"/>
        </a:xfrm>
        <a:prstGeom xmlns:a="http://schemas.openxmlformats.org/drawingml/2006/main" prst="rect">
          <a:avLst/>
        </a:prstGeom>
      </cdr:spPr>
    </cdr:pic>
  </cdr:relSizeAnchor>
  <cdr:relSizeAnchor xmlns:cdr="http://schemas.openxmlformats.org/drawingml/2006/chartDrawing">
    <cdr:from>
      <cdr:x>0.25953</cdr:x>
      <cdr:y>0.14765</cdr:y>
    </cdr:from>
    <cdr:to>
      <cdr:x>0.28703</cdr:x>
      <cdr:y>0.18606</cdr:y>
    </cdr:to>
    <cdr:pic>
      <cdr:nvPicPr>
        <cdr:cNvPr id="103" name="Image 102" descr="Une image contenant Graphique, logo, clipart, symbole&#10;&#10;Description générée automatiquement">
          <a:extLst xmlns:a="http://schemas.openxmlformats.org/drawingml/2006/main">
            <a:ext uri="{FF2B5EF4-FFF2-40B4-BE49-F238E27FC236}">
              <a16:creationId xmlns:a16="http://schemas.microsoft.com/office/drawing/2014/main" id="{94F63827-6227-E961-DD36-BD9176B48528}"/>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8">
          <a:extLst>
            <a:ext uri="{28A0092B-C50C-407E-A947-70E740481C1C}">
              <a14:useLocalDpi xmlns:a14="http://schemas.microsoft.com/office/drawing/2010/main" val="0"/>
            </a:ext>
          </a:extLst>
        </a:blip>
        <a:srcRect xmlns:a="http://schemas.openxmlformats.org/drawingml/2006/main" l="16763" r="17809"/>
        <a:stretch xmlns:a="http://schemas.openxmlformats.org/drawingml/2006/main"/>
      </cdr:blipFill>
      <cdr:spPr>
        <a:xfrm xmlns:a="http://schemas.openxmlformats.org/drawingml/2006/main">
          <a:off x="1680963" y="747323"/>
          <a:ext cx="178120" cy="194455"/>
        </a:xfrm>
        <a:prstGeom xmlns:a="http://schemas.openxmlformats.org/drawingml/2006/main" prst="rect">
          <a:avLst/>
        </a:prstGeom>
      </cdr:spPr>
    </cdr:pic>
  </cdr:relSizeAnchor>
  <cdr:relSizeAnchor xmlns:cdr="http://schemas.openxmlformats.org/drawingml/2006/chartDrawing">
    <cdr:from>
      <cdr:x>0.25847</cdr:x>
      <cdr:y>0.10802</cdr:y>
    </cdr:from>
    <cdr:to>
      <cdr:x>0.29064</cdr:x>
      <cdr:y>0.14341</cdr:y>
    </cdr:to>
    <cdr:pic>
      <cdr:nvPicPr>
        <cdr:cNvPr id="105" name="Image 104">
          <a:extLst xmlns:a="http://schemas.openxmlformats.org/drawingml/2006/main">
            <a:ext uri="{FF2B5EF4-FFF2-40B4-BE49-F238E27FC236}">
              <a16:creationId xmlns:a16="http://schemas.microsoft.com/office/drawing/2014/main" id="{C7050E7C-6AD1-AD4A-D43D-EDC5F2582A6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9">
          <a:extLst>
            <a:ext uri="{28A0092B-C50C-407E-A947-70E740481C1C}">
              <a14:useLocalDpi xmlns:a14="http://schemas.microsoft.com/office/drawing/2010/main" val="0"/>
            </a:ext>
          </a:extLst>
        </a:blip>
        <a:srcRect xmlns:a="http://schemas.openxmlformats.org/drawingml/2006/main" r="66816"/>
        <a:stretch xmlns:a="http://schemas.openxmlformats.org/drawingml/2006/main"/>
      </cdr:blipFill>
      <cdr:spPr>
        <a:xfrm xmlns:a="http://schemas.openxmlformats.org/drawingml/2006/main">
          <a:off x="1674125" y="546755"/>
          <a:ext cx="208350" cy="179108"/>
        </a:xfrm>
        <a:prstGeom xmlns:a="http://schemas.openxmlformats.org/drawingml/2006/main" prst="rect">
          <a:avLst/>
        </a:prstGeom>
      </cdr:spPr>
    </cdr:pic>
  </cdr:relSizeAnchor>
  <cdr:relSizeAnchor xmlns:cdr="http://schemas.openxmlformats.org/drawingml/2006/chartDrawing">
    <cdr:from>
      <cdr:x>0.2538</cdr:x>
      <cdr:y>0.06332</cdr:y>
    </cdr:from>
    <cdr:to>
      <cdr:x>0.29064</cdr:x>
      <cdr:y>0.10616</cdr:y>
    </cdr:to>
    <cdr:pic>
      <cdr:nvPicPr>
        <cdr:cNvPr id="107" name="Image 106">
          <a:extLst xmlns:a="http://schemas.openxmlformats.org/drawingml/2006/main">
            <a:ext uri="{FF2B5EF4-FFF2-40B4-BE49-F238E27FC236}">
              <a16:creationId xmlns:a16="http://schemas.microsoft.com/office/drawing/2014/main" id="{240832C8-2B75-341B-8F3F-9AB1C1FB1A9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0">
          <a:extLst>
            <a:ext uri="{28A0092B-C50C-407E-A947-70E740481C1C}">
              <a14:useLocalDpi xmlns:a14="http://schemas.microsoft.com/office/drawing/2010/main" val="0"/>
            </a:ext>
          </a:extLst>
        </a:blip>
        <a:srcRect xmlns:a="http://schemas.openxmlformats.org/drawingml/2006/main" l="17468" t="10677" r="16923" b="29701"/>
        <a:stretch xmlns:a="http://schemas.openxmlformats.org/drawingml/2006/main"/>
      </cdr:blipFill>
      <cdr:spPr>
        <a:xfrm xmlns:a="http://schemas.openxmlformats.org/drawingml/2006/main">
          <a:off x="1643886" y="320512"/>
          <a:ext cx="238591" cy="216815"/>
        </a:xfrm>
        <a:prstGeom xmlns:a="http://schemas.openxmlformats.org/drawingml/2006/main" prst="rect">
          <a:avLst/>
        </a:prstGeom>
      </cdr:spPr>
    </cdr:pic>
  </cdr:relSizeAnchor>
  <cdr:relSizeAnchor xmlns:cdr="http://schemas.openxmlformats.org/drawingml/2006/chartDrawing">
    <cdr:from>
      <cdr:x>0.25274</cdr:x>
      <cdr:y>0.02049</cdr:y>
    </cdr:from>
    <cdr:to>
      <cdr:x>0.28672</cdr:x>
      <cdr:y>0.06396</cdr:y>
    </cdr:to>
    <cdr:pic>
      <cdr:nvPicPr>
        <cdr:cNvPr id="111" name="Image 110" descr="Une image contenant clipart, Graphique&#10;&#10;Description générée automatiquement">
          <a:extLst xmlns:a="http://schemas.openxmlformats.org/drawingml/2006/main">
            <a:ext uri="{FF2B5EF4-FFF2-40B4-BE49-F238E27FC236}">
              <a16:creationId xmlns:a16="http://schemas.microsoft.com/office/drawing/2014/main" id="{288D459E-AE3A-3856-8865-28CF11D9FF4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37025" y="103696"/>
          <a:ext cx="220056" cy="220056"/>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0.34321</cdr:x>
      <cdr:y>0.34078</cdr:y>
    </cdr:from>
    <cdr:to>
      <cdr:x>0.53958</cdr:x>
      <cdr:y>0.43071</cdr:y>
    </cdr:to>
    <cdr:sp macro="" textlink="">
      <cdr:nvSpPr>
        <cdr:cNvPr id="2" name="Zone de texte 1"/>
        <cdr:cNvSpPr txBox="1"/>
      </cdr:nvSpPr>
      <cdr:spPr>
        <a:xfrm xmlns:a="http://schemas.openxmlformats.org/drawingml/2006/main">
          <a:off x="681493" y="606019"/>
          <a:ext cx="389913" cy="159935"/>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GB" sz="800" b="1" i="0" u="none" strike="noStrike" dirty="0">
              <a:solidFill>
                <a:schemeClr val="accent2"/>
              </a:solidFill>
              <a:effectLst/>
              <a:latin typeface="Times New Roman" panose="02020603050405020304" pitchFamily="18" charset="0"/>
              <a:ea typeface="+mn-ea"/>
              <a:cs typeface="Times New Roman" panose="02020603050405020304" pitchFamily="18" charset="0"/>
            </a:rPr>
            <a:t>68%</a:t>
          </a:r>
          <a:endParaRPr lang="en-GB" sz="800" b="1" dirty="0">
            <a:solidFill>
              <a:schemeClr val="accent2"/>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0.7762</cdr:x>
      <cdr:y>0.29261</cdr:y>
    </cdr:from>
    <cdr:to>
      <cdr:x>1</cdr:x>
      <cdr:y>0.37514</cdr:y>
    </cdr:to>
    <cdr:sp macro="" textlink="">
      <cdr:nvSpPr>
        <cdr:cNvPr id="3" name="Zone de texte 2"/>
        <cdr:cNvSpPr txBox="1"/>
      </cdr:nvSpPr>
      <cdr:spPr>
        <a:xfrm xmlns:a="http://schemas.openxmlformats.org/drawingml/2006/main">
          <a:off x="1541258" y="520354"/>
          <a:ext cx="444387" cy="146766"/>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GB" sz="800" b="1" i="0" u="none" strike="noStrike" dirty="0">
              <a:solidFill>
                <a:schemeClr val="accent2"/>
              </a:solidFill>
              <a:effectLst/>
              <a:latin typeface="Times New Roman" panose="02020603050405020304" pitchFamily="18" charset="0"/>
              <a:ea typeface="+mn-ea"/>
              <a:cs typeface="Times New Roman" panose="02020603050405020304" pitchFamily="18" charset="0"/>
            </a:rPr>
            <a:t>78%</a:t>
          </a:r>
          <a:endParaRPr lang="en-GB" sz="800" b="1" dirty="0">
            <a:solidFill>
              <a:schemeClr val="accent2"/>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9B8DC6F-2E8A-26DD-3CE0-28C1C0877E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F"/>
          </a:p>
        </p:txBody>
      </p:sp>
      <p:sp>
        <p:nvSpPr>
          <p:cNvPr id="3" name="Espace réservé de la date 2">
            <a:extLst>
              <a:ext uri="{FF2B5EF4-FFF2-40B4-BE49-F238E27FC236}">
                <a16:creationId xmlns:a16="http://schemas.microsoft.com/office/drawing/2014/main" id="{69F59C6E-18A1-6E26-5C56-05C24A1AB4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B2838-A6EE-4F84-8004-A50D32E354CC}" type="datetimeFigureOut">
              <a:rPr lang="fr-BF" smtClean="0"/>
              <a:t>04/25/2024</a:t>
            </a:fld>
            <a:endParaRPr lang="fr-BF"/>
          </a:p>
        </p:txBody>
      </p:sp>
      <p:sp>
        <p:nvSpPr>
          <p:cNvPr id="4" name="Espace réservé du pied de page 3">
            <a:extLst>
              <a:ext uri="{FF2B5EF4-FFF2-40B4-BE49-F238E27FC236}">
                <a16:creationId xmlns:a16="http://schemas.microsoft.com/office/drawing/2014/main" id="{FC4AEEE8-A0D2-A73D-F9FB-D022C89B2E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F"/>
          </a:p>
        </p:txBody>
      </p:sp>
      <p:sp>
        <p:nvSpPr>
          <p:cNvPr id="5" name="Espace réservé du numéro de diapositive 4">
            <a:extLst>
              <a:ext uri="{FF2B5EF4-FFF2-40B4-BE49-F238E27FC236}">
                <a16:creationId xmlns:a16="http://schemas.microsoft.com/office/drawing/2014/main" id="{27444B5F-4718-E0D0-0DD8-3C867D822A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917E9-34C5-4E9E-8B26-DF44B97F8DFF}" type="slidenum">
              <a:rPr lang="fr-BF" smtClean="0"/>
              <a:t>‹N°›</a:t>
            </a:fld>
            <a:endParaRPr lang="fr-BF"/>
          </a:p>
        </p:txBody>
      </p:sp>
    </p:spTree>
    <p:extLst>
      <p:ext uri="{BB962C8B-B14F-4D97-AF65-F5344CB8AC3E}">
        <p14:creationId xmlns:p14="http://schemas.microsoft.com/office/powerpoint/2010/main" val="33131793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4-04-22T11:17:38.406"/>
    </inkml:context>
    <inkml:brush xml:id="br0">
      <inkml:brushProperty name="width" value="0.08333" units="cm"/>
      <inkml:brushProperty name="height" value="0.08333" units="cm"/>
      <inkml:brushProperty name="fitToCurve" value="1"/>
    </inkml:brush>
  </inkml:definitions>
  <inkml:trace contextRef="#ctx0" brushRef="#br0">-1270 317 0</inkml:trace>
  <inkml:trace contextRef="#ctx0" brushRef="#br0" timeOffset="0.1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F"/>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9AFDD-2779-42DB-9F05-8D204CC4F661}" type="datetimeFigureOut">
              <a:rPr lang="fr-BF" smtClean="0"/>
              <a:t>04/25/2024</a:t>
            </a:fld>
            <a:endParaRPr lang="fr-BF"/>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F"/>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F"/>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B285B-FDE1-4C2F-AF99-743CF9279902}" type="slidenum">
              <a:rPr lang="fr-BF" smtClean="0"/>
              <a:t>‹N°›</a:t>
            </a:fld>
            <a:endParaRPr lang="fr-BF"/>
          </a:p>
        </p:txBody>
      </p:sp>
    </p:spTree>
    <p:extLst>
      <p:ext uri="{BB962C8B-B14F-4D97-AF65-F5344CB8AC3E}">
        <p14:creationId xmlns:p14="http://schemas.microsoft.com/office/powerpoint/2010/main" val="300356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sz="1200" b="0" i="0" u="none" strike="noStrike">
                <a:solidFill>
                  <a:srgbClr val="000000"/>
                </a:solidFill>
                <a:effectLst/>
                <a:latin typeface="Arial MT"/>
              </a:rPr>
              <a:t>OS 1</a:t>
            </a:r>
            <a:r>
              <a:rPr lang="fr-FR" sz="1200" b="0"/>
              <a:t> : </a:t>
            </a:r>
            <a:r>
              <a:rPr lang="en-GB" sz="1200" b="0" i="0" u="none" strike="noStrike">
                <a:solidFill>
                  <a:srgbClr val="000000"/>
                </a:solidFill>
                <a:effectLst/>
                <a:latin typeface="Arial MT"/>
              </a:rPr>
              <a:t>Strengthening leadership and governance for greater effectiveness, efficiency, transparency, accountability, equity and gender sensitivity</a:t>
            </a:r>
            <a:endParaRPr lang="fr-FR" sz="1200" b="0"/>
          </a:p>
          <a:p>
            <a:pPr marL="285750" indent="-285750">
              <a:buFont typeface="Arial" panose="020B0604020202020204" pitchFamily="34" charset="0"/>
              <a:buChar char="•"/>
            </a:pPr>
            <a:r>
              <a:rPr lang="fr-FR" sz="1200" b="0" i="0" u="none" strike="noStrike">
                <a:solidFill>
                  <a:srgbClr val="000000"/>
                </a:solidFill>
                <a:effectLst/>
                <a:latin typeface="Arial MT"/>
              </a:rPr>
              <a:t>OS 2</a:t>
            </a:r>
            <a:r>
              <a:rPr lang="fr-FR" sz="1200" b="0"/>
              <a:t> : </a:t>
            </a:r>
            <a:r>
              <a:rPr lang="en-GB" sz="1200" b="0" i="0" u="none" strike="noStrike">
                <a:solidFill>
                  <a:srgbClr val="000000"/>
                </a:solidFill>
                <a:effectLst/>
                <a:latin typeface="Arial MT"/>
              </a:rPr>
              <a:t>Developing human resources for health</a:t>
            </a:r>
            <a:endParaRPr lang="fr-FR" sz="1200" b="0"/>
          </a:p>
          <a:p>
            <a:pPr marL="285750" indent="-285750">
              <a:buFont typeface="Arial" panose="020B0604020202020204" pitchFamily="34" charset="0"/>
              <a:buChar char="•"/>
            </a:pPr>
            <a:r>
              <a:rPr lang="fr-FR" sz="1200" b="0" i="0" u="none" strike="noStrike">
                <a:solidFill>
                  <a:srgbClr val="000000"/>
                </a:solidFill>
                <a:effectLst/>
                <a:latin typeface="Arial MT"/>
              </a:rPr>
              <a:t>OS 3 :</a:t>
            </a:r>
            <a:r>
              <a:rPr lang="fr-FR" sz="1200" b="0"/>
              <a:t> </a:t>
            </a:r>
            <a:r>
              <a:rPr lang="en-GB" sz="1200" b="0" i="0" u="none" strike="noStrike">
                <a:solidFill>
                  <a:srgbClr val="000000"/>
                </a:solidFill>
                <a:effectLst/>
                <a:latin typeface="Arial MT"/>
              </a:rPr>
              <a:t>Increasing the use of quality health and nutrition services for the whole population in general and specific groups in particular, without financial risk, in order to guarantee universal health coverage (UHC).</a:t>
            </a:r>
          </a:p>
          <a:p>
            <a:pPr marL="285750" indent="-285750">
              <a:buFont typeface="Arial" panose="020B0604020202020204" pitchFamily="34" charset="0"/>
              <a:buChar char="•"/>
            </a:pPr>
            <a:r>
              <a:rPr lang="fr-FR" sz="1200" b="0" i="0" u="none" strike="noStrike">
                <a:solidFill>
                  <a:srgbClr val="000000"/>
                </a:solidFill>
                <a:effectLst/>
                <a:latin typeface="Arial MT"/>
              </a:rPr>
              <a:t>OS 4 : </a:t>
            </a:r>
            <a:r>
              <a:rPr lang="en-GB" sz="1200" b="0" i="0" u="none" strike="noStrike">
                <a:solidFill>
                  <a:srgbClr val="000000"/>
                </a:solidFill>
                <a:effectLst/>
                <a:latin typeface="Arial MT"/>
              </a:rPr>
              <a:t>Adoption by the population of a healthy lifestyle and </a:t>
            </a:r>
            <a:r>
              <a:rPr lang="en-GB" sz="1200" b="0" i="0" u="none" strike="noStrike" err="1">
                <a:solidFill>
                  <a:srgbClr val="000000"/>
                </a:solidFill>
                <a:effectLst/>
                <a:latin typeface="Arial MT"/>
              </a:rPr>
              <a:t>behaviors</a:t>
            </a:r>
            <a:r>
              <a:rPr lang="en-GB" sz="1200" b="0" i="0" u="none" strike="noStrike">
                <a:solidFill>
                  <a:srgbClr val="000000"/>
                </a:solidFill>
                <a:effectLst/>
                <a:latin typeface="Arial MT"/>
              </a:rPr>
              <a:t> conducive to health and the acceleration of the demographic transition</a:t>
            </a:r>
          </a:p>
          <a:p>
            <a:pPr marL="285750" indent="-285750">
              <a:buFont typeface="Arial" panose="020B0604020202020204" pitchFamily="34" charset="0"/>
              <a:buChar char="•"/>
            </a:pPr>
            <a:r>
              <a:rPr lang="fr-FR" sz="1200" b="0" i="0" u="none" strike="noStrike">
                <a:solidFill>
                  <a:srgbClr val="000000"/>
                </a:solidFill>
                <a:effectLst/>
                <a:latin typeface="Arial MT"/>
              </a:rPr>
              <a:t>OS 5 </a:t>
            </a:r>
            <a:r>
              <a:rPr lang="fr-FR" sz="1200" b="0"/>
              <a:t> : </a:t>
            </a:r>
            <a:r>
              <a:rPr lang="en-GB" sz="1200" b="0" i="0" u="none" strike="noStrike">
                <a:solidFill>
                  <a:srgbClr val="000000"/>
                </a:solidFill>
                <a:effectLst/>
                <a:latin typeface="Arial MT"/>
              </a:rPr>
              <a:t>Improving response to health emergencies</a:t>
            </a:r>
            <a:endParaRPr lang="en-GB" sz="1200"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014E7-C685-4A29-8684-68EA8F3E7D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0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tags" Target="../tags/tag3.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Master" Target="../slideMasters/slideMaster1.xml" /><Relationship Id="rId1" Type="http://schemas.openxmlformats.org/officeDocument/2006/relationships/tags" Target="../tags/tag2.xml" /><Relationship Id="rId4" Type="http://schemas.openxmlformats.org/officeDocument/2006/relationships/image" Target="../media/image2.emf"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p:nvSpPr>
        <p:spPr>
          <a:xfrm>
            <a:off x="0" y="0"/>
            <a:ext cx="12192000" cy="42311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a:solidFill>
                <a:prstClr val="white"/>
              </a:solidFill>
            </a:endParaRPr>
          </a:p>
        </p:txBody>
      </p:sp>
      <p:sp>
        <p:nvSpPr>
          <p:cNvPr id="2" name="Title 1"/>
          <p:cNvSpPr>
            <a:spLocks noGrp="1"/>
          </p:cNvSpPr>
          <p:nvPr>
            <p:ph type="ctrTitle"/>
          </p:nvPr>
        </p:nvSpPr>
        <p:spPr>
          <a:xfrm>
            <a:off x="431372" y="1215489"/>
            <a:ext cx="11329259" cy="1800200"/>
          </a:xfrm>
          <a:prstGeom prst="rect">
            <a:avLst/>
          </a:prstGeom>
        </p:spPr>
        <p:txBody>
          <a:bodyPr anchor="b">
            <a:normAutofit/>
          </a:bodyPr>
          <a:lstStyle>
            <a:lvl1pPr algn="l">
              <a:defRPr sz="3600" b="1">
                <a:solidFill>
                  <a:schemeClr val="bg1"/>
                </a:solidFill>
                <a:latin typeface="+mj-lt"/>
                <a:cs typeface="Arial" pitchFamily="34" charset="0"/>
              </a:defRPr>
            </a:lvl1pPr>
          </a:lstStyle>
          <a:p>
            <a:r>
              <a:rPr lang="en-US"/>
              <a:t>Click to edit Master title style</a:t>
            </a:r>
            <a:endParaRPr lang="en-GB"/>
          </a:p>
        </p:txBody>
      </p:sp>
      <p:sp>
        <p:nvSpPr>
          <p:cNvPr id="4" name="Title 1">
            <a:extLst>
              <a:ext uri="{FF2B5EF4-FFF2-40B4-BE49-F238E27FC236}">
                <a16:creationId xmlns:a16="http://schemas.microsoft.com/office/drawing/2014/main" id="{2BC1C2DB-1A0F-470A-B9B8-CE214370EE07}"/>
              </a:ext>
            </a:extLst>
          </p:cNvPr>
          <p:cNvSpPr txBox="1">
            <a:spLocks/>
          </p:cNvSpPr>
          <p:nvPr userDrawn="1"/>
        </p:nvSpPr>
        <p:spPr>
          <a:xfrm>
            <a:off x="431370" y="2819400"/>
            <a:ext cx="11329259" cy="950244"/>
          </a:xfrm>
          <a:prstGeom prst="rect">
            <a:avLst/>
          </a:prstGeom>
        </p:spPr>
        <p:txBody>
          <a:bodyPr vert="horz" lIns="91440" tIns="45720" rIns="91440" bIns="45720" rtlCol="0" anchor="b">
            <a:normAutofit/>
          </a:bodyPr>
          <a:lstStyle>
            <a:lvl1pPr algn="l" defTabSz="685800" rtl="0" eaLnBrk="1" latinLnBrk="0" hangingPunct="1">
              <a:spcBef>
                <a:spcPct val="0"/>
              </a:spcBef>
              <a:buNone/>
              <a:defRPr sz="3600" b="1" kern="1200">
                <a:solidFill>
                  <a:schemeClr val="bg1"/>
                </a:solidFill>
                <a:latin typeface="+mj-lt"/>
                <a:ea typeface="+mj-ea"/>
                <a:cs typeface="Arial" pitchFamily="34" charset="0"/>
              </a:defRPr>
            </a:lvl1pPr>
          </a:lstStyle>
          <a:p>
            <a:endParaRPr lang="en-GB" sz="2800"/>
          </a:p>
        </p:txBody>
      </p:sp>
      <p:sp>
        <p:nvSpPr>
          <p:cNvPr id="11" name="Text Placeholder 10">
            <a:extLst>
              <a:ext uri="{FF2B5EF4-FFF2-40B4-BE49-F238E27FC236}">
                <a16:creationId xmlns:a16="http://schemas.microsoft.com/office/drawing/2014/main" id="{4A39654B-79A7-4A0F-A6E7-627FB7A51677}"/>
              </a:ext>
            </a:extLst>
          </p:cNvPr>
          <p:cNvSpPr>
            <a:spLocks noGrp="1"/>
          </p:cNvSpPr>
          <p:nvPr>
            <p:ph type="body" sz="quarter" idx="10" hasCustomPrompt="1"/>
          </p:nvPr>
        </p:nvSpPr>
        <p:spPr>
          <a:xfrm>
            <a:off x="431800" y="3276600"/>
            <a:ext cx="11328400" cy="762000"/>
          </a:xfrm>
        </p:spPr>
        <p:txBody>
          <a:bodyPr anchor="b">
            <a:normAutofit/>
          </a:bodyPr>
          <a:lstStyle>
            <a:lvl1pPr marL="0" indent="0">
              <a:buNone/>
              <a:defRPr lang="en-US" sz="2800" b="0" kern="1200" dirty="0" smtClean="0">
                <a:solidFill>
                  <a:schemeClr val="bg1"/>
                </a:solidFill>
                <a:latin typeface="+mj-lt"/>
                <a:ea typeface="+mj-ea"/>
                <a:cs typeface="Arial" pitchFamily="34" charset="0"/>
              </a:defRPr>
            </a:lvl1pPr>
            <a:lvl2pPr>
              <a:defRPr lang="en-US" sz="3600" b="1" kern="1200" dirty="0" smtClean="0">
                <a:solidFill>
                  <a:schemeClr val="bg1"/>
                </a:solidFill>
                <a:latin typeface="+mj-lt"/>
                <a:ea typeface="+mj-ea"/>
                <a:cs typeface="Arial" pitchFamily="34" charset="0"/>
              </a:defRPr>
            </a:lvl2pPr>
            <a:lvl3pPr>
              <a:defRPr lang="en-US" sz="3600" b="1" kern="1200" dirty="0" smtClean="0">
                <a:solidFill>
                  <a:schemeClr val="bg1"/>
                </a:solidFill>
                <a:latin typeface="+mj-lt"/>
                <a:ea typeface="+mj-ea"/>
                <a:cs typeface="Arial" pitchFamily="34" charset="0"/>
              </a:defRPr>
            </a:lvl3pPr>
            <a:lvl4pPr>
              <a:defRPr lang="en-US" sz="3600" b="1" kern="1200" dirty="0" smtClean="0">
                <a:solidFill>
                  <a:schemeClr val="bg1"/>
                </a:solidFill>
                <a:latin typeface="+mj-lt"/>
                <a:ea typeface="+mj-ea"/>
                <a:cs typeface="Arial" pitchFamily="34" charset="0"/>
              </a:defRPr>
            </a:lvl4pPr>
            <a:lvl5pPr>
              <a:defRPr lang="en-US" sz="3600" b="1" kern="1200" dirty="0">
                <a:solidFill>
                  <a:schemeClr val="bg1"/>
                </a:solidFill>
                <a:latin typeface="+mj-lt"/>
                <a:ea typeface="+mj-ea"/>
                <a:cs typeface="Arial" pitchFamily="34" charset="0"/>
              </a:defRPr>
            </a:lvl5pPr>
          </a:lstStyle>
          <a:p>
            <a:pPr lvl="0"/>
            <a:r>
              <a:rPr lang="en-US"/>
              <a:t>Click to edit sub-title</a:t>
            </a:r>
          </a:p>
        </p:txBody>
      </p:sp>
    </p:spTree>
    <p:extLst>
      <p:ext uri="{BB962C8B-B14F-4D97-AF65-F5344CB8AC3E}">
        <p14:creationId xmlns:p14="http://schemas.microsoft.com/office/powerpoint/2010/main" val="3144508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4CD490C-D383-4D03-BD42-A32EA6CE3CAF}" type="slidenum">
              <a:rPr lang="en-GB" smtClean="0"/>
              <a:pPr/>
              <a:t>‹N°›</a:t>
            </a:fld>
            <a:endParaRPr lang="en-GB"/>
          </a:p>
        </p:txBody>
      </p:sp>
      <p:sp>
        <p:nvSpPr>
          <p:cNvPr id="6" name="Content Placeholder 2"/>
          <p:cNvSpPr>
            <a:spLocks noGrp="1"/>
          </p:cNvSpPr>
          <p:nvPr>
            <p:ph idx="1"/>
          </p:nvPr>
        </p:nvSpPr>
        <p:spPr>
          <a:xfrm>
            <a:off x="609600" y="1600201"/>
            <a:ext cx="10972800" cy="4525963"/>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817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4CD490C-D383-4D03-BD42-A32EA6CE3CAF}" type="slidenum">
              <a:rPr lang="en-GB" smtClean="0"/>
              <a:pPr/>
              <a:t>‹N°›</a:t>
            </a:fld>
            <a:endParaRPr lang="en-GB"/>
          </a:p>
        </p:txBody>
      </p:sp>
      <p:sp>
        <p:nvSpPr>
          <p:cNvPr id="6" name="Content Placeholder 2"/>
          <p:cNvSpPr>
            <a:spLocks noGrp="1"/>
          </p:cNvSpPr>
          <p:nvPr>
            <p:ph idx="1"/>
          </p:nvPr>
        </p:nvSpPr>
        <p:spPr>
          <a:xfrm>
            <a:off x="609600" y="1600201"/>
            <a:ext cx="10972800" cy="4525963"/>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863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1"/>
            </p:custDataLst>
          </p:nvPr>
        </p:nvSpPr>
        <p:spPr/>
        <p:txBody>
          <a:bodyPr/>
          <a:lstStyle>
            <a:lvl1pPr>
              <a:defRPr sz="2400"/>
            </a:lvl1pPr>
          </a:lstStyle>
          <a:p>
            <a:r>
              <a:rPr lang="en-US"/>
              <a:t>Click to edit Master title style</a:t>
            </a:r>
          </a:p>
        </p:txBody>
      </p:sp>
    </p:spTree>
    <p:extLst>
      <p:ext uri="{BB962C8B-B14F-4D97-AF65-F5344CB8AC3E}">
        <p14:creationId xmlns:p14="http://schemas.microsoft.com/office/powerpoint/2010/main" val="2458789166"/>
      </p:ext>
    </p:extLst>
  </p:cSld>
  <p:clrMapOvr>
    <a:masterClrMapping/>
  </p:clrMapOvr>
  <p:transition/>
  <p:extLst>
    <p:ext uri="{DCECCB84-F9BA-43D5-87BE-67443E8EF086}">
      <p15:sldGuideLst xmlns:p15="http://schemas.microsoft.com/office/powerpoint/2012/main">
        <p15:guide id="1" pos="96">
          <p15:clr>
            <a:srgbClr val="CCCCCC"/>
          </p15:clr>
        </p15:guide>
        <p15:guide id="2" pos="7488">
          <p15:clr>
            <a:srgbClr val="CCCCC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CC8F-26D2-4B14-B204-61D638ACE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B88BCE-7A88-4E81-90C0-D8742F2E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E317C-C4F8-48FE-A91D-02B35C263A75}"/>
              </a:ext>
            </a:extLst>
          </p:cNvPr>
          <p:cNvSpPr>
            <a:spLocks noGrp="1"/>
          </p:cNvSpPr>
          <p:nvPr>
            <p:ph type="dt" sz="half" idx="10"/>
          </p:nvPr>
        </p:nvSpPr>
        <p:spPr/>
        <p:txBody>
          <a:bodyPr/>
          <a:lstStyle/>
          <a:p>
            <a:fld id="{46826A88-1411-4A5F-87FF-6A13DD216F9B}" type="datetimeFigureOut">
              <a:rPr lang="en-US" smtClean="0"/>
              <a:t>4/25/2024</a:t>
            </a:fld>
            <a:endParaRPr lang="en-US"/>
          </a:p>
        </p:txBody>
      </p:sp>
      <p:sp>
        <p:nvSpPr>
          <p:cNvPr id="5" name="Footer Placeholder 4">
            <a:extLst>
              <a:ext uri="{FF2B5EF4-FFF2-40B4-BE49-F238E27FC236}">
                <a16:creationId xmlns:a16="http://schemas.microsoft.com/office/drawing/2014/main" id="{288B7488-D760-4F9A-8194-FC7FB1CE6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850EE-9503-4FB0-A581-3342CA6767F4}"/>
              </a:ext>
            </a:extLst>
          </p:cNvPr>
          <p:cNvSpPr>
            <a:spLocks noGrp="1"/>
          </p:cNvSpPr>
          <p:nvPr>
            <p:ph type="sldNum" sz="quarter" idx="12"/>
          </p:nvPr>
        </p:nvSpPr>
        <p:spPr/>
        <p:txBody>
          <a:bodyPr/>
          <a:lstStyle/>
          <a:p>
            <a:fld id="{0C706F69-26CF-4B80-9881-41452EF9ABEF}" type="slidenum">
              <a:rPr lang="en-US" smtClean="0"/>
              <a:t>‹N°›</a:t>
            </a:fld>
            <a:endParaRPr lang="en-US"/>
          </a:p>
        </p:txBody>
      </p:sp>
    </p:spTree>
    <p:extLst>
      <p:ext uri="{BB962C8B-B14F-4D97-AF65-F5344CB8AC3E}">
        <p14:creationId xmlns:p14="http://schemas.microsoft.com/office/powerpoint/2010/main" val="290487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CE3DF-50B2-1469-9ACE-7D4C44E96CE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F"/>
          </a:p>
        </p:txBody>
      </p:sp>
      <p:sp>
        <p:nvSpPr>
          <p:cNvPr id="3" name="Sous-titre 2">
            <a:extLst>
              <a:ext uri="{FF2B5EF4-FFF2-40B4-BE49-F238E27FC236}">
                <a16:creationId xmlns:a16="http://schemas.microsoft.com/office/drawing/2014/main" id="{8115E45C-977D-4DE0-25F5-93AD5589D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F"/>
          </a:p>
        </p:txBody>
      </p:sp>
      <p:sp>
        <p:nvSpPr>
          <p:cNvPr id="4" name="Espace réservé de la date 3">
            <a:extLst>
              <a:ext uri="{FF2B5EF4-FFF2-40B4-BE49-F238E27FC236}">
                <a16:creationId xmlns:a16="http://schemas.microsoft.com/office/drawing/2014/main" id="{E3EFE821-10EB-F5CB-2AC0-FBDBC2DCDA96}"/>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5" name="Espace réservé du pied de page 4">
            <a:extLst>
              <a:ext uri="{FF2B5EF4-FFF2-40B4-BE49-F238E27FC236}">
                <a16:creationId xmlns:a16="http://schemas.microsoft.com/office/drawing/2014/main" id="{E315911C-DA89-9225-7B52-869C460DE0BE}"/>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49591356-E551-7A3A-FC57-509483B7BF7B}"/>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334962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655904-6F2C-7874-C9A9-27CB960806E2}"/>
              </a:ext>
            </a:extLst>
          </p:cNvPr>
          <p:cNvSpPr/>
          <p:nvPr userDrawn="1"/>
        </p:nvSpPr>
        <p:spPr>
          <a:xfrm>
            <a:off x="0" y="0"/>
            <a:ext cx="12192000" cy="129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2" name="Titre 1">
            <a:extLst>
              <a:ext uri="{FF2B5EF4-FFF2-40B4-BE49-F238E27FC236}">
                <a16:creationId xmlns:a16="http://schemas.microsoft.com/office/drawing/2014/main" id="{E35085BD-0547-D26D-7249-680921BD35D2}"/>
              </a:ext>
            </a:extLst>
          </p:cNvPr>
          <p:cNvSpPr>
            <a:spLocks noGrp="1"/>
          </p:cNvSpPr>
          <p:nvPr>
            <p:ph type="title"/>
          </p:nvPr>
        </p:nvSpPr>
        <p:spPr>
          <a:xfrm>
            <a:off x="683741" y="365126"/>
            <a:ext cx="10816281" cy="445907"/>
          </a:xfrm>
        </p:spPr>
        <p:txBody>
          <a:bodyPr/>
          <a:lstStyle>
            <a:lvl1pPr>
              <a:defRPr>
                <a:solidFill>
                  <a:schemeClr val="bg1"/>
                </a:solidFill>
              </a:defRPr>
            </a:lvl1pPr>
          </a:lstStyle>
          <a:p>
            <a:r>
              <a:rPr lang="fr-FR" dirty="0"/>
              <a:t>Modifiez le style du titre</a:t>
            </a:r>
            <a:endParaRPr lang="fr-BF" dirty="0"/>
          </a:p>
        </p:txBody>
      </p:sp>
      <p:sp>
        <p:nvSpPr>
          <p:cNvPr id="3" name="Espace réservé du contenu 2">
            <a:extLst>
              <a:ext uri="{FF2B5EF4-FFF2-40B4-BE49-F238E27FC236}">
                <a16:creationId xmlns:a16="http://schemas.microsoft.com/office/drawing/2014/main" id="{09B847C2-120C-3887-32D7-6E1B72F089AF}"/>
              </a:ext>
            </a:extLst>
          </p:cNvPr>
          <p:cNvSpPr>
            <a:spLocks noGrp="1"/>
          </p:cNvSpPr>
          <p:nvPr>
            <p:ph idx="1"/>
          </p:nvPr>
        </p:nvSpPr>
        <p:spPr>
          <a:xfrm>
            <a:off x="683741" y="1478943"/>
            <a:ext cx="10816282" cy="4698020"/>
          </a:xfrm>
        </p:spPr>
        <p:txBody>
          <a:bodyPr>
            <a:normAutofit/>
          </a:bodyPr>
          <a:lstStyle>
            <a:lvl1pPr>
              <a:defRPr sz="2400"/>
            </a:lvl1pPr>
            <a:lvl2pPr>
              <a:defRPr sz="2000"/>
            </a:lvl2pPr>
            <a:lvl3pPr>
              <a:defRPr sz="1800"/>
            </a:lvl3pPr>
            <a:lvl4pPr>
              <a:defRPr sz="16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F" dirty="0"/>
          </a:p>
        </p:txBody>
      </p:sp>
      <p:sp>
        <p:nvSpPr>
          <p:cNvPr id="4" name="Espace réservé de la date 3">
            <a:extLst>
              <a:ext uri="{FF2B5EF4-FFF2-40B4-BE49-F238E27FC236}">
                <a16:creationId xmlns:a16="http://schemas.microsoft.com/office/drawing/2014/main" id="{DCAFC7AA-B2F6-E87E-27A5-5CB23333E352}"/>
              </a:ext>
            </a:extLst>
          </p:cNvPr>
          <p:cNvSpPr>
            <a:spLocks noGrp="1"/>
          </p:cNvSpPr>
          <p:nvPr>
            <p:ph type="dt" sz="half" idx="10"/>
          </p:nvPr>
        </p:nvSpPr>
        <p:spPr>
          <a:xfrm>
            <a:off x="683740" y="6356350"/>
            <a:ext cx="2897660" cy="365125"/>
          </a:xfrm>
        </p:spPr>
        <p:txBody>
          <a:bodyPr/>
          <a:lstStyle/>
          <a:p>
            <a:fld id="{18AD5DED-106F-4E6B-B4EA-9FC1379BE4A5}" type="datetimeFigureOut">
              <a:rPr lang="fr-BF" smtClean="0"/>
              <a:t>04/25/2024</a:t>
            </a:fld>
            <a:endParaRPr lang="fr-BF"/>
          </a:p>
        </p:txBody>
      </p:sp>
      <p:sp>
        <p:nvSpPr>
          <p:cNvPr id="5" name="Espace réservé du pied de page 4">
            <a:extLst>
              <a:ext uri="{FF2B5EF4-FFF2-40B4-BE49-F238E27FC236}">
                <a16:creationId xmlns:a16="http://schemas.microsoft.com/office/drawing/2014/main" id="{B62FCA7E-1A39-BC1F-920B-C78D89201C6F}"/>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7B21BF06-63CF-764E-5793-5D4D81DC47A6}"/>
              </a:ext>
            </a:extLst>
          </p:cNvPr>
          <p:cNvSpPr>
            <a:spLocks noGrp="1"/>
          </p:cNvSpPr>
          <p:nvPr>
            <p:ph type="sldNum" sz="quarter" idx="12"/>
          </p:nvPr>
        </p:nvSpPr>
        <p:spPr>
          <a:xfrm>
            <a:off x="8610600" y="6356350"/>
            <a:ext cx="2897660" cy="365125"/>
          </a:xfrm>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4141691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E22A0-3190-4D05-832A-9172ACD54DB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F"/>
          </a:p>
        </p:txBody>
      </p:sp>
      <p:sp>
        <p:nvSpPr>
          <p:cNvPr id="3" name="Espace réservé du texte 2">
            <a:extLst>
              <a:ext uri="{FF2B5EF4-FFF2-40B4-BE49-F238E27FC236}">
                <a16:creationId xmlns:a16="http://schemas.microsoft.com/office/drawing/2014/main" id="{31752C39-6151-69D2-23D9-8AD6ECA66B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BA5968-61A1-F8BB-1091-7E79380F0632}"/>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5" name="Espace réservé du pied de page 4">
            <a:extLst>
              <a:ext uri="{FF2B5EF4-FFF2-40B4-BE49-F238E27FC236}">
                <a16:creationId xmlns:a16="http://schemas.microsoft.com/office/drawing/2014/main" id="{AD7B8607-9494-0E26-B20D-85B0F02C0EBB}"/>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19EFF2B0-298A-406D-B8FC-BF4A6AE2DFF3}"/>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345054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2CE4A-F1A4-BDA9-69C5-CC6DDFBC7922}"/>
              </a:ext>
            </a:extLst>
          </p:cNvPr>
          <p:cNvSpPr>
            <a:spLocks noGrp="1"/>
          </p:cNvSpPr>
          <p:nvPr>
            <p:ph type="title"/>
          </p:nvPr>
        </p:nvSpPr>
        <p:spPr/>
        <p:txBody>
          <a:bodyPr/>
          <a:lstStyle/>
          <a:p>
            <a:r>
              <a:rPr lang="fr-FR"/>
              <a:t>Modifiez le style du titre</a:t>
            </a:r>
            <a:endParaRPr lang="fr-BF"/>
          </a:p>
        </p:txBody>
      </p:sp>
      <p:sp>
        <p:nvSpPr>
          <p:cNvPr id="3" name="Espace réservé du contenu 2">
            <a:extLst>
              <a:ext uri="{FF2B5EF4-FFF2-40B4-BE49-F238E27FC236}">
                <a16:creationId xmlns:a16="http://schemas.microsoft.com/office/drawing/2014/main" id="{1F05ED73-1C54-84AB-261A-80ADB62BD58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contenu 3">
            <a:extLst>
              <a:ext uri="{FF2B5EF4-FFF2-40B4-BE49-F238E27FC236}">
                <a16:creationId xmlns:a16="http://schemas.microsoft.com/office/drawing/2014/main" id="{3EA2184C-A590-4B24-105A-AA5BE809FFD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e la date 4">
            <a:extLst>
              <a:ext uri="{FF2B5EF4-FFF2-40B4-BE49-F238E27FC236}">
                <a16:creationId xmlns:a16="http://schemas.microsoft.com/office/drawing/2014/main" id="{20AD632C-D4FE-0F5D-F8D1-C9EC8FB67C3F}"/>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6" name="Espace réservé du pied de page 5">
            <a:extLst>
              <a:ext uri="{FF2B5EF4-FFF2-40B4-BE49-F238E27FC236}">
                <a16:creationId xmlns:a16="http://schemas.microsoft.com/office/drawing/2014/main" id="{D5A62FED-0C0F-8BE1-832A-503F3103F728}"/>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D754C055-9CAD-B033-B2CF-090CF80B9B15}"/>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3712124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766AB-33B9-2F49-DDB0-2D37E7DC7471}"/>
              </a:ext>
            </a:extLst>
          </p:cNvPr>
          <p:cNvSpPr>
            <a:spLocks noGrp="1"/>
          </p:cNvSpPr>
          <p:nvPr>
            <p:ph type="title"/>
          </p:nvPr>
        </p:nvSpPr>
        <p:spPr>
          <a:xfrm>
            <a:off x="839788" y="365125"/>
            <a:ext cx="10515600" cy="1325563"/>
          </a:xfrm>
        </p:spPr>
        <p:txBody>
          <a:bodyPr/>
          <a:lstStyle/>
          <a:p>
            <a:r>
              <a:rPr lang="fr-FR"/>
              <a:t>Modifiez le style du titre</a:t>
            </a:r>
            <a:endParaRPr lang="fr-BF"/>
          </a:p>
        </p:txBody>
      </p:sp>
      <p:sp>
        <p:nvSpPr>
          <p:cNvPr id="3" name="Espace réservé du texte 2">
            <a:extLst>
              <a:ext uri="{FF2B5EF4-FFF2-40B4-BE49-F238E27FC236}">
                <a16:creationId xmlns:a16="http://schemas.microsoft.com/office/drawing/2014/main" id="{D347624F-3BF6-34FA-50D4-BDAA540B4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475A508-CCA9-B3B0-99A7-608CC0117F5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u texte 4">
            <a:extLst>
              <a:ext uri="{FF2B5EF4-FFF2-40B4-BE49-F238E27FC236}">
                <a16:creationId xmlns:a16="http://schemas.microsoft.com/office/drawing/2014/main" id="{9C3D1FCB-8562-6169-FAE7-E0EDC346A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D10FA9-6E3D-4668-5676-E9B491386F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7" name="Espace réservé de la date 6">
            <a:extLst>
              <a:ext uri="{FF2B5EF4-FFF2-40B4-BE49-F238E27FC236}">
                <a16:creationId xmlns:a16="http://schemas.microsoft.com/office/drawing/2014/main" id="{9CD18EC8-F247-2CCA-FE4D-7040547F1A19}"/>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8" name="Espace réservé du pied de page 7">
            <a:extLst>
              <a:ext uri="{FF2B5EF4-FFF2-40B4-BE49-F238E27FC236}">
                <a16:creationId xmlns:a16="http://schemas.microsoft.com/office/drawing/2014/main" id="{221C4083-82F4-534D-11B7-F3E9A1F6B9C2}"/>
              </a:ext>
            </a:extLst>
          </p:cNvPr>
          <p:cNvSpPr>
            <a:spLocks noGrp="1"/>
          </p:cNvSpPr>
          <p:nvPr>
            <p:ph type="ftr" sz="quarter" idx="11"/>
          </p:nvPr>
        </p:nvSpPr>
        <p:spPr/>
        <p:txBody>
          <a:bodyPr/>
          <a:lstStyle/>
          <a:p>
            <a:endParaRPr lang="fr-BF"/>
          </a:p>
        </p:txBody>
      </p:sp>
      <p:sp>
        <p:nvSpPr>
          <p:cNvPr id="9" name="Espace réservé du numéro de diapositive 8">
            <a:extLst>
              <a:ext uri="{FF2B5EF4-FFF2-40B4-BE49-F238E27FC236}">
                <a16:creationId xmlns:a16="http://schemas.microsoft.com/office/drawing/2014/main" id="{141D296A-07B0-3391-2D04-C8CE01F8BBE7}"/>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4153683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03009EB-40C5-5C38-DEC1-E2294311ABE9}"/>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4" name="Espace réservé du pied de page 3">
            <a:extLst>
              <a:ext uri="{FF2B5EF4-FFF2-40B4-BE49-F238E27FC236}">
                <a16:creationId xmlns:a16="http://schemas.microsoft.com/office/drawing/2014/main" id="{97E35D69-5B83-72C1-0E6C-E3B5E797E72D}"/>
              </a:ext>
            </a:extLst>
          </p:cNvPr>
          <p:cNvSpPr>
            <a:spLocks noGrp="1"/>
          </p:cNvSpPr>
          <p:nvPr>
            <p:ph type="ftr" sz="quarter" idx="11"/>
          </p:nvPr>
        </p:nvSpPr>
        <p:spPr/>
        <p:txBody>
          <a:bodyPr/>
          <a:lstStyle/>
          <a:p>
            <a:endParaRPr lang="fr-BF"/>
          </a:p>
        </p:txBody>
      </p:sp>
      <p:sp>
        <p:nvSpPr>
          <p:cNvPr id="5" name="Espace réservé du numéro de diapositive 4">
            <a:extLst>
              <a:ext uri="{FF2B5EF4-FFF2-40B4-BE49-F238E27FC236}">
                <a16:creationId xmlns:a16="http://schemas.microsoft.com/office/drawing/2014/main" id="{6B1F2232-1CBA-7675-67A5-2DCCE83A1A36}"/>
              </a:ext>
            </a:extLst>
          </p:cNvPr>
          <p:cNvSpPr>
            <a:spLocks noGrp="1"/>
          </p:cNvSpPr>
          <p:nvPr>
            <p:ph type="sldNum" sz="quarter" idx="12"/>
          </p:nvPr>
        </p:nvSpPr>
        <p:spPr/>
        <p:txBody>
          <a:bodyPr/>
          <a:lstStyle/>
          <a:p>
            <a:fld id="{840795AD-C3D1-4802-9975-642E9F0C362E}" type="slidenum">
              <a:rPr lang="fr-BF" smtClean="0"/>
              <a:t>‹N°›</a:t>
            </a:fld>
            <a:endParaRPr lang="fr-BF"/>
          </a:p>
        </p:txBody>
      </p:sp>
      <p:sp>
        <p:nvSpPr>
          <p:cNvPr id="6" name="Rectangle 5">
            <a:extLst>
              <a:ext uri="{FF2B5EF4-FFF2-40B4-BE49-F238E27FC236}">
                <a16:creationId xmlns:a16="http://schemas.microsoft.com/office/drawing/2014/main" id="{11B48F96-4A95-183F-D9E3-29F58AE52C2D}"/>
              </a:ext>
            </a:extLst>
          </p:cNvPr>
          <p:cNvSpPr/>
          <p:nvPr userDrawn="1"/>
        </p:nvSpPr>
        <p:spPr>
          <a:xfrm>
            <a:off x="0" y="0"/>
            <a:ext cx="12192000"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Tree>
    <p:extLst>
      <p:ext uri="{BB962C8B-B14F-4D97-AF65-F5344CB8AC3E}">
        <p14:creationId xmlns:p14="http://schemas.microsoft.com/office/powerpoint/2010/main" val="93700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000">
                <a:latin typeface="+mj-lt"/>
              </a:defRPr>
            </a:lvl1pPr>
            <a:lvl2pPr>
              <a:defRPr sz="1600">
                <a:latin typeface="+mj-lt"/>
              </a:defRPr>
            </a:lvl2pPr>
            <a:lvl3pPr>
              <a:defRPr sz="1400">
                <a:latin typeface="+mj-lt"/>
              </a:defRPr>
            </a:lvl3pPr>
            <a:lvl4pPr>
              <a:defRPr sz="14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9347200" y="6492878"/>
            <a:ext cx="2844800" cy="365125"/>
          </a:xfrm>
        </p:spPr>
        <p:txBody>
          <a:bodyPr/>
          <a:lstStyle/>
          <a:p>
            <a:fld id="{14A68F49-5CB0-4AF9-892D-91AE038A6A3D}" type="slidenum">
              <a:rPr lang="en-US" smtClean="0"/>
              <a:t>‹N°›</a:t>
            </a:fld>
            <a:endParaRPr lang="en-US"/>
          </a:p>
        </p:txBody>
      </p:sp>
      <p:sp>
        <p:nvSpPr>
          <p:cNvPr id="8" name="Title 1"/>
          <p:cNvSpPr>
            <a:spLocks noGrp="1"/>
          </p:cNvSpPr>
          <p:nvPr>
            <p:ph type="title"/>
          </p:nvPr>
        </p:nvSpPr>
        <p:spPr>
          <a:xfrm>
            <a:off x="623392" y="0"/>
            <a:ext cx="11233248" cy="980728"/>
          </a:xfrm>
        </p:spPr>
        <p:txBody>
          <a:bodyPr/>
          <a:lstStyle/>
          <a:p>
            <a:r>
              <a:rPr lang="en-US"/>
              <a:t>Click to edit Master title style</a:t>
            </a:r>
            <a:endParaRPr lang="en-GB"/>
          </a:p>
        </p:txBody>
      </p:sp>
    </p:spTree>
    <p:extLst>
      <p:ext uri="{BB962C8B-B14F-4D97-AF65-F5344CB8AC3E}">
        <p14:creationId xmlns:p14="http://schemas.microsoft.com/office/powerpoint/2010/main" val="348541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37E1B5-374D-5E6F-3088-86FB7A3DC54D}"/>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3" name="Espace réservé du pied de page 2">
            <a:extLst>
              <a:ext uri="{FF2B5EF4-FFF2-40B4-BE49-F238E27FC236}">
                <a16:creationId xmlns:a16="http://schemas.microsoft.com/office/drawing/2014/main" id="{17F9AA6F-D4A9-356B-FAD3-00697911B36D}"/>
              </a:ext>
            </a:extLst>
          </p:cNvPr>
          <p:cNvSpPr>
            <a:spLocks noGrp="1"/>
          </p:cNvSpPr>
          <p:nvPr>
            <p:ph type="ftr" sz="quarter" idx="11"/>
          </p:nvPr>
        </p:nvSpPr>
        <p:spPr/>
        <p:txBody>
          <a:bodyPr/>
          <a:lstStyle/>
          <a:p>
            <a:endParaRPr lang="fr-BF"/>
          </a:p>
        </p:txBody>
      </p:sp>
      <p:sp>
        <p:nvSpPr>
          <p:cNvPr id="4" name="Espace réservé du numéro de diapositive 3">
            <a:extLst>
              <a:ext uri="{FF2B5EF4-FFF2-40B4-BE49-F238E27FC236}">
                <a16:creationId xmlns:a16="http://schemas.microsoft.com/office/drawing/2014/main" id="{D0CA59A8-ED75-EF71-E528-3F97BD90960E}"/>
              </a:ext>
            </a:extLst>
          </p:cNvPr>
          <p:cNvSpPr>
            <a:spLocks noGrp="1"/>
          </p:cNvSpPr>
          <p:nvPr>
            <p:ph type="sldNum" sz="quarter" idx="12"/>
          </p:nvPr>
        </p:nvSpPr>
        <p:spPr/>
        <p:txBody>
          <a:bodyPr/>
          <a:lstStyle/>
          <a:p>
            <a:fld id="{840795AD-C3D1-4802-9975-642E9F0C362E}" type="slidenum">
              <a:rPr lang="fr-BF" smtClean="0"/>
              <a:t>‹N°›</a:t>
            </a:fld>
            <a:endParaRPr lang="fr-BF"/>
          </a:p>
        </p:txBody>
      </p:sp>
      <p:sp>
        <p:nvSpPr>
          <p:cNvPr id="5" name="Rectangle 4">
            <a:extLst>
              <a:ext uri="{FF2B5EF4-FFF2-40B4-BE49-F238E27FC236}">
                <a16:creationId xmlns:a16="http://schemas.microsoft.com/office/drawing/2014/main" id="{F43C7CAB-05DD-B541-E290-1027E95C2198}"/>
              </a:ext>
            </a:extLst>
          </p:cNvPr>
          <p:cNvSpPr/>
          <p:nvPr userDrawn="1"/>
        </p:nvSpPr>
        <p:spPr>
          <a:xfrm>
            <a:off x="0" y="0"/>
            <a:ext cx="12192000" cy="4972142"/>
          </a:xfrm>
          <a:prstGeom prst="rect">
            <a:avLst/>
          </a:prstGeom>
          <a:solidFill>
            <a:schemeClr val="accent6">
              <a:lumMod val="75000"/>
            </a:scheme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6EF30D-29E8-8EA4-C68F-D73CD405E035}"/>
              </a:ext>
            </a:extLst>
          </p:cNvPr>
          <p:cNvSpPr/>
          <p:nvPr userDrawn="1"/>
        </p:nvSpPr>
        <p:spPr>
          <a:xfrm>
            <a:off x="0" y="6308725"/>
            <a:ext cx="12192000" cy="546527"/>
          </a:xfrm>
          <a:prstGeom prst="rect">
            <a:avLst/>
          </a:prstGeom>
          <a:solidFill>
            <a:schemeClr val="accent6">
              <a:lumMod val="75000"/>
            </a:scheme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1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B07CF-4880-0055-1A06-B1D3CC207E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du contenu 2">
            <a:extLst>
              <a:ext uri="{FF2B5EF4-FFF2-40B4-BE49-F238E27FC236}">
                <a16:creationId xmlns:a16="http://schemas.microsoft.com/office/drawing/2014/main" id="{FF85C3B4-A4C2-3150-6239-AD1F18FBB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texte 3">
            <a:extLst>
              <a:ext uri="{FF2B5EF4-FFF2-40B4-BE49-F238E27FC236}">
                <a16:creationId xmlns:a16="http://schemas.microsoft.com/office/drawing/2014/main" id="{5B45151D-F1AB-2294-2548-530C41947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3CEED0B-BA1F-4CB2-6646-1E517A8BECE6}"/>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6" name="Espace réservé du pied de page 5">
            <a:extLst>
              <a:ext uri="{FF2B5EF4-FFF2-40B4-BE49-F238E27FC236}">
                <a16:creationId xmlns:a16="http://schemas.microsoft.com/office/drawing/2014/main" id="{41C37C96-0816-3EE2-15FC-625AC24A4852}"/>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66DB300C-1764-AD29-26BA-DC3A1E7517A8}"/>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3529729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F45AB-0062-1685-72E2-26300D92BD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pour une image  2">
            <a:extLst>
              <a:ext uri="{FF2B5EF4-FFF2-40B4-BE49-F238E27FC236}">
                <a16:creationId xmlns:a16="http://schemas.microsoft.com/office/drawing/2014/main" id="{EF91CE58-4683-D941-AD59-41C4E3C47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F"/>
          </a:p>
        </p:txBody>
      </p:sp>
      <p:sp>
        <p:nvSpPr>
          <p:cNvPr id="4" name="Espace réservé du texte 3">
            <a:extLst>
              <a:ext uri="{FF2B5EF4-FFF2-40B4-BE49-F238E27FC236}">
                <a16:creationId xmlns:a16="http://schemas.microsoft.com/office/drawing/2014/main" id="{35409E21-FF52-461D-3DE0-22E06E9C4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F9E0B7-DEC1-C620-3010-2186501B32E8}"/>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6" name="Espace réservé du pied de page 5">
            <a:extLst>
              <a:ext uri="{FF2B5EF4-FFF2-40B4-BE49-F238E27FC236}">
                <a16:creationId xmlns:a16="http://schemas.microsoft.com/office/drawing/2014/main" id="{2461555D-8573-BBBE-6F3D-606BB435E394}"/>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6384159D-2699-1410-CB05-584E9831F492}"/>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1856536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D06DF-84FA-B25C-87F6-6EA5B0643A86}"/>
              </a:ext>
            </a:extLst>
          </p:cNvPr>
          <p:cNvSpPr>
            <a:spLocks noGrp="1"/>
          </p:cNvSpPr>
          <p:nvPr>
            <p:ph type="title"/>
          </p:nvPr>
        </p:nvSpPr>
        <p:spPr/>
        <p:txBody>
          <a:bodyPr/>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AE27639A-78BF-F8C5-CA10-BFB307B9E17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4330102F-47C2-C373-1F47-DA0E52464ADC}"/>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5" name="Espace réservé du pied de page 4">
            <a:extLst>
              <a:ext uri="{FF2B5EF4-FFF2-40B4-BE49-F238E27FC236}">
                <a16:creationId xmlns:a16="http://schemas.microsoft.com/office/drawing/2014/main" id="{9A7B94A0-1991-D91D-1A6C-F92D0A0D4D28}"/>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D09C98FC-5326-A34F-DF39-BA96EE890E04}"/>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3350793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B39C60-5525-AB7F-7B25-353E98089A9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8B9B0B2D-9881-4D03-AC26-581EDFE1480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EBDB769D-FA59-CBB0-1E4B-8DD3CB4FAD14}"/>
              </a:ext>
            </a:extLst>
          </p:cNvPr>
          <p:cNvSpPr>
            <a:spLocks noGrp="1"/>
          </p:cNvSpPr>
          <p:nvPr>
            <p:ph type="dt" sz="half" idx="10"/>
          </p:nvPr>
        </p:nvSpPr>
        <p:spPr/>
        <p:txBody>
          <a:bodyPr/>
          <a:lstStyle/>
          <a:p>
            <a:fld id="{18AD5DED-106F-4E6B-B4EA-9FC1379BE4A5}" type="datetimeFigureOut">
              <a:rPr lang="fr-BF" smtClean="0"/>
              <a:t>04/25/2024</a:t>
            </a:fld>
            <a:endParaRPr lang="fr-BF"/>
          </a:p>
        </p:txBody>
      </p:sp>
      <p:sp>
        <p:nvSpPr>
          <p:cNvPr id="5" name="Espace réservé du pied de page 4">
            <a:extLst>
              <a:ext uri="{FF2B5EF4-FFF2-40B4-BE49-F238E27FC236}">
                <a16:creationId xmlns:a16="http://schemas.microsoft.com/office/drawing/2014/main" id="{F838BE3A-C8B9-8636-244F-07147D7BB1BC}"/>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985D3CD6-7A56-52D7-06D2-0BDA0464A5AE}"/>
              </a:ext>
            </a:extLst>
          </p:cNvPr>
          <p:cNvSpPr>
            <a:spLocks noGrp="1"/>
          </p:cNvSpPr>
          <p:nvPr>
            <p:ph type="sldNum" sz="quarter" idx="12"/>
          </p:nvPr>
        </p:nvSpPr>
        <p:spPr/>
        <p:txBody>
          <a:bodyPr/>
          <a:lstStyle/>
          <a:p>
            <a:fld id="{840795AD-C3D1-4802-9975-642E9F0C362E}" type="slidenum">
              <a:rPr lang="fr-BF" smtClean="0"/>
              <a:t>‹N°›</a:t>
            </a:fld>
            <a:endParaRPr lang="fr-BF"/>
          </a:p>
        </p:txBody>
      </p:sp>
    </p:spTree>
    <p:extLst>
      <p:ext uri="{BB962C8B-B14F-4D97-AF65-F5344CB8AC3E}">
        <p14:creationId xmlns:p14="http://schemas.microsoft.com/office/powerpoint/2010/main" val="177130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47200" y="6492878"/>
            <a:ext cx="2844800" cy="365125"/>
          </a:xfrm>
        </p:spPr>
        <p:txBody>
          <a:bodyPr/>
          <a:lstStyle/>
          <a:p>
            <a:fld id="{14A68F49-5CB0-4AF9-892D-91AE038A6A3D}" type="slidenum">
              <a:rPr lang="en-US" smtClean="0"/>
              <a:t>‹N°›</a:t>
            </a:fld>
            <a:endParaRPr lang="en-US"/>
          </a:p>
        </p:txBody>
      </p:sp>
      <p:sp>
        <p:nvSpPr>
          <p:cNvPr id="8" name="Title 1"/>
          <p:cNvSpPr>
            <a:spLocks noGrp="1"/>
          </p:cNvSpPr>
          <p:nvPr>
            <p:ph type="title"/>
          </p:nvPr>
        </p:nvSpPr>
        <p:spPr>
          <a:xfrm>
            <a:off x="623392" y="0"/>
            <a:ext cx="11233248" cy="980728"/>
          </a:xfrm>
        </p:spPr>
        <p:txBody>
          <a:bodyPr/>
          <a:lstStyle/>
          <a:p>
            <a:r>
              <a:rPr lang="en-US"/>
              <a:t>Click to edit Master title style</a:t>
            </a:r>
            <a:endParaRPr lang="en-GB"/>
          </a:p>
        </p:txBody>
      </p:sp>
    </p:spTree>
    <p:extLst>
      <p:ext uri="{BB962C8B-B14F-4D97-AF65-F5344CB8AC3E}">
        <p14:creationId xmlns:p14="http://schemas.microsoft.com/office/powerpoint/2010/main" val="222255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7618B-5E99-484C-BA70-F97F4A07822B}"/>
              </a:ext>
            </a:extLst>
          </p:cNvPr>
          <p:cNvSpPr/>
          <p:nvPr userDrawn="1"/>
        </p:nvSpPr>
        <p:spPr>
          <a:xfrm>
            <a:off x="-1" y="1432647"/>
            <a:ext cx="12191999" cy="399270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a:solidFill>
                <a:prstClr val="white"/>
              </a:solidFill>
            </a:endParaRPr>
          </a:p>
        </p:txBody>
      </p:sp>
      <p:sp>
        <p:nvSpPr>
          <p:cNvPr id="2" name="Title 1">
            <a:extLst>
              <a:ext uri="{FF2B5EF4-FFF2-40B4-BE49-F238E27FC236}">
                <a16:creationId xmlns:a16="http://schemas.microsoft.com/office/drawing/2014/main" id="{EAA9063B-3924-473E-B05D-579B7F985BF0}"/>
              </a:ext>
            </a:extLst>
          </p:cNvPr>
          <p:cNvSpPr>
            <a:spLocks noGrp="1"/>
          </p:cNvSpPr>
          <p:nvPr>
            <p:ph type="title"/>
          </p:nvPr>
        </p:nvSpPr>
        <p:spPr>
          <a:xfrm>
            <a:off x="685800" y="2667000"/>
            <a:ext cx="11233248" cy="980728"/>
          </a:xfrm>
        </p:spPr>
        <p:txBody>
          <a:bodyPr/>
          <a:lstStyle/>
          <a:p>
            <a:r>
              <a:rPr lang="en-US"/>
              <a:t>Click to edit Master title style</a:t>
            </a:r>
          </a:p>
        </p:txBody>
      </p:sp>
      <p:sp>
        <p:nvSpPr>
          <p:cNvPr id="7" name="Rectangle 6">
            <a:extLst>
              <a:ext uri="{FF2B5EF4-FFF2-40B4-BE49-F238E27FC236}">
                <a16:creationId xmlns:a16="http://schemas.microsoft.com/office/drawing/2014/main" id="{092BA417-0279-4691-969B-091F37A9E53F}"/>
              </a:ext>
            </a:extLst>
          </p:cNvPr>
          <p:cNvSpPr/>
          <p:nvPr userDrawn="1"/>
        </p:nvSpPr>
        <p:spPr>
          <a:xfrm>
            <a:off x="0" y="0"/>
            <a:ext cx="12191999" cy="143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a:solidFill>
                <a:prstClr val="white"/>
              </a:solidFill>
            </a:endParaRPr>
          </a:p>
        </p:txBody>
      </p:sp>
    </p:spTree>
    <p:extLst>
      <p:ext uri="{BB962C8B-B14F-4D97-AF65-F5344CB8AC3E}">
        <p14:creationId xmlns:p14="http://schemas.microsoft.com/office/powerpoint/2010/main" val="88775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884711104"/>
              </p:ext>
            </p:ext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name="Diapositive think-cell" r:id="rId3" imgW="270" imgH="270" progId="TCLayout.ActiveDocument.1">
                  <p:embed/>
                </p:oleObj>
              </mc:Choice>
              <mc:Fallback>
                <p:oleObj name="Diapositive think-cell" r:id="rId3" imgW="270" imgH="27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554183" y="134471"/>
            <a:ext cx="11083636" cy="609600"/>
          </a:xfrm>
          <a:prstGeom prst="rect">
            <a:avLst/>
          </a:prstGeom>
        </p:spPr>
        <p:txBody>
          <a:bodyPr lIns="0" tIns="0" rIns="0" bIns="0" anchor="b"/>
          <a:lstStyle>
            <a:lvl1pPr algn="l">
              <a:defRPr sz="2200" b="1" cap="none" baseline="0"/>
            </a:lvl1pPr>
          </a:lstStyle>
          <a:p>
            <a:r>
              <a:rPr lang="en-US"/>
              <a:t>Click to edit Master slide title</a:t>
            </a:r>
          </a:p>
        </p:txBody>
      </p:sp>
      <p:sp>
        <p:nvSpPr>
          <p:cNvPr id="12" name="Text Placeholder 9"/>
          <p:cNvSpPr>
            <a:spLocks noGrp="1"/>
          </p:cNvSpPr>
          <p:nvPr>
            <p:ph type="body" sz="quarter" idx="10"/>
          </p:nvPr>
        </p:nvSpPr>
        <p:spPr>
          <a:xfrm>
            <a:off x="544429" y="1008531"/>
            <a:ext cx="11066047"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9"/>
          <p:cNvSpPr>
            <a:spLocks noGrp="1"/>
          </p:cNvSpPr>
          <p:nvPr>
            <p:ph type="body" sz="quarter" idx="37" hasCustomPrompt="1"/>
          </p:nvPr>
        </p:nvSpPr>
        <p:spPr>
          <a:xfrm>
            <a:off x="554183" y="6446488"/>
            <a:ext cx="9973078" cy="386679"/>
          </a:xfrm>
          <a:prstGeom prst="rect">
            <a:avLst/>
          </a:prstGeom>
        </p:spPr>
        <p:txBody>
          <a:bodyPr lIns="0" tIns="0" rIns="0" bIns="0" anchor="b"/>
          <a:lstStyle>
            <a:lvl1pPr marL="0" indent="0">
              <a:buNone/>
              <a:defRPr sz="1000"/>
            </a:lvl1pPr>
          </a:lstStyle>
          <a:p>
            <a:r>
              <a:rPr lang="en-US"/>
              <a:t>Click to edit Master footer. This space is reserved for footnotes and sources only, and cannot be expanded beyond its current size.                                        </a:t>
            </a:r>
            <a:r>
              <a:rPr lang="en-IN"/>
              <a:t>Source: [Author/Publisher Name], [Report Name], [Year]</a:t>
            </a:r>
          </a:p>
        </p:txBody>
      </p:sp>
    </p:spTree>
    <p:extLst>
      <p:ext uri="{BB962C8B-B14F-4D97-AF65-F5344CB8AC3E}">
        <p14:creationId xmlns:p14="http://schemas.microsoft.com/office/powerpoint/2010/main" val="18684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a:p>
        </p:txBody>
      </p:sp>
    </p:spTree>
    <p:extLst>
      <p:ext uri="{BB962C8B-B14F-4D97-AF65-F5344CB8AC3E}">
        <p14:creationId xmlns:p14="http://schemas.microsoft.com/office/powerpoint/2010/main" val="258046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8"/>
        <p:cNvGrpSpPr/>
        <p:nvPr/>
      </p:nvGrpSpPr>
      <p:grpSpPr>
        <a:xfrm>
          <a:off x="0" y="0"/>
          <a:ext cx="0" cy="0"/>
          <a:chOff x="0" y="0"/>
          <a:chExt cx="0" cy="0"/>
        </a:xfrm>
      </p:grpSpPr>
      <p:sp>
        <p:nvSpPr>
          <p:cNvPr id="29" name="Google Shape;29;p306"/>
          <p:cNvSpPr txBox="1">
            <a:spLocks noGrp="1"/>
          </p:cNvSpPr>
          <p:nvPr>
            <p:ph type="body" idx="1"/>
          </p:nvPr>
        </p:nvSpPr>
        <p:spPr>
          <a:xfrm>
            <a:off x="528000" y="651600"/>
            <a:ext cx="111360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000"/>
              </a:spcBef>
              <a:spcAft>
                <a:spcPts val="0"/>
              </a:spcAft>
              <a:buClr>
                <a:schemeClr val="dk1"/>
              </a:buClr>
              <a:buSzPts val="1800"/>
              <a:buNone/>
              <a:defRPr/>
            </a:lvl2pPr>
            <a:lvl3pPr marL="1371600" lvl="2" indent="-342900" algn="l">
              <a:spcBef>
                <a:spcPts val="1000"/>
              </a:spcBef>
              <a:spcAft>
                <a:spcPts val="0"/>
              </a:spcAft>
              <a:buClr>
                <a:schemeClr val="dk1"/>
              </a:buClr>
              <a:buSzPts val="1800"/>
              <a:buChar char="•"/>
              <a:defRPr/>
            </a:lvl3pPr>
            <a:lvl4pPr marL="1828800" lvl="3" indent="-342900" algn="l">
              <a:spcBef>
                <a:spcPts val="1000"/>
              </a:spcBef>
              <a:spcAft>
                <a:spcPts val="0"/>
              </a:spcAft>
              <a:buClr>
                <a:schemeClr val="dk1"/>
              </a:buClr>
              <a:buSzPts val="1800"/>
              <a:buChar char="−"/>
              <a:defRPr/>
            </a:lvl4pPr>
            <a:lvl5pPr marL="2286000" lvl="4" indent="-342900" algn="l">
              <a:spcBef>
                <a:spcPts val="1000"/>
              </a:spcBef>
              <a:spcAft>
                <a:spcPts val="0"/>
              </a:spcAft>
              <a:buClr>
                <a:schemeClr val="dk1"/>
              </a:buClr>
              <a:buSzPts val="1800"/>
              <a:buChar char="−"/>
              <a:defRPr/>
            </a:lvl5pPr>
            <a:lvl6pPr marL="2743200" lvl="5" indent="-342900" algn="l">
              <a:spcBef>
                <a:spcPts val="1000"/>
              </a:spcBef>
              <a:spcAft>
                <a:spcPts val="0"/>
              </a:spcAft>
              <a:buClr>
                <a:schemeClr val="dk1"/>
              </a:buClr>
              <a:buSzPts val="1800"/>
              <a:buChar char="−"/>
              <a:defRPr/>
            </a:lvl6pPr>
            <a:lvl7pPr marL="3200400" lvl="6" indent="-342900" algn="l">
              <a:spcBef>
                <a:spcPts val="1000"/>
              </a:spcBef>
              <a:spcAft>
                <a:spcPts val="0"/>
              </a:spcAft>
              <a:buClr>
                <a:schemeClr val="dk1"/>
              </a:buClr>
              <a:buSzPts val="1800"/>
              <a:buChar char="−"/>
              <a:defRPr/>
            </a:lvl7pPr>
            <a:lvl8pPr marL="3657600" lvl="7" indent="-342900" algn="l">
              <a:spcBef>
                <a:spcPts val="1000"/>
              </a:spcBef>
              <a:spcAft>
                <a:spcPts val="0"/>
              </a:spcAft>
              <a:buClr>
                <a:schemeClr val="dk1"/>
              </a:buClr>
              <a:buSzPts val="1800"/>
              <a:buChar char="−"/>
              <a:defRPr/>
            </a:lvl8pPr>
            <a:lvl9pPr marL="4114800" lvl="8" indent="-342900" algn="l">
              <a:spcBef>
                <a:spcPts val="1000"/>
              </a:spcBef>
              <a:spcAft>
                <a:spcPts val="1000"/>
              </a:spcAft>
              <a:buClr>
                <a:schemeClr val="dk1"/>
              </a:buClr>
              <a:buSzPts val="1800"/>
              <a:buChar char="−"/>
              <a:defRPr/>
            </a:lvl9pPr>
          </a:lstStyle>
          <a:p>
            <a:endParaRPr/>
          </a:p>
        </p:txBody>
      </p:sp>
      <p:sp>
        <p:nvSpPr>
          <p:cNvPr id="30" name="Google Shape;30;p306"/>
          <p:cNvSpPr txBox="1">
            <a:spLocks noGrp="1"/>
          </p:cNvSpPr>
          <p:nvPr>
            <p:ph type="title"/>
          </p:nvPr>
        </p:nvSpPr>
        <p:spPr>
          <a:xfrm>
            <a:off x="528000" y="295683"/>
            <a:ext cx="11136000" cy="46949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777638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4CD490C-D383-4D03-BD42-A32EA6CE3CAF}" type="slidenum">
              <a:rPr lang="en-GB" smtClean="0"/>
              <a:pPr/>
              <a:t>‹N°›</a:t>
            </a:fld>
            <a:endParaRPr lang="en-GB"/>
          </a:p>
        </p:txBody>
      </p:sp>
      <p:sp>
        <p:nvSpPr>
          <p:cNvPr id="6" name="Content Placeholder 2"/>
          <p:cNvSpPr>
            <a:spLocks noGrp="1"/>
          </p:cNvSpPr>
          <p:nvPr>
            <p:ph idx="1"/>
          </p:nvPr>
        </p:nvSpPr>
        <p:spPr>
          <a:xfrm>
            <a:off x="609600" y="1600201"/>
            <a:ext cx="10972800" cy="4525963"/>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614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4CD490C-D383-4D03-BD42-A32EA6CE3CAF}" type="slidenum">
              <a:rPr lang="en-GB" smtClean="0"/>
              <a:pPr/>
              <a:t>‹N°›</a:t>
            </a:fld>
            <a:endParaRPr lang="en-GB"/>
          </a:p>
        </p:txBody>
      </p:sp>
      <p:sp>
        <p:nvSpPr>
          <p:cNvPr id="6" name="Content Placeholder 2"/>
          <p:cNvSpPr>
            <a:spLocks noGrp="1"/>
          </p:cNvSpPr>
          <p:nvPr>
            <p:ph idx="1"/>
          </p:nvPr>
        </p:nvSpPr>
        <p:spPr>
          <a:xfrm>
            <a:off x="609600" y="1600201"/>
            <a:ext cx="10972800" cy="4525963"/>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20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1.emf" /><Relationship Id="rId2" Type="http://schemas.openxmlformats.org/officeDocument/2006/relationships/slideLayout" Target="../slideLayouts/slideLayout2.xml" /><Relationship Id="rId16" Type="http://schemas.openxmlformats.org/officeDocument/2006/relationships/oleObject" Target="../embeddings/oleObject1.bin"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ags" Target="../tags/tag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theme" Target="../theme/theme2.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8DD62E0-1889-4BD8-A4BE-63BB71D2E028}"/>
              </a:ext>
            </a:extLst>
          </p:cNvPr>
          <p:cNvGraphicFramePr>
            <a:graphicFrameLocks noChangeAspect="1"/>
          </p:cNvGraphicFramePr>
          <p:nvPr userDrawn="1">
            <p:custDataLst>
              <p:tags r:id="rId15"/>
            </p:custDataLst>
            <p:extLst>
              <p:ext uri="{D42A27DB-BD31-4B8C-83A1-F6EECF244321}">
                <p14:modId xmlns:p14="http://schemas.microsoft.com/office/powerpoint/2010/main" val="5701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6" imgW="416" imgH="416" progId="TCLayout.ActiveDocument.1">
                  <p:embed/>
                </p:oleObj>
              </mc:Choice>
              <mc:Fallback>
                <p:oleObj name="Diapositive think-cell" r:id="rId16" imgW="416" imgH="416" progId="TCLayout.ActiveDocument.1">
                  <p:embed/>
                  <p:pic>
                    <p:nvPicPr>
                      <p:cNvPr id="10" name="Object 9" hidden="1">
                        <a:extLst>
                          <a:ext uri="{FF2B5EF4-FFF2-40B4-BE49-F238E27FC236}">
                            <a16:creationId xmlns:a16="http://schemas.microsoft.com/office/drawing/2014/main" id="{A8DD62E0-1889-4BD8-A4BE-63BB71D2E02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0" y="0"/>
            <a:ext cx="12192000" cy="9807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3" name="Text Placeholder 2"/>
          <p:cNvSpPr>
            <a:spLocks noGrp="1"/>
          </p:cNvSpPr>
          <p:nvPr>
            <p:ph type="body" idx="1"/>
          </p:nvPr>
        </p:nvSpPr>
        <p:spPr>
          <a:xfrm>
            <a:off x="609600" y="1295401"/>
            <a:ext cx="10972800" cy="4830766"/>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 </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F49684-D15B-4D21-94CC-4A7E46BE0DBE}" type="datetimeFigureOut">
              <a:rPr lang="en-US" smtClean="0"/>
              <a:t>4/25/2024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A68F49-5CB0-4AF9-892D-91AE038A6A3D}" type="slidenum">
              <a:rPr lang="en-US" smtClean="0"/>
              <a:t>‹N°›</a:t>
            </a:fld>
            <a:endParaRPr lang="en-US"/>
          </a:p>
        </p:txBody>
      </p:sp>
      <p:sp>
        <p:nvSpPr>
          <p:cNvPr id="8" name="Title 1"/>
          <p:cNvSpPr txBox="1">
            <a:spLocks/>
          </p:cNvSpPr>
          <p:nvPr/>
        </p:nvSpPr>
        <p:spPr>
          <a:xfrm>
            <a:off x="623392" y="0"/>
            <a:ext cx="11233248" cy="980728"/>
          </a:xfrm>
          <a:prstGeom prst="rect">
            <a:avLst/>
          </a:prstGeom>
        </p:spPr>
        <p:txBody>
          <a:bodyPr anchor="ctr">
            <a:normAutofit/>
          </a:bodyPr>
          <a:lstStyle>
            <a:lvl1pPr>
              <a:defRPr sz="2600" b="1">
                <a:latin typeface="+mj-lt"/>
              </a:defRPr>
            </a:lvl1pPr>
          </a:lstStyle>
          <a:p>
            <a:pPr algn="just">
              <a:spcBef>
                <a:spcPct val="0"/>
              </a:spcBef>
              <a:defRPr/>
            </a:pPr>
            <a:endParaRPr lang="en-GB" sz="1950">
              <a:solidFill>
                <a:prstClr val="white"/>
              </a:solidFill>
              <a:cs typeface="Arial" pitchFamily="34" charset="0"/>
            </a:endParaRPr>
          </a:p>
        </p:txBody>
      </p:sp>
      <p:sp>
        <p:nvSpPr>
          <p:cNvPr id="9" name="Title Placeholder 8"/>
          <p:cNvSpPr>
            <a:spLocks noGrp="1"/>
          </p:cNvSpPr>
          <p:nvPr>
            <p:ph type="title"/>
          </p:nvPr>
        </p:nvSpPr>
        <p:spPr>
          <a:xfrm>
            <a:off x="623392" y="0"/>
            <a:ext cx="11233248" cy="980728"/>
          </a:xfrm>
          <a:prstGeom prst="rect">
            <a:avLst/>
          </a:prstGeom>
        </p:spPr>
        <p:txBody>
          <a:bodyPr vert="horz" lIns="91440" tIns="45720" rIns="91440" bIns="45720" rtlCol="0" anchor="ctr">
            <a:normAutofit/>
          </a:bodyPr>
          <a:lstStyle/>
          <a:p>
            <a:r>
              <a:rPr lang="en-US" dirty="0" err="1"/>
              <a:t>Cliquez</a:t>
            </a:r>
            <a:r>
              <a:rPr lang="en-US" dirty="0"/>
              <a:t> pour modifier le style du </a:t>
            </a:r>
            <a:r>
              <a:rPr lang="en-US" dirty="0" err="1"/>
              <a:t>titre</a:t>
            </a:r>
            <a:r>
              <a:rPr lang="en-US" dirty="0"/>
              <a:t> principal </a:t>
            </a:r>
            <a:endParaRPr lang="en-GB" dirty="0"/>
          </a:p>
        </p:txBody>
      </p:sp>
    </p:spTree>
    <p:extLst>
      <p:ext uri="{BB962C8B-B14F-4D97-AF65-F5344CB8AC3E}">
        <p14:creationId xmlns:p14="http://schemas.microsoft.com/office/powerpoint/2010/main" val="3443019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just" defTabSz="685800" rtl="0" eaLnBrk="1" latinLnBrk="0" hangingPunct="1">
        <a:spcBef>
          <a:spcPct val="0"/>
        </a:spcBef>
        <a:buNone/>
        <a:defRPr sz="3200" b="1" kern="1200">
          <a:solidFill>
            <a:schemeClr val="bg1"/>
          </a:solidFill>
          <a:latin typeface="+mj-lt"/>
          <a:ea typeface="+mj-ea"/>
          <a:cs typeface="Arial" pitchFamily="34" charset="0"/>
        </a:defRPr>
      </a:lvl1pPr>
    </p:titleStyle>
    <p:bodyStyle>
      <a:lvl1pPr marL="257175" indent="-257175" algn="l" defTabSz="6858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1pPr>
      <a:lvl2pPr marL="557213" indent="-214313" algn="l" defTabSz="6858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2pPr>
      <a:lvl3pPr marL="857250" indent="-171450" algn="l" defTabSz="685800" rtl="0" eaLnBrk="1" latinLnBrk="0" hangingPunct="1">
        <a:spcBef>
          <a:spcPct val="20000"/>
        </a:spcBef>
        <a:buFont typeface="Arial" pitchFamily="34" charset="0"/>
        <a:buChar char="•"/>
        <a:defRPr sz="1400" kern="1200">
          <a:solidFill>
            <a:schemeClr val="tx1"/>
          </a:solidFill>
          <a:latin typeface="+mj-lt"/>
          <a:ea typeface="+mn-ea"/>
          <a:cs typeface="Arial" pitchFamily="34" charset="0"/>
        </a:defRPr>
      </a:lvl3pPr>
      <a:lvl4pPr marL="1200150" indent="-171450" algn="l" defTabSz="685800" rtl="0" eaLnBrk="1" latinLnBrk="0" hangingPunct="1">
        <a:spcBef>
          <a:spcPct val="20000"/>
        </a:spcBef>
        <a:buFont typeface="Arial" pitchFamily="34" charset="0"/>
        <a:buChar char="–"/>
        <a:defRPr sz="1400" kern="1200">
          <a:solidFill>
            <a:schemeClr val="tx1"/>
          </a:solidFill>
          <a:latin typeface="+mj-lt"/>
          <a:ea typeface="+mn-ea"/>
          <a:cs typeface="Arial" pitchFamily="34" charset="0"/>
        </a:defRPr>
      </a:lvl4pPr>
      <a:lvl5pPr marL="1543050" indent="-171450" algn="l" defTabSz="685800" rtl="0" eaLnBrk="1" latinLnBrk="0" hangingPunct="1">
        <a:spcBef>
          <a:spcPct val="20000"/>
        </a:spcBef>
        <a:buFont typeface="Arial" pitchFamily="34" charset="0"/>
        <a:buChar char="»"/>
        <a:defRPr sz="1400" kern="1200">
          <a:solidFill>
            <a:schemeClr val="tx1"/>
          </a:solidFill>
          <a:latin typeface="+mj-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5BDEDA9-07CC-2CEF-18DA-E125D231DF4A}"/>
              </a:ext>
            </a:extLst>
          </p:cNvPr>
          <p:cNvSpPr>
            <a:spLocks noGrp="1"/>
          </p:cNvSpPr>
          <p:nvPr>
            <p:ph type="title"/>
          </p:nvPr>
        </p:nvSpPr>
        <p:spPr>
          <a:xfrm>
            <a:off x="838200" y="365126"/>
            <a:ext cx="10515600" cy="899132"/>
          </a:xfrm>
          <a:prstGeom prst="rect">
            <a:avLst/>
          </a:prstGeom>
          <a:noFill/>
        </p:spPr>
        <p:txBody>
          <a:bodyPr vert="horz" lIns="91440" tIns="45720" rIns="91440" bIns="45720" rtlCol="0" anchor="ctr">
            <a:normAutofit/>
          </a:bodyPr>
          <a:lstStyle/>
          <a:p>
            <a:endParaRPr lang="fr-BF" dirty="0"/>
          </a:p>
        </p:txBody>
      </p:sp>
      <p:sp>
        <p:nvSpPr>
          <p:cNvPr id="3" name="Espace réservé du texte 2">
            <a:extLst>
              <a:ext uri="{FF2B5EF4-FFF2-40B4-BE49-F238E27FC236}">
                <a16:creationId xmlns:a16="http://schemas.microsoft.com/office/drawing/2014/main" id="{0D0134AF-444C-EC7E-12C1-2CC98BEF8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F" dirty="0"/>
          </a:p>
        </p:txBody>
      </p:sp>
      <p:sp>
        <p:nvSpPr>
          <p:cNvPr id="4" name="Espace réservé de la date 3">
            <a:extLst>
              <a:ext uri="{FF2B5EF4-FFF2-40B4-BE49-F238E27FC236}">
                <a16:creationId xmlns:a16="http://schemas.microsoft.com/office/drawing/2014/main" id="{86433C23-8DE5-B165-6FDD-7BC94CFA1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AD5DED-106F-4E6B-B4EA-9FC1379BE4A5}" type="datetimeFigureOut">
              <a:rPr lang="fr-BF" smtClean="0"/>
              <a:t>04/25/2024</a:t>
            </a:fld>
            <a:endParaRPr lang="fr-BF"/>
          </a:p>
        </p:txBody>
      </p:sp>
      <p:sp>
        <p:nvSpPr>
          <p:cNvPr id="5" name="Espace réservé du pied de page 4">
            <a:extLst>
              <a:ext uri="{FF2B5EF4-FFF2-40B4-BE49-F238E27FC236}">
                <a16:creationId xmlns:a16="http://schemas.microsoft.com/office/drawing/2014/main" id="{D3716A64-2824-1FEE-9BB1-37CF4FF58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F"/>
          </a:p>
        </p:txBody>
      </p:sp>
      <p:sp>
        <p:nvSpPr>
          <p:cNvPr id="6" name="Espace réservé du numéro de diapositive 5">
            <a:extLst>
              <a:ext uri="{FF2B5EF4-FFF2-40B4-BE49-F238E27FC236}">
                <a16:creationId xmlns:a16="http://schemas.microsoft.com/office/drawing/2014/main" id="{C2A7C67B-946F-98AA-C9B3-D67288B40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0795AD-C3D1-4802-9975-642E9F0C362E}" type="slidenum">
              <a:rPr lang="fr-BF" smtClean="0"/>
              <a:t>‹N°›</a:t>
            </a:fld>
            <a:endParaRPr lang="fr-BF"/>
          </a:p>
        </p:txBody>
      </p:sp>
    </p:spTree>
    <p:extLst>
      <p:ext uri="{BB962C8B-B14F-4D97-AF65-F5344CB8AC3E}">
        <p14:creationId xmlns:p14="http://schemas.microsoft.com/office/powerpoint/2010/main" val="28826529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customXml" Target="../ink/ink1.xml"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8" Type="http://schemas.openxmlformats.org/officeDocument/2006/relationships/image" Target="../media/image5.emf" /><Relationship Id="rId3" Type="http://schemas.openxmlformats.org/officeDocument/2006/relationships/tags" Target="../tags/tag25.xml" /><Relationship Id="rId7" Type="http://schemas.openxmlformats.org/officeDocument/2006/relationships/oleObject" Target="../embeddings/oleObject6.bin" /><Relationship Id="rId2" Type="http://schemas.openxmlformats.org/officeDocument/2006/relationships/tags" Target="../tags/tag24.xml" /><Relationship Id="rId1" Type="http://schemas.openxmlformats.org/officeDocument/2006/relationships/tags" Target="../tags/tag23.xml" /><Relationship Id="rId6" Type="http://schemas.openxmlformats.org/officeDocument/2006/relationships/notesSlide" Target="../notesSlides/notesSlide1.xml" /><Relationship Id="rId5" Type="http://schemas.openxmlformats.org/officeDocument/2006/relationships/slideLayout" Target="../slideLayouts/slideLayout12.xml" /><Relationship Id="rId4" Type="http://schemas.openxmlformats.org/officeDocument/2006/relationships/tags" Target="../tags/tag26.xml" /></Relationships>
</file>

<file path=ppt/slides/_rels/slide11.xml.rels><?xml version="1.0" encoding="UTF-8" standalone="yes"?>
<Relationships xmlns="http://schemas.openxmlformats.org/package/2006/relationships"><Relationship Id="rId13" Type="http://schemas.microsoft.com/office/2014/relationships/chartEx" Target="../charts/chartEx2.xml" /><Relationship Id="rId3" Type="http://schemas.openxmlformats.org/officeDocument/2006/relationships/tags" Target="../tags/tag29.xml" /><Relationship Id="rId7" Type="http://schemas.microsoft.com/office/2014/relationships/chartEx" Target="../charts/chartEx1.xml" /><Relationship Id="rId12" Type="http://schemas.openxmlformats.org/officeDocument/2006/relationships/chart" Target="../charts/chart7.xml" /><Relationship Id="rId2" Type="http://schemas.openxmlformats.org/officeDocument/2006/relationships/tags" Target="../tags/tag28.xml" /><Relationship Id="rId1" Type="http://schemas.openxmlformats.org/officeDocument/2006/relationships/tags" Target="../tags/tag27.xml" /><Relationship Id="rId6" Type="http://schemas.openxmlformats.org/officeDocument/2006/relationships/image" Target="../media/image5.emf" /><Relationship Id="rId11" Type="http://schemas.openxmlformats.org/officeDocument/2006/relationships/chart" Target="../charts/chart6.xml" /><Relationship Id="rId5" Type="http://schemas.openxmlformats.org/officeDocument/2006/relationships/oleObject" Target="../embeddings/oleObject7.bin" /><Relationship Id="rId10" Type="http://schemas.openxmlformats.org/officeDocument/2006/relationships/chart" Target="../charts/chart5.xml" /><Relationship Id="rId4" Type="http://schemas.openxmlformats.org/officeDocument/2006/relationships/slideLayout" Target="../slideLayouts/slideLayout12.xml" /><Relationship Id="rId9" Type="http://schemas.openxmlformats.org/officeDocument/2006/relationships/image" Target="../media/image28.png" /><Relationship Id="rId14" Type="http://schemas.openxmlformats.org/officeDocument/2006/relationships/image" Target="../media/image29.png" /></Relationships>
</file>

<file path=ppt/slides/_rels/slide12.xml.rels><?xml version="1.0" encoding="UTF-8" standalone="yes"?>
<Relationships xmlns="http://schemas.openxmlformats.org/package/2006/relationships"><Relationship Id="rId8" Type="http://schemas.openxmlformats.org/officeDocument/2006/relationships/chart" Target="../charts/chart9.xml" /><Relationship Id="rId3" Type="http://schemas.openxmlformats.org/officeDocument/2006/relationships/tags" Target="../tags/tag32.xml" /><Relationship Id="rId7" Type="http://schemas.openxmlformats.org/officeDocument/2006/relationships/chart" Target="../charts/chart8.xml" /><Relationship Id="rId2" Type="http://schemas.openxmlformats.org/officeDocument/2006/relationships/tags" Target="../tags/tag31.xml" /><Relationship Id="rId1" Type="http://schemas.openxmlformats.org/officeDocument/2006/relationships/tags" Target="../tags/tag30.xml" /><Relationship Id="rId6" Type="http://schemas.openxmlformats.org/officeDocument/2006/relationships/image" Target="../media/image5.emf" /><Relationship Id="rId5" Type="http://schemas.openxmlformats.org/officeDocument/2006/relationships/oleObject" Target="../embeddings/oleObject8.bin" /><Relationship Id="rId10" Type="http://schemas.openxmlformats.org/officeDocument/2006/relationships/chart" Target="../charts/chart11.xml" /><Relationship Id="rId4" Type="http://schemas.openxmlformats.org/officeDocument/2006/relationships/slideLayout" Target="../slideLayouts/slideLayout12.xml" /><Relationship Id="rId9" Type="http://schemas.openxmlformats.org/officeDocument/2006/relationships/chart" Target="../charts/chart10.xml" /></Relationships>
</file>

<file path=ppt/slides/_rels/slide13.xml.rels><?xml version="1.0" encoding="UTF-8" standalone="yes"?>
<Relationships xmlns="http://schemas.openxmlformats.org/package/2006/relationships"><Relationship Id="rId13" Type="http://schemas.microsoft.com/office/2014/relationships/chartEx" Target="../charts/chartEx5.xml" /><Relationship Id="rId18" Type="http://schemas.openxmlformats.org/officeDocument/2006/relationships/chart" Target="../charts/chart14.xml" /><Relationship Id="rId3" Type="http://schemas.openxmlformats.org/officeDocument/2006/relationships/tags" Target="../tags/tag35.xml" /><Relationship Id="rId7" Type="http://schemas.microsoft.com/office/2014/relationships/chartEx" Target="../charts/chartEx3.xml" /><Relationship Id="rId12" Type="http://schemas.openxmlformats.org/officeDocument/2006/relationships/chart" Target="../charts/chart12.xml" /><Relationship Id="rId17" Type="http://schemas.openxmlformats.org/officeDocument/2006/relationships/chart" Target="../charts/chart13.xml" /><Relationship Id="rId2" Type="http://schemas.openxmlformats.org/officeDocument/2006/relationships/tags" Target="../tags/tag34.xml" /><Relationship Id="rId16" Type="http://schemas.openxmlformats.org/officeDocument/2006/relationships/image" Target="../media/image33.png" /><Relationship Id="rId1" Type="http://schemas.openxmlformats.org/officeDocument/2006/relationships/tags" Target="../tags/tag33.xml" /><Relationship Id="rId6" Type="http://schemas.openxmlformats.org/officeDocument/2006/relationships/image" Target="../media/image5.emf" /><Relationship Id="rId11" Type="http://schemas.openxmlformats.org/officeDocument/2006/relationships/image" Target="../media/image31.png" /><Relationship Id="rId5" Type="http://schemas.openxmlformats.org/officeDocument/2006/relationships/oleObject" Target="../embeddings/oleObject9.bin" /><Relationship Id="rId15" Type="http://schemas.microsoft.com/office/2014/relationships/chartEx" Target="../charts/chartEx6.xml" /><Relationship Id="rId10" Type="http://schemas.microsoft.com/office/2014/relationships/chartEx" Target="../charts/chartEx4.xml" /><Relationship Id="rId4" Type="http://schemas.openxmlformats.org/officeDocument/2006/relationships/slideLayout" Target="../slideLayouts/slideLayout12.xml" /><Relationship Id="rId9" Type="http://schemas.openxmlformats.org/officeDocument/2006/relationships/image" Target="../media/image30.png" /><Relationship Id="rId14" Type="http://schemas.openxmlformats.org/officeDocument/2006/relationships/image" Target="../media/image32.png" /></Relationships>
</file>

<file path=ppt/slides/_rels/slide14.xml.rels><?xml version="1.0" encoding="UTF-8" standalone="yes"?>
<Relationships xmlns="http://schemas.openxmlformats.org/package/2006/relationships"><Relationship Id="rId8" Type="http://schemas.openxmlformats.org/officeDocument/2006/relationships/image" Target="../media/image35.png" /><Relationship Id="rId3" Type="http://schemas.openxmlformats.org/officeDocument/2006/relationships/tags" Target="../tags/tag38.xml" /><Relationship Id="rId7" Type="http://schemas.microsoft.com/office/2007/relationships/hdphoto" Target="../media/hdphoto1.wdp" /><Relationship Id="rId2" Type="http://schemas.openxmlformats.org/officeDocument/2006/relationships/tags" Target="../tags/tag37.xml" /><Relationship Id="rId1" Type="http://schemas.openxmlformats.org/officeDocument/2006/relationships/tags" Target="../tags/tag36.xml" /><Relationship Id="rId6" Type="http://schemas.openxmlformats.org/officeDocument/2006/relationships/image" Target="../media/image34.png" /><Relationship Id="rId5" Type="http://schemas.openxmlformats.org/officeDocument/2006/relationships/slideLayout" Target="../slideLayouts/slideLayout12.xml" /><Relationship Id="rId4" Type="http://schemas.openxmlformats.org/officeDocument/2006/relationships/tags" Target="../tags/tag39.xml" /><Relationship Id="rId9" Type="http://schemas.microsoft.com/office/2007/relationships/hdphoto" Target="../media/hdphoto2.wdp"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40.xml" /></Relationships>
</file>

<file path=ppt/slides/_rels/slide19.xml.rels><?xml version="1.0" encoding="UTF-8" standalone="yes"?>
<Relationships xmlns="http://schemas.openxmlformats.org/package/2006/relationships"><Relationship Id="rId8" Type="http://schemas.openxmlformats.org/officeDocument/2006/relationships/image" Target="../media/image37.png" /><Relationship Id="rId3" Type="http://schemas.openxmlformats.org/officeDocument/2006/relationships/tags" Target="../tags/tag43.xml" /><Relationship Id="rId7" Type="http://schemas.microsoft.com/office/2007/relationships/hdphoto" Target="../media/hdphoto3.wdp" /><Relationship Id="rId2" Type="http://schemas.openxmlformats.org/officeDocument/2006/relationships/tags" Target="../tags/tag42.xml" /><Relationship Id="rId1" Type="http://schemas.openxmlformats.org/officeDocument/2006/relationships/tags" Target="../tags/tag41.xml" /><Relationship Id="rId6" Type="http://schemas.openxmlformats.org/officeDocument/2006/relationships/image" Target="../media/image36.png" /><Relationship Id="rId11" Type="http://schemas.microsoft.com/office/2007/relationships/hdphoto" Target="../media/hdphoto5.wdp" /><Relationship Id="rId5" Type="http://schemas.openxmlformats.org/officeDocument/2006/relationships/slideLayout" Target="../slideLayouts/slideLayout2.xml" /><Relationship Id="rId10" Type="http://schemas.openxmlformats.org/officeDocument/2006/relationships/image" Target="../media/image38.png" /><Relationship Id="rId4" Type="http://schemas.openxmlformats.org/officeDocument/2006/relationships/tags" Target="../tags/tag44.xml" /><Relationship Id="rId9" Type="http://schemas.microsoft.com/office/2007/relationships/hdphoto" Target="../media/hdphoto4.wdp"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4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 /></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 /><Relationship Id="rId3" Type="http://schemas.openxmlformats.org/officeDocument/2006/relationships/tags" Target="../tags/tag48.xml" /><Relationship Id="rId7" Type="http://schemas.openxmlformats.org/officeDocument/2006/relationships/slideLayout" Target="../slideLayouts/slideLayout12.xml" /><Relationship Id="rId12" Type="http://schemas.openxmlformats.org/officeDocument/2006/relationships/chart" Target="../charts/chart17.xml" /><Relationship Id="rId2" Type="http://schemas.openxmlformats.org/officeDocument/2006/relationships/tags" Target="../tags/tag47.xml" /><Relationship Id="rId1" Type="http://schemas.openxmlformats.org/officeDocument/2006/relationships/tags" Target="../tags/tag46.xml" /><Relationship Id="rId6" Type="http://schemas.openxmlformats.org/officeDocument/2006/relationships/tags" Target="../tags/tag51.xml" /><Relationship Id="rId11" Type="http://schemas.openxmlformats.org/officeDocument/2006/relationships/chart" Target="../charts/chart16.xml" /><Relationship Id="rId5" Type="http://schemas.openxmlformats.org/officeDocument/2006/relationships/tags" Target="../tags/tag50.xml" /><Relationship Id="rId10" Type="http://schemas.openxmlformats.org/officeDocument/2006/relationships/chart" Target="../charts/chart15.xml" /><Relationship Id="rId4" Type="http://schemas.openxmlformats.org/officeDocument/2006/relationships/tags" Target="../tags/tag49.xml" /><Relationship Id="rId9" Type="http://schemas.openxmlformats.org/officeDocument/2006/relationships/image" Target="../media/image5.emf" /></Relationships>
</file>

<file path=ppt/slides/_rels/slide24.xml.rels><?xml version="1.0" encoding="UTF-8" standalone="yes"?>
<Relationships xmlns="http://schemas.openxmlformats.org/package/2006/relationships"><Relationship Id="rId8" Type="http://schemas.openxmlformats.org/officeDocument/2006/relationships/chart" Target="../charts/chart19.xml" /><Relationship Id="rId3" Type="http://schemas.openxmlformats.org/officeDocument/2006/relationships/tags" Target="../tags/tag54.xml" /><Relationship Id="rId7" Type="http://schemas.openxmlformats.org/officeDocument/2006/relationships/chart" Target="../charts/chart18.xml" /><Relationship Id="rId2" Type="http://schemas.openxmlformats.org/officeDocument/2006/relationships/tags" Target="../tags/tag53.xml" /><Relationship Id="rId1" Type="http://schemas.openxmlformats.org/officeDocument/2006/relationships/tags" Target="../tags/tag52.xml" /><Relationship Id="rId6" Type="http://schemas.openxmlformats.org/officeDocument/2006/relationships/image" Target="../media/image5.emf" /><Relationship Id="rId5" Type="http://schemas.openxmlformats.org/officeDocument/2006/relationships/oleObject" Target="../embeddings/oleObject13.bin" /><Relationship Id="rId4"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3" Type="http://schemas.openxmlformats.org/officeDocument/2006/relationships/tags" Target="../tags/tag57.xml" /><Relationship Id="rId2" Type="http://schemas.openxmlformats.org/officeDocument/2006/relationships/tags" Target="../tags/tag56.xml" /><Relationship Id="rId1" Type="http://schemas.openxmlformats.org/officeDocument/2006/relationships/tags" Target="../tags/tag55.xml" /><Relationship Id="rId6" Type="http://schemas.openxmlformats.org/officeDocument/2006/relationships/image" Target="../media/image5.emf" /><Relationship Id="rId5" Type="http://schemas.openxmlformats.org/officeDocument/2006/relationships/oleObject" Target="../embeddings/oleObject14.bin" /><Relationship Id="rId4" Type="http://schemas.openxmlformats.org/officeDocument/2006/relationships/slideLayout" Target="../slideLayouts/slideLayout12.xml" /></Relationships>
</file>

<file path=ppt/slides/_rels/slide26.xml.rels><?xml version="1.0" encoding="UTF-8" standalone="yes"?>
<Relationships xmlns="http://schemas.openxmlformats.org/package/2006/relationships"><Relationship Id="rId8" Type="http://schemas.openxmlformats.org/officeDocument/2006/relationships/chart" Target="../charts/chart21.xml" /><Relationship Id="rId3" Type="http://schemas.openxmlformats.org/officeDocument/2006/relationships/tags" Target="../tags/tag60.xml" /><Relationship Id="rId7" Type="http://schemas.openxmlformats.org/officeDocument/2006/relationships/chart" Target="../charts/chart20.xml" /><Relationship Id="rId2" Type="http://schemas.openxmlformats.org/officeDocument/2006/relationships/tags" Target="../tags/tag59.xml" /><Relationship Id="rId1" Type="http://schemas.openxmlformats.org/officeDocument/2006/relationships/tags" Target="../tags/tag58.xml" /><Relationship Id="rId6" Type="http://schemas.openxmlformats.org/officeDocument/2006/relationships/image" Target="../media/image5.emf" /><Relationship Id="rId11" Type="http://schemas.openxmlformats.org/officeDocument/2006/relationships/chart" Target="../charts/chart24.xml" /><Relationship Id="rId5" Type="http://schemas.openxmlformats.org/officeDocument/2006/relationships/oleObject" Target="../embeddings/oleObject15.bin" /><Relationship Id="rId10" Type="http://schemas.openxmlformats.org/officeDocument/2006/relationships/chart" Target="../charts/chart23.xml" /><Relationship Id="rId4" Type="http://schemas.openxmlformats.org/officeDocument/2006/relationships/slideLayout" Target="../slideLayouts/slideLayout12.xml" /><Relationship Id="rId9" Type="http://schemas.openxmlformats.org/officeDocument/2006/relationships/chart" Target="../charts/chart22.xml" /></Relationships>
</file>

<file path=ppt/slides/_rels/slide27.xml.rels><?xml version="1.0" encoding="UTF-8" standalone="yes"?>
<Relationships xmlns="http://schemas.openxmlformats.org/package/2006/relationships"><Relationship Id="rId3" Type="http://schemas.openxmlformats.org/officeDocument/2006/relationships/tags" Target="../tags/tag63.xml" /><Relationship Id="rId7" Type="http://schemas.microsoft.com/office/2014/relationships/chartEx" Target="../charts/chartEx7.xml" /><Relationship Id="rId2" Type="http://schemas.openxmlformats.org/officeDocument/2006/relationships/tags" Target="../tags/tag62.xml" /><Relationship Id="rId1" Type="http://schemas.openxmlformats.org/officeDocument/2006/relationships/tags" Target="../tags/tag61.xml" /><Relationship Id="rId6" Type="http://schemas.openxmlformats.org/officeDocument/2006/relationships/image" Target="../media/image5.emf" /><Relationship Id="rId5" Type="http://schemas.openxmlformats.org/officeDocument/2006/relationships/oleObject" Target="../embeddings/oleObject21.bin" /><Relationship Id="rId10" Type="http://schemas.openxmlformats.org/officeDocument/2006/relationships/image" Target="../media/image40.png" /><Relationship Id="rId4" Type="http://schemas.openxmlformats.org/officeDocument/2006/relationships/slideLayout" Target="../slideLayouts/slideLayout12.xml" /><Relationship Id="rId9" Type="http://schemas.openxmlformats.org/officeDocument/2006/relationships/image" Target="../media/image39.png" /></Relationships>
</file>

<file path=ppt/slides/_rels/slide28.xml.rels><?xml version="1.0" encoding="UTF-8" standalone="yes"?>
<Relationships xmlns="http://schemas.openxmlformats.org/package/2006/relationships"><Relationship Id="rId13" Type="http://schemas.openxmlformats.org/officeDocument/2006/relationships/image" Target="../media/image43.png" /><Relationship Id="rId18" Type="http://schemas.openxmlformats.org/officeDocument/2006/relationships/chart" Target="../charts/chart27.xml" /><Relationship Id="rId3" Type="http://schemas.openxmlformats.org/officeDocument/2006/relationships/tags" Target="../tags/tag66.xml" /><Relationship Id="rId7" Type="http://schemas.microsoft.com/office/2014/relationships/chartEx" Target="../charts/chartEx8.xml" /><Relationship Id="rId12" Type="http://schemas.microsoft.com/office/2014/relationships/chartEx" Target="../charts/chartEx10.xml" /><Relationship Id="rId17" Type="http://schemas.openxmlformats.org/officeDocument/2006/relationships/chart" Target="../charts/chart26.xml" /><Relationship Id="rId2" Type="http://schemas.openxmlformats.org/officeDocument/2006/relationships/tags" Target="../tags/tag65.xml" /><Relationship Id="rId16" Type="http://schemas.openxmlformats.org/officeDocument/2006/relationships/chart" Target="../charts/chart25.xml" /><Relationship Id="rId1" Type="http://schemas.openxmlformats.org/officeDocument/2006/relationships/tags" Target="../tags/tag64.xml" /><Relationship Id="rId6" Type="http://schemas.openxmlformats.org/officeDocument/2006/relationships/image" Target="../media/image5.emf" /><Relationship Id="rId11" Type="http://schemas.openxmlformats.org/officeDocument/2006/relationships/image" Target="../media/image42.png" /><Relationship Id="rId5" Type="http://schemas.openxmlformats.org/officeDocument/2006/relationships/oleObject" Target="../embeddings/oleObject22.bin" /><Relationship Id="rId15" Type="http://schemas.openxmlformats.org/officeDocument/2006/relationships/image" Target="../media/image44.png" /><Relationship Id="rId10" Type="http://schemas.microsoft.com/office/2014/relationships/chartEx" Target="../charts/chartEx9.xml" /><Relationship Id="rId19" Type="http://schemas.openxmlformats.org/officeDocument/2006/relationships/chart" Target="../charts/chart28.xml" /><Relationship Id="rId4" Type="http://schemas.openxmlformats.org/officeDocument/2006/relationships/slideLayout" Target="../slideLayouts/slideLayout12.xml" /><Relationship Id="rId9" Type="http://schemas.openxmlformats.org/officeDocument/2006/relationships/image" Target="../media/image41.png" /><Relationship Id="rId14" Type="http://schemas.microsoft.com/office/2014/relationships/chartEx" Target="../charts/chartEx1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 /><Relationship Id="rId3" Type="http://schemas.openxmlformats.org/officeDocument/2006/relationships/tags" Target="../tags/tag7.xml" /><Relationship Id="rId7" Type="http://schemas.openxmlformats.org/officeDocument/2006/relationships/slideLayout" Target="../slideLayouts/slideLayout12.xml" /><Relationship Id="rId2" Type="http://schemas.openxmlformats.org/officeDocument/2006/relationships/tags" Target="../tags/tag6.xml" /><Relationship Id="rId1" Type="http://schemas.openxmlformats.org/officeDocument/2006/relationships/tags" Target="../tags/tag5.xml" /><Relationship Id="rId6" Type="http://schemas.openxmlformats.org/officeDocument/2006/relationships/tags" Target="../tags/tag10.xml" /><Relationship Id="rId5" Type="http://schemas.openxmlformats.org/officeDocument/2006/relationships/tags" Target="../tags/tag9.xml" /><Relationship Id="rId10" Type="http://schemas.openxmlformats.org/officeDocument/2006/relationships/image" Target="../media/image6.png" /><Relationship Id="rId4" Type="http://schemas.openxmlformats.org/officeDocument/2006/relationships/tags" Target="../tags/tag8.xml" /><Relationship Id="rId9" Type="http://schemas.openxmlformats.org/officeDocument/2006/relationships/image" Target="../media/image5.emf" /></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 /><Relationship Id="rId2" Type="http://schemas.openxmlformats.org/officeDocument/2006/relationships/tags" Target="../tags/tag12.xml" /><Relationship Id="rId1" Type="http://schemas.openxmlformats.org/officeDocument/2006/relationships/tags" Target="../tags/tag11.xml" /><Relationship Id="rId4" Type="http://schemas.openxmlformats.org/officeDocument/2006/relationships/hyperlink" Target="https://cartographie-projets.sante.gov.bf/public/documents/1698759816.pdf" TargetMode="External" /></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 /><Relationship Id="rId3" Type="http://schemas.openxmlformats.org/officeDocument/2006/relationships/tags" Target="../tags/tag15.xml" /><Relationship Id="rId7" Type="http://schemas.openxmlformats.org/officeDocument/2006/relationships/slideLayout" Target="../slideLayouts/slideLayout12.xml" /><Relationship Id="rId2" Type="http://schemas.openxmlformats.org/officeDocument/2006/relationships/tags" Target="../tags/tag14.xml" /><Relationship Id="rId1" Type="http://schemas.openxmlformats.org/officeDocument/2006/relationships/tags" Target="../tags/tag13.xml" /><Relationship Id="rId6" Type="http://schemas.openxmlformats.org/officeDocument/2006/relationships/tags" Target="../tags/tag18.xml" /><Relationship Id="rId11" Type="http://schemas.openxmlformats.org/officeDocument/2006/relationships/chart" Target="../charts/chart2.xml" /><Relationship Id="rId5" Type="http://schemas.openxmlformats.org/officeDocument/2006/relationships/tags" Target="../tags/tag17.xml" /><Relationship Id="rId10" Type="http://schemas.openxmlformats.org/officeDocument/2006/relationships/chart" Target="../charts/chart1.xml" /><Relationship Id="rId4" Type="http://schemas.openxmlformats.org/officeDocument/2006/relationships/tags" Target="../tags/tag16.xml" /><Relationship Id="rId9" Type="http://schemas.openxmlformats.org/officeDocument/2006/relationships/image" Target="../media/image5.emf" /></Relationships>
</file>

<file path=ppt/slides/_rels/slide9.xml.rels><?xml version="1.0" encoding="UTF-8" standalone="yes"?>
<Relationships xmlns="http://schemas.openxmlformats.org/package/2006/relationships"><Relationship Id="rId8" Type="http://schemas.openxmlformats.org/officeDocument/2006/relationships/chart" Target="../charts/chart3.xml" /><Relationship Id="rId3" Type="http://schemas.openxmlformats.org/officeDocument/2006/relationships/tags" Target="../tags/tag21.xml" /><Relationship Id="rId7" Type="http://schemas.openxmlformats.org/officeDocument/2006/relationships/image" Target="../media/image5.emf" /><Relationship Id="rId2" Type="http://schemas.openxmlformats.org/officeDocument/2006/relationships/tags" Target="../tags/tag20.xml" /><Relationship Id="rId1" Type="http://schemas.openxmlformats.org/officeDocument/2006/relationships/tags" Target="../tags/tag19.xml" /><Relationship Id="rId6" Type="http://schemas.openxmlformats.org/officeDocument/2006/relationships/oleObject" Target="../embeddings/oleObject5.bin" /><Relationship Id="rId5" Type="http://schemas.openxmlformats.org/officeDocument/2006/relationships/slideLayout" Target="../slideLayouts/slideLayout12.xml" /><Relationship Id="rId4" Type="http://schemas.openxmlformats.org/officeDocument/2006/relationships/tags" Target="../tags/tag22.xml" /><Relationship Id="rId9" Type="http://schemas.openxmlformats.org/officeDocument/2006/relationships/chart" Target="../charts/char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AC2849B-94FB-9F48-038E-582B3990CC60}"/>
              </a:ext>
            </a:extLst>
          </p:cNvPr>
          <p:cNvSpPr>
            <a:spLocks noGrp="1"/>
          </p:cNvSpPr>
          <p:nvPr>
            <p:ph type="body" sz="quarter" idx="10"/>
          </p:nvPr>
        </p:nvSpPr>
        <p:spPr/>
        <p:txBody>
          <a:bodyPr>
            <a:normAutofit/>
          </a:bodyPr>
          <a:lstStyle/>
          <a:p>
            <a:pPr algn="ctr"/>
            <a:r>
              <a:rPr lang="fr-CA" sz="1600" b="1" i="1" dirty="0">
                <a:latin typeface="Arial" panose="020B0604020202020204" pitchFamily="34" charset="0"/>
                <a:ea typeface="+mn-ea"/>
              </a:rPr>
              <a:t>Réunion mensuelle de coordination des </a:t>
            </a:r>
            <a:r>
              <a:rPr lang="fr-CA" sz="1600" b="1" i="1" dirty="0" err="1">
                <a:latin typeface="Arial" panose="020B0604020202020204" pitchFamily="34" charset="0"/>
                <a:ea typeface="+mn-ea"/>
              </a:rPr>
              <a:t>PTFs</a:t>
            </a:r>
            <a:r>
              <a:rPr lang="fr-CA" sz="1600" b="1" i="1" dirty="0">
                <a:latin typeface="Arial" panose="020B0604020202020204" pitchFamily="34" charset="0"/>
                <a:ea typeface="+mn-ea"/>
              </a:rPr>
              <a:t> Santé du 25 avril 2024</a:t>
            </a:r>
          </a:p>
        </p:txBody>
      </p:sp>
      <p:sp>
        <p:nvSpPr>
          <p:cNvPr id="4" name="ZoneTexte 3">
            <a:extLst>
              <a:ext uri="{FF2B5EF4-FFF2-40B4-BE49-F238E27FC236}">
                <a16:creationId xmlns:a16="http://schemas.microsoft.com/office/drawing/2014/main" id="{AE6E0038-2464-247C-D8DC-3E437B845440}"/>
              </a:ext>
            </a:extLst>
          </p:cNvPr>
          <p:cNvSpPr txBox="1"/>
          <p:nvPr/>
        </p:nvSpPr>
        <p:spPr>
          <a:xfrm>
            <a:off x="316183" y="207871"/>
            <a:ext cx="3531638" cy="1754326"/>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MINISTERE DE LA SANTE ET DE L’HYGIENE PUBLIQUE </a:t>
            </a:r>
          </a:p>
          <a:p>
            <a:r>
              <a:rPr lang="en-GB" sz="1800" b="0" i="0" u="none" strike="noStrike" baseline="0" dirty="0">
                <a:solidFill>
                  <a:schemeClr val="bg1"/>
                </a:solidFill>
                <a:latin typeface="Arial" panose="020B0604020202020204" pitchFamily="34" charset="0"/>
              </a:rPr>
              <a:t> </a:t>
            </a:r>
            <a:r>
              <a:rPr lang="en-GB" b="1" dirty="0">
                <a:solidFill>
                  <a:schemeClr val="bg1"/>
                </a:solidFill>
                <a:latin typeface="Arial" panose="020B0604020202020204" pitchFamily="34" charset="0"/>
                <a:cs typeface="Arial" panose="020B0604020202020204" pitchFamily="34" charset="0"/>
              </a:rPr>
              <a:t>-=-=-=-=-=- </a:t>
            </a:r>
          </a:p>
          <a:p>
            <a:r>
              <a:rPr lang="en-GB" b="1" dirty="0">
                <a:solidFill>
                  <a:schemeClr val="bg1"/>
                </a:solidFill>
                <a:latin typeface="Arial" panose="020B0604020202020204" pitchFamily="34" charset="0"/>
                <a:cs typeface="Arial" panose="020B0604020202020204" pitchFamily="34" charset="0"/>
              </a:rPr>
              <a:t>SECRETARIAT GENERAL </a:t>
            </a:r>
          </a:p>
          <a:p>
            <a:r>
              <a:rPr lang="en-GB" b="1" dirty="0">
                <a:solidFill>
                  <a:schemeClr val="bg1"/>
                </a:solidFill>
                <a:latin typeface="Arial" panose="020B0604020202020204" pitchFamily="34" charset="0"/>
                <a:cs typeface="Arial" panose="020B0604020202020204" pitchFamily="34" charset="0"/>
              </a:rPr>
              <a:t>-=-=-=-=-=- </a:t>
            </a:r>
          </a:p>
          <a:p>
            <a:r>
              <a:rPr lang="fr-FR" b="1" dirty="0">
                <a:solidFill>
                  <a:schemeClr val="bg1"/>
                </a:solidFill>
                <a:latin typeface="Arial" panose="020B0604020202020204" pitchFamily="34" charset="0"/>
                <a:cs typeface="Arial" panose="020B0604020202020204" pitchFamily="34" charset="0"/>
              </a:rPr>
              <a:t>DGESS</a:t>
            </a:r>
            <a:endParaRPr lang="en-GB" b="1"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A5DC26B-6579-7720-E73E-B92D94D66445}"/>
              </a:ext>
            </a:extLst>
          </p:cNvPr>
          <p:cNvSpPr txBox="1"/>
          <p:nvPr/>
        </p:nvSpPr>
        <p:spPr>
          <a:xfrm>
            <a:off x="9104243" y="207871"/>
            <a:ext cx="3087757" cy="646331"/>
          </a:xfrm>
          <a:prstGeom prst="rect">
            <a:avLst/>
          </a:prstGeom>
          <a:no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BURKINA FASO</a:t>
            </a:r>
          </a:p>
          <a:p>
            <a:pPr algn="ctr"/>
            <a:r>
              <a:rPr lang="fr-FR" i="1" dirty="0">
                <a:solidFill>
                  <a:schemeClr val="bg1"/>
                </a:solidFill>
                <a:latin typeface="Arial" panose="020B0604020202020204" pitchFamily="34" charset="0"/>
                <a:cs typeface="Arial" panose="020B0604020202020204" pitchFamily="34" charset="0"/>
              </a:rPr>
              <a:t>Unité - Progrès - Justice</a:t>
            </a:r>
          </a:p>
        </p:txBody>
      </p:sp>
      <mc:AlternateContent xmlns:mc="http://schemas.openxmlformats.org/markup-compatibility/2006" xmlns:p14="http://schemas.microsoft.com/office/powerpoint/2010/main">
        <mc:Choice Requires="p14">
          <p:contentPart p14:bwMode="auto" r:id="rId2">
            <p14:nvContentPartPr>
              <p14:cNvPr id="6" name="Encre 5">
                <a:extLst>
                  <a:ext uri="{FF2B5EF4-FFF2-40B4-BE49-F238E27FC236}">
                    <a16:creationId xmlns:a16="http://schemas.microsoft.com/office/drawing/2014/main" id="{C5448963-887A-21F1-B11B-388BE4A8E882}"/>
                  </a:ext>
                </a:extLst>
              </p14:cNvPr>
              <p14:cNvContentPartPr/>
              <p14:nvPr/>
            </p14:nvContentPartPr>
            <p14:xfrm>
              <a:off x="2720208" y="744549"/>
              <a:ext cx="457560" cy="114480"/>
            </p14:xfrm>
          </p:contentPart>
        </mc:Choice>
        <mc:Fallback xmlns="">
          <p:pic>
            <p:nvPicPr>
              <p:cNvPr id="6" name="Encre 5">
                <a:extLst>
                  <a:ext uri="{FF2B5EF4-FFF2-40B4-BE49-F238E27FC236}">
                    <a16:creationId xmlns:a16="http://schemas.microsoft.com/office/drawing/2014/main" id="{C5448963-887A-21F1-B11B-388BE4A8E882}"/>
                  </a:ext>
                </a:extLst>
              </p:cNvPr>
              <p:cNvPicPr/>
              <p:nvPr/>
            </p:nvPicPr>
            <p:blipFill>
              <a:blip r:embed="rId3"/>
              <a:stretch>
                <a:fillRect/>
              </a:stretch>
            </p:blipFill>
            <p:spPr>
              <a:xfrm>
                <a:off x="2705088" y="729429"/>
                <a:ext cx="487080" cy="144000"/>
              </a:xfrm>
              <a:prstGeom prst="rect">
                <a:avLst/>
              </a:prstGeom>
            </p:spPr>
          </p:pic>
        </mc:Fallback>
      </mc:AlternateContent>
      <p:cxnSp>
        <p:nvCxnSpPr>
          <p:cNvPr id="9" name="Connecteur droit 8">
            <a:extLst>
              <a:ext uri="{FF2B5EF4-FFF2-40B4-BE49-F238E27FC236}">
                <a16:creationId xmlns:a16="http://schemas.microsoft.com/office/drawing/2014/main" id="{A6ED0F42-CA47-D69D-9BD6-6CCBE8D3452F}"/>
              </a:ext>
            </a:extLst>
          </p:cNvPr>
          <p:cNvCxnSpPr>
            <a:cxnSpLocks/>
          </p:cNvCxnSpPr>
          <p:nvPr/>
        </p:nvCxnSpPr>
        <p:spPr>
          <a:xfrm>
            <a:off x="6096000" y="4498425"/>
            <a:ext cx="0" cy="172940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7A4E8E0-2B50-A982-E3E1-E126A7A6397A}"/>
              </a:ext>
            </a:extLst>
          </p:cNvPr>
          <p:cNvSpPr txBox="1"/>
          <p:nvPr/>
        </p:nvSpPr>
        <p:spPr>
          <a:xfrm>
            <a:off x="6390790" y="4819040"/>
            <a:ext cx="5426905" cy="880369"/>
          </a:xfrm>
          <a:prstGeom prst="rect">
            <a:avLst/>
          </a:prstGeom>
          <a:noFill/>
        </p:spPr>
        <p:txBody>
          <a:bodyPr wrap="square" rtlCol="0">
            <a:spAutoFit/>
          </a:bodyPr>
          <a:lstStyle/>
          <a:p>
            <a:pPr>
              <a:lnSpc>
                <a:spcPct val="150000"/>
              </a:lnSpc>
            </a:pPr>
            <a:r>
              <a:rPr lang="fr-CA" dirty="0"/>
              <a:t>Issa SAWADOGO</a:t>
            </a:r>
          </a:p>
          <a:p>
            <a:pPr>
              <a:lnSpc>
                <a:spcPct val="150000"/>
              </a:lnSpc>
            </a:pPr>
            <a:r>
              <a:rPr lang="fr-CA" i="1" dirty="0"/>
              <a:t>Conseiller des affaires économiques à la DPPSE / DGESS</a:t>
            </a:r>
            <a:endParaRPr lang="fr-BF" i="1" dirty="0"/>
          </a:p>
        </p:txBody>
      </p:sp>
      <p:sp>
        <p:nvSpPr>
          <p:cNvPr id="11" name="Title 1">
            <a:extLst>
              <a:ext uri="{FF2B5EF4-FFF2-40B4-BE49-F238E27FC236}">
                <a16:creationId xmlns:a16="http://schemas.microsoft.com/office/drawing/2014/main" id="{2226F8E0-6DDE-337F-0C7D-BDA86E845CCA}"/>
              </a:ext>
            </a:extLst>
          </p:cNvPr>
          <p:cNvSpPr>
            <a:spLocks noGrp="1"/>
          </p:cNvSpPr>
          <p:nvPr>
            <p:ph type="ctrTitle"/>
          </p:nvPr>
        </p:nvSpPr>
        <p:spPr>
          <a:xfrm>
            <a:off x="431800" y="1598775"/>
            <a:ext cx="11329259" cy="1800200"/>
          </a:xfrm>
          <a:prstGeom prst="rect">
            <a:avLst/>
          </a:prstGeom>
        </p:spPr>
        <p:txBody>
          <a:bodyPr anchor="b">
            <a:normAutofit/>
          </a:bodyPr>
          <a:lstStyle>
            <a:lvl1pPr algn="l">
              <a:defRPr sz="3600" b="1">
                <a:solidFill>
                  <a:schemeClr val="bg1"/>
                </a:solidFill>
                <a:latin typeface="+mj-lt"/>
                <a:cs typeface="Arial" pitchFamily="34" charset="0"/>
              </a:defRPr>
            </a:lvl1pPr>
          </a:lstStyle>
          <a:p>
            <a:pPr algn="ctr"/>
            <a:r>
              <a:rPr lang="fr-CA" sz="3400" dirty="0"/>
              <a:t>CARTOGRAPHIE DYNAMIQUE DES RESSOURCES DU PNDS 2021-2030 ET ALIGNEMENT DANS LE SECTEUR DE LA SANTE</a:t>
            </a:r>
          </a:p>
        </p:txBody>
      </p:sp>
      <p:pic>
        <p:nvPicPr>
          <p:cNvPr id="1026" name="Picture 2" descr="Ministère de la Santé et de l’Hygiène Publique logo">
            <a:extLst>
              <a:ext uri="{FF2B5EF4-FFF2-40B4-BE49-F238E27FC236}">
                <a16:creationId xmlns:a16="http://schemas.microsoft.com/office/drawing/2014/main" id="{9AE028B3-D0D5-C321-BD9E-AC81927E0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374" y="4309584"/>
            <a:ext cx="1737807" cy="210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4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7" imgW="395" imgH="394" progId="TCLayout.ActiveDocument.1">
                  <p:embed/>
                </p:oleObj>
              </mc:Choice>
              <mc:Fallback>
                <p:oleObj name="Diapositive think-cell" r:id="rId7" imgW="395" imgH="394" progId="TCLayout.ActiveDocument.1">
                  <p:embed/>
                  <p:pic>
                    <p:nvPicPr>
                      <p:cNvPr id="109" name="Objet 10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3" y="1449405"/>
            <a:ext cx="6414307" cy="4339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accent6">
                    <a:lumMod val="75000"/>
                  </a:schemeClr>
                </a:solidFill>
                <a:effectLst/>
                <a:uLnTx/>
                <a:uFillTx/>
                <a:latin typeface="Calibri"/>
                <a:ea typeface="+mn-ea"/>
                <a:cs typeface="+mn-cs"/>
              </a:rPr>
              <a:t>Synthèse de l’analyse de gap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Gap par programme budgétaire, par orientation stratégique du PNDS* et par niveau administratif 2023-2025</a:t>
            </a:r>
          </a:p>
        </p:txBody>
      </p:sp>
      <p:cxnSp>
        <p:nvCxnSpPr>
          <p:cNvPr id="9" name="AutoShape 347"/>
          <p:cNvCxnSpPr>
            <a:cxnSpLocks noChangeShapeType="1"/>
          </p:cNvCxnSpPr>
          <p:nvPr/>
        </p:nvCxnSpPr>
        <p:spPr bwMode="auto">
          <a:xfrm flipV="1">
            <a:off x="161986" y="1883368"/>
            <a:ext cx="11712746"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itre 1">
            <a:extLst>
              <a:ext uri="{FF2B5EF4-FFF2-40B4-BE49-F238E27FC236}">
                <a16:creationId xmlns:a16="http://schemas.microsoft.com/office/drawing/2014/main" id="{D94C5DA0-C8F9-EB12-E52A-E2EF8225E86C}"/>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Calibri"/>
              </a:rPr>
              <a:t>Un écart global de -196 Md (-2,3%) est constaté pour la période 2023-25, suggérant à la fois une réallocation et une mobilisation des ressources supplémentaires</a:t>
            </a:r>
            <a:endParaRPr lang="fr-FR" sz="1800" dirty="0">
              <a:latin typeface="Aptos" panose="020B0004020202020204" pitchFamily="34" charset="0"/>
            </a:endParaRPr>
          </a:p>
        </p:txBody>
      </p:sp>
      <p:sp>
        <p:nvSpPr>
          <p:cNvPr id="2" name="btfpNotesBox782368">
            <a:extLst>
              <a:ext uri="{FF2B5EF4-FFF2-40B4-BE49-F238E27FC236}">
                <a16:creationId xmlns:a16="http://schemas.microsoft.com/office/drawing/2014/main" id="{CD2A5349-5021-104B-708F-980073CBF40C}"/>
              </a:ext>
            </a:extLst>
          </p:cNvPr>
          <p:cNvSpPr txBox="1">
            <a:spLocks noChangeAspect="1"/>
          </p:cNvSpPr>
          <p:nvPr>
            <p:custDataLst>
              <p:tags r:id="rId3"/>
            </p:custDataLst>
          </p:nvPr>
        </p:nvSpPr>
        <p:spPr bwMode="gray">
          <a:xfrm>
            <a:off x="136132" y="6452187"/>
            <a:ext cx="6264668" cy="279557"/>
          </a:xfrm>
          <a:prstGeom prst="rect">
            <a:avLst/>
          </a:prstGeom>
          <a:noFill/>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srgbClr val="000000"/>
                </a:solidFill>
                <a:effectLst/>
                <a:uLnTx/>
                <a:uFillTx/>
                <a:latin typeface="Calibri"/>
                <a:ea typeface="+mn-ea"/>
                <a:cs typeface="+mn-cs"/>
              </a:rPr>
              <a:t>(*) A contrario des autres gaps, les gaps par OS incluent uniquement les ressources de l’Etat et des PTF</a:t>
            </a:r>
          </a:p>
        </p:txBody>
      </p:sp>
      <p:graphicFrame>
        <p:nvGraphicFramePr>
          <p:cNvPr id="5" name="Tableau 4">
            <a:extLst>
              <a:ext uri="{FF2B5EF4-FFF2-40B4-BE49-F238E27FC236}">
                <a16:creationId xmlns:a16="http://schemas.microsoft.com/office/drawing/2014/main" id="{E838714D-48F6-942E-AA91-89E6F4A4DE1A}"/>
              </a:ext>
            </a:extLst>
          </p:cNvPr>
          <p:cNvGraphicFramePr>
            <a:graphicFrameLocks noGrp="1"/>
          </p:cNvGraphicFramePr>
          <p:nvPr>
            <p:extLst>
              <p:ext uri="{D42A27DB-BD31-4B8C-83A1-F6EECF244321}">
                <p14:modId xmlns:p14="http://schemas.microsoft.com/office/powerpoint/2010/main" val="4185671378"/>
              </p:ext>
            </p:extLst>
          </p:nvPr>
        </p:nvGraphicFramePr>
        <p:xfrm>
          <a:off x="161984" y="1944806"/>
          <a:ext cx="11725215" cy="4379767"/>
        </p:xfrm>
        <a:graphic>
          <a:graphicData uri="http://schemas.openxmlformats.org/drawingml/2006/table">
            <a:tbl>
              <a:tblPr/>
              <a:tblGrid>
                <a:gridCol w="1231674">
                  <a:extLst>
                    <a:ext uri="{9D8B030D-6E8A-4147-A177-3AD203B41FA5}">
                      <a16:colId xmlns:a16="http://schemas.microsoft.com/office/drawing/2014/main" val="2182910470"/>
                    </a:ext>
                  </a:extLst>
                </a:gridCol>
                <a:gridCol w="1223686">
                  <a:extLst>
                    <a:ext uri="{9D8B030D-6E8A-4147-A177-3AD203B41FA5}">
                      <a16:colId xmlns:a16="http://schemas.microsoft.com/office/drawing/2014/main" val="2926438305"/>
                    </a:ext>
                  </a:extLst>
                </a:gridCol>
                <a:gridCol w="502277">
                  <a:extLst>
                    <a:ext uri="{9D8B030D-6E8A-4147-A177-3AD203B41FA5}">
                      <a16:colId xmlns:a16="http://schemas.microsoft.com/office/drawing/2014/main" val="1117666595"/>
                    </a:ext>
                  </a:extLst>
                </a:gridCol>
                <a:gridCol w="939964">
                  <a:extLst>
                    <a:ext uri="{9D8B030D-6E8A-4147-A177-3AD203B41FA5}">
                      <a16:colId xmlns:a16="http://schemas.microsoft.com/office/drawing/2014/main" val="717764989"/>
                    </a:ext>
                  </a:extLst>
                </a:gridCol>
                <a:gridCol w="858930">
                  <a:extLst>
                    <a:ext uri="{9D8B030D-6E8A-4147-A177-3AD203B41FA5}">
                      <a16:colId xmlns:a16="http://schemas.microsoft.com/office/drawing/2014/main" val="170823805"/>
                    </a:ext>
                  </a:extLst>
                </a:gridCol>
                <a:gridCol w="680662">
                  <a:extLst>
                    <a:ext uri="{9D8B030D-6E8A-4147-A177-3AD203B41FA5}">
                      <a16:colId xmlns:a16="http://schemas.microsoft.com/office/drawing/2014/main" val="3719915633"/>
                    </a:ext>
                  </a:extLst>
                </a:gridCol>
                <a:gridCol w="794105">
                  <a:extLst>
                    <a:ext uri="{9D8B030D-6E8A-4147-A177-3AD203B41FA5}">
                      <a16:colId xmlns:a16="http://schemas.microsoft.com/office/drawing/2014/main" val="586227373"/>
                    </a:ext>
                  </a:extLst>
                </a:gridCol>
                <a:gridCol w="1004788">
                  <a:extLst>
                    <a:ext uri="{9D8B030D-6E8A-4147-A177-3AD203B41FA5}">
                      <a16:colId xmlns:a16="http://schemas.microsoft.com/office/drawing/2014/main" val="2194211698"/>
                    </a:ext>
                  </a:extLst>
                </a:gridCol>
                <a:gridCol w="810312">
                  <a:extLst>
                    <a:ext uri="{9D8B030D-6E8A-4147-A177-3AD203B41FA5}">
                      <a16:colId xmlns:a16="http://schemas.microsoft.com/office/drawing/2014/main" val="1112894559"/>
                    </a:ext>
                  </a:extLst>
                </a:gridCol>
                <a:gridCol w="583424">
                  <a:extLst>
                    <a:ext uri="{9D8B030D-6E8A-4147-A177-3AD203B41FA5}">
                      <a16:colId xmlns:a16="http://schemas.microsoft.com/office/drawing/2014/main" val="1800129314"/>
                    </a:ext>
                  </a:extLst>
                </a:gridCol>
                <a:gridCol w="696869">
                  <a:extLst>
                    <a:ext uri="{9D8B030D-6E8A-4147-A177-3AD203B41FA5}">
                      <a16:colId xmlns:a16="http://schemas.microsoft.com/office/drawing/2014/main" val="121549753"/>
                    </a:ext>
                  </a:extLst>
                </a:gridCol>
                <a:gridCol w="1004788">
                  <a:extLst>
                    <a:ext uri="{9D8B030D-6E8A-4147-A177-3AD203B41FA5}">
                      <a16:colId xmlns:a16="http://schemas.microsoft.com/office/drawing/2014/main" val="42730588"/>
                    </a:ext>
                  </a:extLst>
                </a:gridCol>
                <a:gridCol w="810312">
                  <a:extLst>
                    <a:ext uri="{9D8B030D-6E8A-4147-A177-3AD203B41FA5}">
                      <a16:colId xmlns:a16="http://schemas.microsoft.com/office/drawing/2014/main" val="682712916"/>
                    </a:ext>
                  </a:extLst>
                </a:gridCol>
                <a:gridCol w="583424">
                  <a:extLst>
                    <a:ext uri="{9D8B030D-6E8A-4147-A177-3AD203B41FA5}">
                      <a16:colId xmlns:a16="http://schemas.microsoft.com/office/drawing/2014/main" val="923303108"/>
                    </a:ext>
                  </a:extLst>
                </a:gridCol>
              </a:tblGrid>
              <a:tr h="229910">
                <a:tc rowSpan="2" gridSpan="2">
                  <a:txBody>
                    <a:bodyPr/>
                    <a:lstStyle/>
                    <a:p>
                      <a:pPr algn="ctr" fontAlgn="b"/>
                      <a:r>
                        <a:rPr lang="fr-FR" sz="1100" b="1" i="0" u="none" strike="noStrike" dirty="0">
                          <a:solidFill>
                            <a:srgbClr val="FFFFFF"/>
                          </a:solidFill>
                          <a:effectLst/>
                          <a:latin typeface="+mj-lt"/>
                          <a:cs typeface="Times New Roman" panose="02020603050405020304" pitchFamily="18" charset="0"/>
                        </a:rPr>
                        <a:t>Gaps annuels de financement</a:t>
                      </a:r>
                    </a:p>
                  </a:txBody>
                  <a:tcPr marL="4903" marR="4903" marT="490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rowSpan="2" hMerge="1">
                  <a:txBody>
                    <a:bodyPr/>
                    <a:lstStyle/>
                    <a:p>
                      <a:endParaRPr lang="fr-FR"/>
                    </a:p>
                  </a:txBody>
                  <a:tcPr/>
                </a:tc>
                <a:tc gridSpan="4">
                  <a:txBody>
                    <a:bodyPr/>
                    <a:lstStyle/>
                    <a:p>
                      <a:pPr algn="ctr" fontAlgn="ctr"/>
                      <a:r>
                        <a:rPr lang="fr-FR" sz="1100" b="1" i="0" u="none" strike="noStrike" dirty="0">
                          <a:solidFill>
                            <a:srgbClr val="FFFFFF"/>
                          </a:solidFill>
                          <a:effectLst/>
                          <a:latin typeface="+mj-lt"/>
                          <a:cs typeface="Times New Roman" panose="02020603050405020304" pitchFamily="18" charset="0"/>
                        </a:rPr>
                        <a:t>2023</a:t>
                      </a:r>
                    </a:p>
                  </a:txBody>
                  <a:tcPr marL="4903" marR="4903" marT="4903" marB="0" anchor="ctr">
                    <a:lnR>
                      <a:noFill/>
                    </a:lnR>
                    <a:lnT w="12700" cap="flat" cmpd="sng" algn="ctr">
                      <a:solidFill>
                        <a:schemeClr val="tx1"/>
                      </a:solidFill>
                      <a:prstDash val="solid"/>
                      <a:round/>
                      <a:headEnd type="none" w="med" len="med"/>
                      <a:tailEnd type="none" w="med" len="med"/>
                    </a:lnT>
                    <a:lnB>
                      <a:noFill/>
                    </a:lnB>
                    <a:solidFill>
                      <a:schemeClr val="accent6"/>
                    </a:solidFill>
                  </a:tcPr>
                </a:tc>
                <a:tc hMerge="1">
                  <a:txBody>
                    <a:bodyPr/>
                    <a:lstStyle/>
                    <a:p>
                      <a:pPr algn="ctr" fontAlgn="ctr"/>
                      <a:r>
                        <a:rPr lang="fr-FR" sz="1000" b="1" i="0" u="none" strike="noStrike">
                          <a:solidFill>
                            <a:srgbClr val="FFFFFF"/>
                          </a:solidFill>
                          <a:effectLst/>
                          <a:latin typeface="Times New Roman" panose="02020603050405020304" pitchFamily="18" charset="0"/>
                        </a:rPr>
                        <a:t>2023</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hMerge="1">
                  <a:txBody>
                    <a:bodyPr/>
                    <a:lstStyle/>
                    <a:p>
                      <a:pPr algn="ctr" fontAlgn="ctr"/>
                      <a:r>
                        <a:rPr lang="fr-FR" sz="1000" b="1" i="0" u="none" strike="noStrike">
                          <a:solidFill>
                            <a:srgbClr val="FFFFFF"/>
                          </a:solidFill>
                          <a:effectLst/>
                          <a:latin typeface="Times New Roman" panose="02020603050405020304" pitchFamily="18" charset="0"/>
                        </a:rPr>
                        <a:t> </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hMerge="1">
                  <a:txBody>
                    <a:bodyPr/>
                    <a:lstStyle/>
                    <a:p>
                      <a:pPr algn="ctr" fontAlgn="ctr"/>
                      <a:r>
                        <a:rPr lang="fr-FR" sz="1000" b="1" i="0" u="none" strike="noStrike">
                          <a:solidFill>
                            <a:srgbClr val="FFFFFF"/>
                          </a:solidFill>
                          <a:effectLst/>
                          <a:latin typeface="Times New Roman" panose="02020603050405020304" pitchFamily="18" charset="0"/>
                        </a:rPr>
                        <a:t> </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gridSpan="4">
                  <a:txBody>
                    <a:bodyPr/>
                    <a:lstStyle/>
                    <a:p>
                      <a:pPr algn="ctr" fontAlgn="ctr"/>
                      <a:r>
                        <a:rPr lang="fr-FR" sz="1100" b="1" i="0" u="none" strike="noStrike" dirty="0">
                          <a:solidFill>
                            <a:srgbClr val="FFFFFF"/>
                          </a:solidFill>
                          <a:effectLst/>
                          <a:latin typeface="+mj-lt"/>
                          <a:cs typeface="Times New Roman" panose="02020603050405020304" pitchFamily="18" charset="0"/>
                        </a:rPr>
                        <a:t>2024</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chemeClr val="accent6"/>
                    </a:solidFill>
                  </a:tcPr>
                </a:tc>
                <a:tc hMerge="1">
                  <a:txBody>
                    <a:bodyPr/>
                    <a:lstStyle/>
                    <a:p>
                      <a:pPr algn="ctr" fontAlgn="ctr"/>
                      <a:r>
                        <a:rPr lang="fr-FR" sz="1000" b="1" i="0" u="none" strike="noStrike">
                          <a:solidFill>
                            <a:srgbClr val="FFFFFF"/>
                          </a:solidFill>
                          <a:effectLst/>
                          <a:latin typeface="Times New Roman" panose="02020603050405020304" pitchFamily="18" charset="0"/>
                        </a:rPr>
                        <a:t>2024</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hMerge="1">
                  <a:txBody>
                    <a:bodyPr/>
                    <a:lstStyle/>
                    <a:p>
                      <a:pPr algn="ctr" fontAlgn="ctr"/>
                      <a:r>
                        <a:rPr lang="fr-FR" sz="1000" b="1" i="0" u="none" strike="noStrike">
                          <a:solidFill>
                            <a:srgbClr val="FFFFFF"/>
                          </a:solidFill>
                          <a:effectLst/>
                          <a:latin typeface="Times New Roman" panose="02020603050405020304" pitchFamily="18" charset="0"/>
                        </a:rPr>
                        <a:t> </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hMerge="1">
                  <a:txBody>
                    <a:bodyPr/>
                    <a:lstStyle/>
                    <a:p>
                      <a:pPr algn="ctr" fontAlgn="ctr"/>
                      <a:endParaRPr lang="fr-FR" sz="1000" b="1" i="0" u="none" strike="noStrike">
                        <a:solidFill>
                          <a:srgbClr val="FFFFFF"/>
                        </a:solidFill>
                        <a:effectLst/>
                        <a:latin typeface="Times New Roman" panose="02020603050405020304" pitchFamily="18" charset="0"/>
                      </a:endParaRP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gridSpan="4">
                  <a:txBody>
                    <a:bodyPr/>
                    <a:lstStyle/>
                    <a:p>
                      <a:pPr algn="ctr" fontAlgn="ctr"/>
                      <a:r>
                        <a:rPr lang="fr-FR" sz="1100" b="1" i="0" u="none" strike="noStrike" dirty="0">
                          <a:solidFill>
                            <a:srgbClr val="FFFFFF"/>
                          </a:solidFill>
                          <a:effectLst/>
                          <a:latin typeface="+mj-lt"/>
                          <a:cs typeface="Times New Roman" panose="02020603050405020304" pitchFamily="18" charset="0"/>
                        </a:rPr>
                        <a:t>2025</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chemeClr val="accent6"/>
                    </a:solidFill>
                  </a:tcPr>
                </a:tc>
                <a:tc hMerge="1">
                  <a:txBody>
                    <a:bodyPr/>
                    <a:lstStyle/>
                    <a:p>
                      <a:pPr algn="ctr" fontAlgn="ctr"/>
                      <a:r>
                        <a:rPr lang="fr-FR" sz="1000" b="1" i="0" u="none" strike="noStrike">
                          <a:solidFill>
                            <a:srgbClr val="FFFFFF"/>
                          </a:solidFill>
                          <a:effectLst/>
                          <a:latin typeface="Times New Roman" panose="02020603050405020304" pitchFamily="18" charset="0"/>
                        </a:rPr>
                        <a:t>2025</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hMerge="1">
                  <a:txBody>
                    <a:bodyPr/>
                    <a:lstStyle/>
                    <a:p>
                      <a:pPr algn="ctr" fontAlgn="ctr"/>
                      <a:r>
                        <a:rPr lang="fr-FR" sz="1000" b="1" i="0" u="none" strike="noStrike">
                          <a:solidFill>
                            <a:srgbClr val="FFFFFF"/>
                          </a:solidFill>
                          <a:effectLst/>
                          <a:latin typeface="Times New Roman" panose="02020603050405020304" pitchFamily="18" charset="0"/>
                        </a:rPr>
                        <a:t> </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tc hMerge="1">
                  <a:txBody>
                    <a:bodyPr/>
                    <a:lstStyle/>
                    <a:p>
                      <a:pPr algn="ctr" fontAlgn="ctr"/>
                      <a:r>
                        <a:rPr lang="fr-FR" sz="1000" b="1" i="0" u="none" strike="noStrike">
                          <a:solidFill>
                            <a:srgbClr val="FFFFFF"/>
                          </a:solidFill>
                          <a:effectLst/>
                          <a:latin typeface="Times New Roman" panose="02020603050405020304" pitchFamily="18" charset="0"/>
                        </a:rPr>
                        <a:t> </a:t>
                      </a:r>
                    </a:p>
                  </a:txBody>
                  <a:tcPr marL="4903" marR="4903" marT="4903" marB="0" anchor="ctr">
                    <a:lnL>
                      <a:noFill/>
                    </a:lnL>
                    <a:lnR>
                      <a:noFill/>
                    </a:lnR>
                    <a:lnT w="12700" cap="flat" cmpd="sng" algn="ctr">
                      <a:solidFill>
                        <a:schemeClr val="tx1"/>
                      </a:solidFill>
                      <a:prstDash val="solid"/>
                      <a:round/>
                      <a:headEnd type="none" w="med" len="med"/>
                      <a:tailEnd type="none" w="med" len="med"/>
                    </a:lnT>
                    <a:lnB>
                      <a:noFill/>
                    </a:lnB>
                    <a:solidFill>
                      <a:srgbClr val="0BD0D9"/>
                    </a:solidFill>
                  </a:tcPr>
                </a:tc>
                <a:extLst>
                  <a:ext uri="{0D108BD9-81ED-4DB2-BD59-A6C34878D82A}">
                    <a16:rowId xmlns:a16="http://schemas.microsoft.com/office/drawing/2014/main" val="765566515"/>
                  </a:ext>
                </a:extLst>
              </a:tr>
              <a:tr h="214583">
                <a:tc gridSpan="2" vMerge="1">
                  <a:txBody>
                    <a:bodyPr/>
                    <a:lstStyle/>
                    <a:p>
                      <a:pPr algn="l" fontAlgn="b"/>
                      <a:endParaRPr lang="fr-FR" sz="1100" b="0" i="0" u="none" strike="noStrike">
                        <a:solidFill>
                          <a:srgbClr val="FFFFFF"/>
                        </a:solidFill>
                        <a:effectLst/>
                        <a:latin typeface="+mj-lt"/>
                        <a:cs typeface="Times New Roman" panose="02020603050405020304" pitchFamily="18" charset="0"/>
                      </a:endParaRPr>
                    </a:p>
                  </a:txBody>
                  <a:tcPr marL="4903" marR="4903" marT="4903"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70C0"/>
                    </a:solidFill>
                  </a:tcPr>
                </a:tc>
                <a:tc hMerge="1" vMerge="1">
                  <a:txBody>
                    <a:bodyPr/>
                    <a:lstStyle/>
                    <a:p>
                      <a:pPr algn="l" fontAlgn="b"/>
                      <a:endParaRPr lang="fr-FR" sz="1100" b="0" i="0" u="none" strike="noStrike" dirty="0">
                        <a:solidFill>
                          <a:srgbClr val="FFFFFF"/>
                        </a:solidFill>
                        <a:effectLst/>
                        <a:latin typeface="+mj-lt"/>
                        <a:cs typeface="Times New Roman" panose="02020603050405020304" pitchFamily="18" charset="0"/>
                      </a:endParaRPr>
                    </a:p>
                  </a:txBody>
                  <a:tcPr marL="4903" marR="4903" marT="4903"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100" b="1" i="0" u="none" strike="noStrike" dirty="0" err="1">
                          <a:solidFill>
                            <a:srgbClr val="000000"/>
                          </a:solidFill>
                          <a:effectLst/>
                          <a:latin typeface="+mj-lt"/>
                          <a:cs typeface="Times New Roman" panose="02020603050405020304" pitchFamily="18" charset="0"/>
                        </a:rPr>
                        <a:t>Costing</a:t>
                      </a:r>
                      <a:endParaRPr lang="fr-FR" sz="1100" b="1" i="0" u="none" strike="noStrike" dirty="0">
                        <a:solidFill>
                          <a:srgbClr val="000000"/>
                        </a:solidFill>
                        <a:effectLst/>
                        <a:latin typeface="+mj-lt"/>
                        <a:cs typeface="Times New Roman" panose="02020603050405020304" pitchFamily="18" charset="0"/>
                      </a:endParaRP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Ressources</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Gap</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err="1">
                          <a:solidFill>
                            <a:srgbClr val="000000"/>
                          </a:solidFill>
                          <a:effectLst/>
                          <a:latin typeface="+mj-lt"/>
                          <a:cs typeface="Times New Roman" panose="02020603050405020304" pitchFamily="18" charset="0"/>
                        </a:rPr>
                        <a:t>Costing</a:t>
                      </a:r>
                      <a:endParaRPr lang="fr-FR" sz="1100" b="1" i="0" u="none" strike="noStrike" dirty="0">
                        <a:solidFill>
                          <a:srgbClr val="000000"/>
                        </a:solidFill>
                        <a:effectLst/>
                        <a:latin typeface="+mj-lt"/>
                        <a:cs typeface="Times New Roman" panose="02020603050405020304" pitchFamily="18" charset="0"/>
                      </a:endParaRP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Ressources</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a:solidFill>
                            <a:srgbClr val="000000"/>
                          </a:solidFill>
                          <a:effectLst/>
                          <a:latin typeface="+mj-lt"/>
                          <a:cs typeface="Times New Roman" panose="02020603050405020304" pitchFamily="18" charset="0"/>
                        </a:rPr>
                        <a:t>Gap</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err="1">
                          <a:solidFill>
                            <a:srgbClr val="000000"/>
                          </a:solidFill>
                          <a:effectLst/>
                          <a:latin typeface="+mj-lt"/>
                          <a:cs typeface="Times New Roman" panose="02020603050405020304" pitchFamily="18" charset="0"/>
                        </a:rPr>
                        <a:t>Costing</a:t>
                      </a:r>
                      <a:endParaRPr lang="fr-FR" sz="1100" b="1" i="0" u="none" strike="noStrike" dirty="0">
                        <a:solidFill>
                          <a:srgbClr val="000000"/>
                        </a:solidFill>
                        <a:effectLst/>
                        <a:latin typeface="+mj-lt"/>
                        <a:cs typeface="Times New Roman" panose="02020603050405020304" pitchFamily="18" charset="0"/>
                      </a:endParaRP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Ressources</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Gap</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100" b="1" i="0" u="none" strike="noStrike" dirty="0">
                          <a:solidFill>
                            <a:srgbClr val="000000"/>
                          </a:solidFill>
                          <a:effectLst/>
                          <a:latin typeface="+mj-lt"/>
                          <a:cs typeface="Times New Roman" panose="02020603050405020304" pitchFamily="18" charset="0"/>
                        </a:rPr>
                        <a:t>%</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22455620"/>
                  </a:ext>
                </a:extLst>
              </a:tr>
              <a:tr h="326084">
                <a:tc rowSpan="4">
                  <a:txBody>
                    <a:bodyPr/>
                    <a:lstStyle/>
                    <a:p>
                      <a:pPr algn="ctr" fontAlgn="ctr"/>
                      <a:r>
                        <a:rPr lang="fr-FR" sz="1100" b="1" i="0" u="none" strike="noStrike" dirty="0">
                          <a:solidFill>
                            <a:srgbClr val="FFFFFF"/>
                          </a:solidFill>
                          <a:effectLst/>
                          <a:latin typeface="+mj-lt"/>
                          <a:cs typeface="Times New Roman" panose="02020603050405020304" pitchFamily="18" charset="0"/>
                        </a:rPr>
                        <a:t>Gap par programme budgétaire</a:t>
                      </a:r>
                    </a:p>
                  </a:txBody>
                  <a:tcPr marL="4903" marR="4903" marT="4903"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P 055 – Offre de soins</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535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481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-54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a:solidFill>
                            <a:srgbClr val="FF0000"/>
                          </a:solidFill>
                          <a:effectLst/>
                          <a:latin typeface="+mj-lt"/>
                          <a:cs typeface="Times New Roman" panose="02020603050405020304" pitchFamily="18" charset="0"/>
                        </a:rPr>
                        <a:t>-10%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344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443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99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a:solidFill>
                            <a:srgbClr val="00B050"/>
                          </a:solidFill>
                          <a:effectLst/>
                          <a:latin typeface="+mj-lt"/>
                          <a:cs typeface="Times New Roman" panose="02020603050405020304" pitchFamily="18" charset="0"/>
                        </a:rPr>
                        <a:t>29%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461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324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-137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a:solidFill>
                            <a:srgbClr val="FF0000"/>
                          </a:solidFill>
                          <a:effectLst/>
                          <a:latin typeface="+mj-lt"/>
                          <a:cs typeface="Times New Roman" panose="02020603050405020304" pitchFamily="18" charset="0"/>
                        </a:rPr>
                        <a:t>-30%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774805046"/>
                  </a:ext>
                </a:extLst>
              </a:tr>
              <a:tr h="322208">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P 056 – Santé publique</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228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212 </a:t>
                      </a:r>
                    </a:p>
                  </a:txBody>
                  <a:tcPr marL="4903" marR="4903" marT="4903" marB="0" anchor="ctr">
                    <a:lnL>
                      <a:noFill/>
                    </a:lnL>
                    <a:lnR>
                      <a:noFill/>
                    </a:lnR>
                    <a:lnT>
                      <a:noFill/>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-16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a:solidFill>
                            <a:srgbClr val="FF0000"/>
                          </a:solidFill>
                          <a:effectLst/>
                          <a:latin typeface="+mj-lt"/>
                          <a:cs typeface="Times New Roman" panose="02020603050405020304" pitchFamily="18" charset="0"/>
                        </a:rPr>
                        <a:t>-7%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168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140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-28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a:solidFill>
                            <a:srgbClr val="FF0000"/>
                          </a:solidFill>
                          <a:effectLst/>
                          <a:latin typeface="+mj-lt"/>
                          <a:cs typeface="Times New Roman" panose="02020603050405020304" pitchFamily="18" charset="0"/>
                        </a:rPr>
                        <a:t>-17%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171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149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-21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a:solidFill>
                            <a:srgbClr val="FF0000"/>
                          </a:solidFill>
                          <a:effectLst/>
                          <a:latin typeface="+mj-lt"/>
                          <a:cs typeface="Times New Roman" panose="02020603050405020304" pitchFamily="18" charset="0"/>
                        </a:rPr>
                        <a:t>-12% </a:t>
                      </a:r>
                    </a:p>
                  </a:txBody>
                  <a:tcPr marL="4903" marR="4903" marT="490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165512679"/>
                  </a:ext>
                </a:extLst>
              </a:tr>
              <a:tr h="326084">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P146 – </a:t>
                      </a:r>
                      <a:r>
                        <a:rPr lang="fr-FR" sz="1100" b="1" i="0" u="none" strike="noStrike" kern="1200" dirty="0">
                          <a:solidFill>
                            <a:srgbClr val="000000"/>
                          </a:solidFill>
                          <a:effectLst/>
                          <a:latin typeface="+mn-lt"/>
                          <a:ea typeface="+mn-ea"/>
                          <a:cs typeface="Times New Roman" panose="02020603050405020304" pitchFamily="18" charset="0"/>
                        </a:rPr>
                        <a:t>Produits de santé</a:t>
                      </a:r>
                      <a:endParaRPr lang="fr-FR" sz="1100" b="1" i="0" u="none" strike="noStrike" dirty="0">
                        <a:solidFill>
                          <a:srgbClr val="000000"/>
                        </a:solidFill>
                        <a:effectLst/>
                        <a:latin typeface="+mj-lt"/>
                        <a:cs typeface="Times New Roman" panose="02020603050405020304" pitchFamily="18" charset="0"/>
                      </a:endParaRP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111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123 </a:t>
                      </a:r>
                    </a:p>
                  </a:txBody>
                  <a:tcPr marL="4903" marR="4903" marT="4903" marB="0" anchor="ctr">
                    <a:lnL>
                      <a:noFill/>
                    </a:lnL>
                    <a:lnR>
                      <a:noFill/>
                    </a:lnR>
                    <a:lnT>
                      <a:noFill/>
                    </a:lnT>
                    <a:lnB>
                      <a:noFill/>
                    </a:lnB>
                  </a:tcPr>
                </a:tc>
                <a:tc>
                  <a:txBody>
                    <a:bodyPr/>
                    <a:lstStyle/>
                    <a:p>
                      <a:pPr algn="r" fontAlgn="b"/>
                      <a:r>
                        <a:rPr lang="fr-FR" sz="1100" b="0" i="0" u="none" strike="noStrike">
                          <a:solidFill>
                            <a:srgbClr val="00B050"/>
                          </a:solidFill>
                          <a:effectLst/>
                          <a:latin typeface="+mj-lt"/>
                          <a:cs typeface="Times New Roman" panose="02020603050405020304" pitchFamily="18" charset="0"/>
                        </a:rPr>
                        <a:t>11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10%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117 </a:t>
                      </a:r>
                    </a:p>
                  </a:txBody>
                  <a:tcPr marL="4903" marR="4903" marT="4903" marB="0" anchor="ctr">
                    <a:lnL>
                      <a:noFill/>
                    </a:lnL>
                    <a:lnR>
                      <a:noFill/>
                    </a:lnR>
                    <a:lnT>
                      <a:noFill/>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123 </a:t>
                      </a:r>
                    </a:p>
                  </a:txBody>
                  <a:tcPr marL="4903" marR="4903" marT="4903" marB="0" anchor="ctr">
                    <a:lnL>
                      <a:noFill/>
                    </a:lnL>
                    <a:lnR>
                      <a:noFill/>
                    </a:lnR>
                    <a:lnT>
                      <a:noFill/>
                    </a:lnT>
                    <a:lnB>
                      <a:noFill/>
                    </a:lnB>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6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a:solidFill>
                            <a:srgbClr val="00B050"/>
                          </a:solidFill>
                          <a:effectLst/>
                          <a:latin typeface="+mj-lt"/>
                          <a:cs typeface="Times New Roman" panose="02020603050405020304" pitchFamily="18" charset="0"/>
                        </a:rPr>
                        <a:t>5%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123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96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-26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-21% </a:t>
                      </a:r>
                    </a:p>
                  </a:txBody>
                  <a:tcPr marL="4903" marR="4903" marT="490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60594873"/>
                  </a:ext>
                </a:extLst>
              </a:tr>
              <a:tr h="326084">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P 057 - </a:t>
                      </a:r>
                      <a:r>
                        <a:rPr lang="fr-FR" sz="1100" b="1" i="0" u="none" strike="noStrike" kern="1200" dirty="0">
                          <a:solidFill>
                            <a:srgbClr val="000000"/>
                          </a:solidFill>
                          <a:effectLst/>
                          <a:latin typeface="+mn-lt"/>
                          <a:ea typeface="+mn-ea"/>
                          <a:cs typeface="Times New Roman" panose="02020603050405020304" pitchFamily="18" charset="0"/>
                        </a:rPr>
                        <a:t>Leadership</a:t>
                      </a:r>
                      <a:endParaRPr lang="fr-FR" sz="1100" b="1" i="0" u="none" strike="noStrike" dirty="0">
                        <a:solidFill>
                          <a:srgbClr val="000000"/>
                        </a:solidFill>
                        <a:effectLst/>
                        <a:latin typeface="+mj-lt"/>
                        <a:cs typeface="Times New Roman" panose="02020603050405020304" pitchFamily="18" charset="0"/>
                      </a:endParaRP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45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mj-lt"/>
                          <a:cs typeface="Times New Roman" panose="02020603050405020304" pitchFamily="18" charset="0"/>
                        </a:rPr>
                        <a:t>             37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effectLst/>
                          <a:latin typeface="+mj-lt"/>
                          <a:cs typeface="Times New Roman" panose="02020603050405020304" pitchFamily="18" charset="0"/>
                        </a:rPr>
                        <a:t>-8 Md</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000000"/>
                          </a:solidFill>
                          <a:effectLst/>
                          <a:latin typeface="+mj-lt"/>
                          <a:cs typeface="Times New Roman" panose="02020603050405020304" pitchFamily="18" charset="0"/>
                        </a:rPr>
                        <a:t>-17%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46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38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-8 Md</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-17%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49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mj-lt"/>
                          <a:cs typeface="Times New Roman" panose="02020603050405020304" pitchFamily="18" charset="0"/>
                        </a:rPr>
                        <a:t>              34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FF0000"/>
                          </a:solidFill>
                          <a:effectLst/>
                          <a:latin typeface="+mj-lt"/>
                          <a:cs typeface="Times New Roman" panose="02020603050405020304" pitchFamily="18" charset="0"/>
                        </a:rPr>
                        <a:t>-14 Md</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-30%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8467565"/>
                  </a:ext>
                </a:extLst>
              </a:tr>
              <a:tr h="306547">
                <a:tc rowSpan="5">
                  <a:txBody>
                    <a:bodyPr/>
                    <a:lstStyle/>
                    <a:p>
                      <a:pPr algn="ctr" fontAlgn="ctr"/>
                      <a:r>
                        <a:rPr lang="fr-FR" sz="1100" b="1" i="0" u="none" strike="noStrike" dirty="0">
                          <a:solidFill>
                            <a:srgbClr val="FFFFFF"/>
                          </a:solidFill>
                          <a:effectLst/>
                          <a:latin typeface="+mj-lt"/>
                          <a:cs typeface="Times New Roman" panose="02020603050405020304" pitchFamily="18" charset="0"/>
                        </a:rPr>
                        <a:t>Gap par orientation stratégique</a:t>
                      </a:r>
                    </a:p>
                  </a:txBody>
                  <a:tcPr marL="4903" marR="4903" marT="4903"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OS 1 - Leadership</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32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37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a:solidFill>
                            <a:srgbClr val="00B050"/>
                          </a:solidFill>
                          <a:effectLst/>
                          <a:latin typeface="+mj-lt"/>
                          <a:cs typeface="Times New Roman" panose="02020603050405020304" pitchFamily="18" charset="0"/>
                        </a:rPr>
                        <a:t>4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13%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33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28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-4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-14%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34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23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-11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-33%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1982227537"/>
                  </a:ext>
                </a:extLst>
              </a:tr>
              <a:tr h="245237">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OS 2 - RHS</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159 </a:t>
                      </a:r>
                    </a:p>
                  </a:txBody>
                  <a:tcPr marL="4903" marR="4903" marT="4903" marB="0" anchor="ctr">
                    <a:lnL>
                      <a:noFill/>
                    </a:lnL>
                    <a:lnR>
                      <a:noFill/>
                    </a:lnR>
                    <a:lnT>
                      <a:noFill/>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128 </a:t>
                      </a:r>
                    </a:p>
                  </a:txBody>
                  <a:tcPr marL="4903" marR="4903" marT="4903" marB="0" anchor="ctr">
                    <a:lnL>
                      <a:noFill/>
                    </a:lnL>
                    <a:lnR>
                      <a:noFill/>
                    </a:lnR>
                    <a:lnT>
                      <a:noFill/>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-30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-19%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170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130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-40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-24%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183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151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-32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-18% </a:t>
                      </a:r>
                    </a:p>
                  </a:txBody>
                  <a:tcPr marL="4903" marR="4903" marT="490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709448817"/>
                  </a:ext>
                </a:extLst>
              </a:tr>
              <a:tr h="486776">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OS 3 – Utilisation des produits et services de santé</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586 </a:t>
                      </a:r>
                    </a:p>
                  </a:txBody>
                  <a:tcPr marL="4903" marR="4903" marT="4903" marB="0" anchor="ctr">
                    <a:lnL>
                      <a:noFill/>
                    </a:lnL>
                    <a:lnR>
                      <a:noFill/>
                    </a:lnR>
                    <a:lnT>
                      <a:noFill/>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348 </a:t>
                      </a:r>
                    </a:p>
                  </a:txBody>
                  <a:tcPr marL="4903" marR="4903" marT="4903" marB="0" anchor="ctr">
                    <a:lnL>
                      <a:noFill/>
                    </a:lnL>
                    <a:lnR>
                      <a:noFill/>
                    </a:lnR>
                    <a:lnT>
                      <a:noFill/>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-238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-41%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395 </a:t>
                      </a:r>
                    </a:p>
                  </a:txBody>
                  <a:tcPr marL="4903" marR="4903" marT="4903" marB="0" anchor="ctr">
                    <a:lnL>
                      <a:noFill/>
                    </a:lnL>
                    <a:lnR>
                      <a:noFill/>
                    </a:lnR>
                    <a:lnT>
                      <a:noFill/>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290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-106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-27%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512 </a:t>
                      </a:r>
                    </a:p>
                  </a:txBody>
                  <a:tcPr marL="4903" marR="4903" marT="4903" marB="0" anchor="ctr">
                    <a:lnL>
                      <a:noFill/>
                    </a:lnL>
                    <a:lnR>
                      <a:noFill/>
                    </a:lnR>
                    <a:lnT>
                      <a:noFill/>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228 </a:t>
                      </a:r>
                    </a:p>
                  </a:txBody>
                  <a:tcPr marL="4903" marR="4903" marT="4903" marB="0" anchor="ctr">
                    <a:lnL>
                      <a:noFill/>
                    </a:lnL>
                    <a:lnR>
                      <a:noFill/>
                    </a:lnR>
                    <a:lnT>
                      <a:noFill/>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-284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-56% </a:t>
                      </a:r>
                    </a:p>
                  </a:txBody>
                  <a:tcPr marL="4903" marR="4903" marT="490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748916234"/>
                  </a:ext>
                </a:extLst>
              </a:tr>
              <a:tr h="306547">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OS 4 - Prévention</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35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30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-5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-14%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35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22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-13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-38%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36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12 </a:t>
                      </a:r>
                    </a:p>
                  </a:txBody>
                  <a:tcPr marL="4903" marR="4903" marT="4903" marB="0" anchor="ctr">
                    <a:lnL>
                      <a:noFill/>
                    </a:lnL>
                    <a:lnR>
                      <a:noFill/>
                    </a:lnR>
                    <a:lnT>
                      <a:noFill/>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-24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-67% </a:t>
                      </a:r>
                    </a:p>
                  </a:txBody>
                  <a:tcPr marL="4903" marR="4903" marT="490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583711781"/>
                  </a:ext>
                </a:extLst>
              </a:tr>
              <a:tr h="486776">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OS 5 – Urgences sanitaires</a:t>
                      </a:r>
                      <a:endParaRPr lang="en-US" sz="1100" dirty="0">
                        <a:latin typeface="+mj-lt"/>
                        <a:cs typeface="Times New Roman" panose="02020603050405020304" pitchFamily="18" charset="0"/>
                      </a:endParaRP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108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mj-lt"/>
                          <a:cs typeface="Times New Roman" panose="02020603050405020304" pitchFamily="18" charset="0"/>
                        </a:rPr>
                        <a:t>             79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FF0000"/>
                          </a:solidFill>
                          <a:effectLst/>
                          <a:latin typeface="+mj-lt"/>
                          <a:cs typeface="Times New Roman" panose="02020603050405020304" pitchFamily="18" charset="0"/>
                        </a:rPr>
                        <a:t>-28 Md</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-26%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42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mj-lt"/>
                          <a:cs typeface="Times New Roman" panose="02020603050405020304" pitchFamily="18" charset="0"/>
                        </a:rPr>
                        <a:t>              61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B050"/>
                          </a:solidFill>
                          <a:effectLst/>
                          <a:latin typeface="+mj-lt"/>
                          <a:cs typeface="Times New Roman" panose="02020603050405020304" pitchFamily="18" charset="0"/>
                        </a:rPr>
                        <a:t>19 Md</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46%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37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mj-lt"/>
                          <a:cs typeface="Times New Roman" panose="02020603050405020304" pitchFamily="18" charset="0"/>
                        </a:rPr>
                        <a:t>              27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FF0000"/>
                          </a:solidFill>
                          <a:effectLst/>
                          <a:latin typeface="+mj-lt"/>
                          <a:cs typeface="Times New Roman" panose="02020603050405020304" pitchFamily="18" charset="0"/>
                        </a:rPr>
                        <a:t>-10 Md</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-27% </a:t>
                      </a:r>
                    </a:p>
                  </a:txBody>
                  <a:tcPr marL="4903" marR="4903" marT="4903" marB="0" anchor="ctr">
                    <a:lnL>
                      <a:noFill/>
                    </a:lnL>
                    <a:lnR>
                      <a:noFill/>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23081615"/>
                  </a:ext>
                </a:extLst>
              </a:tr>
              <a:tr h="245237">
                <a:tc rowSpan="3">
                  <a:txBody>
                    <a:bodyPr/>
                    <a:lstStyle/>
                    <a:p>
                      <a:pPr algn="ctr" fontAlgn="ctr"/>
                      <a:r>
                        <a:rPr lang="fr-FR" sz="1100" b="1" i="0" u="none" strike="noStrike" dirty="0">
                          <a:solidFill>
                            <a:srgbClr val="FFFFFF"/>
                          </a:solidFill>
                          <a:effectLst/>
                          <a:latin typeface="+mj-lt"/>
                          <a:cs typeface="Times New Roman" panose="02020603050405020304" pitchFamily="18" charset="0"/>
                        </a:rPr>
                        <a:t>Gap par niveau administratif</a:t>
                      </a:r>
                    </a:p>
                  </a:txBody>
                  <a:tcPr marL="4903" marR="4903" marT="4903"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District</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526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520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-6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386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466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a:solidFill>
                            <a:srgbClr val="00B050"/>
                          </a:solidFill>
                          <a:effectLst/>
                          <a:latin typeface="+mj-lt"/>
                          <a:cs typeface="Times New Roman" panose="02020603050405020304" pitchFamily="18" charset="0"/>
                        </a:rPr>
                        <a:t>80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21%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459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384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100" b="0" i="0" u="none" strike="noStrike">
                          <a:solidFill>
                            <a:srgbClr val="FF0000"/>
                          </a:solidFill>
                          <a:effectLst/>
                          <a:latin typeface="+mj-lt"/>
                          <a:cs typeface="Times New Roman" panose="02020603050405020304" pitchFamily="18" charset="0"/>
                        </a:rPr>
                        <a:t>-75 Md</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-16% </a:t>
                      </a:r>
                    </a:p>
                  </a:txBody>
                  <a:tcPr marL="4903" marR="4903" marT="4903" marB="0" anchor="ctr">
                    <a:lnL>
                      <a:noFill/>
                    </a:lnL>
                    <a:lnR>
                      <a:noFill/>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4160869576"/>
                  </a:ext>
                </a:extLst>
              </a:tr>
              <a:tr h="245237">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Régional</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159 </a:t>
                      </a:r>
                    </a:p>
                  </a:txBody>
                  <a:tcPr marL="4903" marR="4903" marT="4903" marB="0" anchor="ctr">
                    <a:lnL>
                      <a:noFill/>
                    </a:lnL>
                    <a:lnR>
                      <a:noFill/>
                    </a:lnR>
                    <a:lnT>
                      <a:noFill/>
                    </a:lnT>
                    <a:lnB>
                      <a:noFill/>
                    </a:lnB>
                  </a:tcPr>
                </a:tc>
                <a:tc>
                  <a:txBody>
                    <a:bodyPr/>
                    <a:lstStyle/>
                    <a:p>
                      <a:pPr algn="l" fontAlgn="b"/>
                      <a:r>
                        <a:rPr lang="fr-FR" sz="1100" b="0" i="0" u="none" strike="noStrike">
                          <a:solidFill>
                            <a:srgbClr val="000000"/>
                          </a:solidFill>
                          <a:effectLst/>
                          <a:latin typeface="+mj-lt"/>
                          <a:cs typeface="Times New Roman" panose="02020603050405020304" pitchFamily="18" charset="0"/>
                        </a:rPr>
                        <a:t>           248 </a:t>
                      </a:r>
                    </a:p>
                  </a:txBody>
                  <a:tcPr marL="4903" marR="4903" marT="4903" marB="0" anchor="ctr">
                    <a:lnL>
                      <a:noFill/>
                    </a:lnL>
                    <a:lnR>
                      <a:noFill/>
                    </a:lnR>
                    <a:lnT>
                      <a:noFill/>
                    </a:lnT>
                    <a:lnB>
                      <a:noFill/>
                    </a:lnB>
                  </a:tcPr>
                </a:tc>
                <a:tc>
                  <a:txBody>
                    <a:bodyPr/>
                    <a:lstStyle/>
                    <a:p>
                      <a:pPr algn="r" fontAlgn="b"/>
                      <a:r>
                        <a:rPr lang="fr-FR" sz="1100" b="0" i="0" u="none" strike="noStrike">
                          <a:solidFill>
                            <a:srgbClr val="00B050"/>
                          </a:solidFill>
                          <a:effectLst/>
                          <a:latin typeface="+mj-lt"/>
                          <a:cs typeface="Times New Roman" panose="02020603050405020304" pitchFamily="18" charset="0"/>
                        </a:rPr>
                        <a:t>89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56%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117 </a:t>
                      </a:r>
                    </a:p>
                  </a:txBody>
                  <a:tcPr marL="4903" marR="4903" marT="4903" marB="0" anchor="ctr">
                    <a:lnL>
                      <a:noFill/>
                    </a:lnL>
                    <a:lnR>
                      <a:noFill/>
                    </a:lnR>
                    <a:lnT>
                      <a:noFill/>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190 </a:t>
                      </a:r>
                    </a:p>
                  </a:txBody>
                  <a:tcPr marL="4903" marR="4903" marT="4903" marB="0" anchor="ctr">
                    <a:lnL>
                      <a:noFill/>
                    </a:lnL>
                    <a:lnR>
                      <a:noFill/>
                    </a:lnR>
                    <a:lnT>
                      <a:noFill/>
                    </a:lnT>
                    <a:lnB>
                      <a:noFill/>
                    </a:lnB>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74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00B050"/>
                          </a:solidFill>
                          <a:effectLst/>
                          <a:latin typeface="+mj-lt"/>
                          <a:cs typeface="Times New Roman" panose="02020603050405020304" pitchFamily="18" charset="0"/>
                        </a:rPr>
                        <a:t>63% </a:t>
                      </a:r>
                    </a:p>
                  </a:txBody>
                  <a:tcPr marL="4903" marR="4903" marT="4903" marB="0" anchor="ctr">
                    <a:lnL>
                      <a:noFill/>
                    </a:lnL>
                    <a:lnR>
                      <a:noFill/>
                    </a:lnR>
                    <a:lnT>
                      <a:noFill/>
                    </a:lnT>
                    <a:lnB>
                      <a:noFill/>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139 </a:t>
                      </a:r>
                    </a:p>
                  </a:txBody>
                  <a:tcPr marL="4903" marR="4903" marT="4903" marB="0" anchor="ctr">
                    <a:lnL>
                      <a:noFill/>
                    </a:lnL>
                    <a:lnR>
                      <a:noFill/>
                    </a:lnR>
                    <a:lnT>
                      <a:noFill/>
                    </a:lnT>
                    <a:lnB>
                      <a:noFill/>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131 </a:t>
                      </a:r>
                    </a:p>
                  </a:txBody>
                  <a:tcPr marL="4903" marR="4903" marT="4903" marB="0" anchor="ctr">
                    <a:lnL>
                      <a:noFill/>
                    </a:lnL>
                    <a:lnR>
                      <a:noFill/>
                    </a:lnR>
                    <a:lnT>
                      <a:noFill/>
                    </a:lnT>
                    <a:lnB>
                      <a:noFill/>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-8 Md</a:t>
                      </a:r>
                    </a:p>
                  </a:txBody>
                  <a:tcPr marL="4903" marR="4903" marT="4903" marB="0" anchor="ctr">
                    <a:lnL>
                      <a:noFill/>
                    </a:lnL>
                    <a:lnR>
                      <a:noFill/>
                    </a:lnR>
                    <a:lnT>
                      <a:noFill/>
                    </a:lnT>
                    <a:lnB>
                      <a:noFill/>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-6% </a:t>
                      </a:r>
                    </a:p>
                  </a:txBody>
                  <a:tcPr marL="4903" marR="4903" marT="490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665374015"/>
                  </a:ext>
                </a:extLst>
              </a:tr>
              <a:tr h="245237">
                <a:tc vMerge="1">
                  <a:txBody>
                    <a:bodyPr/>
                    <a:lstStyle/>
                    <a:p>
                      <a:endParaRPr lang="fr-FR"/>
                    </a:p>
                  </a:txBody>
                  <a:tcPr/>
                </a:tc>
                <a:tc>
                  <a:txBody>
                    <a:bodyPr/>
                    <a:lstStyle/>
                    <a:p>
                      <a:pPr marL="108000" lvl="0" indent="0" algn="l" fontAlgn="ctr">
                        <a:buNone/>
                      </a:pPr>
                      <a:r>
                        <a:rPr lang="fr-FR" sz="1100" b="1" i="0" u="none" strike="noStrike" dirty="0">
                          <a:solidFill>
                            <a:srgbClr val="000000"/>
                          </a:solidFill>
                          <a:effectLst/>
                          <a:latin typeface="+mj-lt"/>
                          <a:cs typeface="Times New Roman" panose="02020603050405020304" pitchFamily="18" charset="0"/>
                        </a:rPr>
                        <a:t>Central</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235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mj-lt"/>
                          <a:cs typeface="Times New Roman" panose="02020603050405020304" pitchFamily="18" charset="0"/>
                        </a:rPr>
                        <a:t>             86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-150 Md</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-64%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173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mj-lt"/>
                          <a:cs typeface="Times New Roman" panose="02020603050405020304" pitchFamily="18" charset="0"/>
                        </a:rPr>
                        <a:t>              89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100" b="0" i="0" u="none" strike="noStrike">
                          <a:solidFill>
                            <a:srgbClr val="FF0000"/>
                          </a:solidFill>
                          <a:effectLst/>
                          <a:latin typeface="+mj-lt"/>
                          <a:cs typeface="Times New Roman" panose="02020603050405020304" pitchFamily="18" charset="0"/>
                        </a:rPr>
                        <a:t>-84 Md</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-49%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fr-FR" sz="1100" b="0" i="0" u="none" strike="noStrike">
                          <a:solidFill>
                            <a:srgbClr val="000000"/>
                          </a:solidFill>
                          <a:effectLst/>
                          <a:latin typeface="+mj-lt"/>
                          <a:cs typeface="Times New Roman" panose="02020603050405020304" pitchFamily="18" charset="0"/>
                        </a:rPr>
                        <a:t>      205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mj-lt"/>
                          <a:cs typeface="Times New Roman" panose="02020603050405020304" pitchFamily="18" charset="0"/>
                        </a:rPr>
                        <a:t>              89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-116 Md</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fr-FR" sz="1100" b="0" i="0" u="none" strike="noStrike" dirty="0">
                          <a:solidFill>
                            <a:srgbClr val="FF0000"/>
                          </a:solidFill>
                          <a:effectLst/>
                          <a:latin typeface="+mj-lt"/>
                          <a:cs typeface="Times New Roman" panose="02020603050405020304" pitchFamily="18" charset="0"/>
                        </a:rPr>
                        <a:t>-57% </a:t>
                      </a:r>
                    </a:p>
                  </a:txBody>
                  <a:tcPr marL="4903" marR="4903" marT="4903"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78765811"/>
                  </a:ext>
                </a:extLst>
              </a:tr>
            </a:tbl>
          </a:graphicData>
        </a:graphic>
      </p:graphicFrame>
      <p:grpSp>
        <p:nvGrpSpPr>
          <p:cNvPr id="3" name="btfpRunningAgenda2Level825444">
            <a:extLst>
              <a:ext uri="{FF2B5EF4-FFF2-40B4-BE49-F238E27FC236}">
                <a16:creationId xmlns:a16="http://schemas.microsoft.com/office/drawing/2014/main" id="{8882E427-91C0-7D42-2BDB-673570A8E29C}"/>
              </a:ext>
            </a:extLst>
          </p:cNvPr>
          <p:cNvGrpSpPr/>
          <p:nvPr>
            <p:custDataLst>
              <p:tags r:id="rId4"/>
            </p:custDataLst>
          </p:nvPr>
        </p:nvGrpSpPr>
        <p:grpSpPr>
          <a:xfrm>
            <a:off x="0" y="973418"/>
            <a:ext cx="4734366" cy="257442"/>
            <a:chOff x="0" y="914400"/>
            <a:chExt cx="4734366" cy="257442"/>
          </a:xfrm>
        </p:grpSpPr>
        <p:sp>
          <p:nvSpPr>
            <p:cNvPr id="4" name="btfpRunningAgenda2LevelBarLeft825444">
              <a:extLst>
                <a:ext uri="{FF2B5EF4-FFF2-40B4-BE49-F238E27FC236}">
                  <a16:creationId xmlns:a16="http://schemas.microsoft.com/office/drawing/2014/main" id="{982D8185-55FC-4E5E-7427-2A50473BDC4D}"/>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7" name="btfpRunningAgenda2LevelTextLeft825444">
              <a:extLst>
                <a:ext uri="{FF2B5EF4-FFF2-40B4-BE49-F238E27FC236}">
                  <a16:creationId xmlns:a16="http://schemas.microsoft.com/office/drawing/2014/main" id="{CE2EB35E-1477-7637-B6AA-B55C35FC13E2}"/>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10" name="btfpRunningAgenda2LevelBarRight825444">
              <a:extLst>
                <a:ext uri="{FF2B5EF4-FFF2-40B4-BE49-F238E27FC236}">
                  <a16:creationId xmlns:a16="http://schemas.microsoft.com/office/drawing/2014/main" id="{CCD935DA-5905-09CF-EEBB-837F3E5BAFBC}"/>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1" name="btfpRunningAgenda2LevelTextRight825444">
              <a:extLst>
                <a:ext uri="{FF2B5EF4-FFF2-40B4-BE49-F238E27FC236}">
                  <a16:creationId xmlns:a16="http://schemas.microsoft.com/office/drawing/2014/main" id="{FECF3F09-86B8-34E8-3BEA-4788E502AEFA}"/>
                </a:ext>
              </a:extLst>
            </p:cNvPr>
            <p:cNvSpPr txBox="1"/>
            <p:nvPr/>
          </p:nvSpPr>
          <p:spPr bwMode="gray">
            <a:xfrm>
              <a:off x="1558148" y="914400"/>
              <a:ext cx="2029018"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RESULTATS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32552011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Aptos" panose="020B0004020202020204" pitchFamily="34" charset="0"/>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35610" y="924740"/>
            <a:ext cx="4999098" cy="6955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4F81BD"/>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F81BD"/>
                </a:solidFill>
                <a:effectLst/>
                <a:uLnTx/>
                <a:uFillTx/>
                <a:latin typeface="Aptos" panose="020B0004020202020204" pitchFamily="34" charset="0"/>
                <a:ea typeface="+mn-ea"/>
                <a:cs typeface="+mn-cs"/>
              </a:rPr>
              <a:t>Évolution des ressources et dépenses en santé communautaire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endParaRPr>
          </a:p>
        </p:txBody>
      </p:sp>
      <p:cxnSp>
        <p:nvCxnSpPr>
          <p:cNvPr id="9" name="AutoShape 347"/>
          <p:cNvCxnSpPr>
            <a:cxnSpLocks noChangeShapeType="1"/>
          </p:cNvCxnSpPr>
          <p:nvPr/>
        </p:nvCxnSpPr>
        <p:spPr bwMode="auto">
          <a:xfrm>
            <a:off x="161986" y="1630949"/>
            <a:ext cx="55440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AutoShape 347"/>
          <p:cNvCxnSpPr>
            <a:cxnSpLocks noChangeShapeType="1"/>
          </p:cNvCxnSpPr>
          <p:nvPr/>
        </p:nvCxnSpPr>
        <p:spPr bwMode="auto">
          <a:xfrm flipV="1">
            <a:off x="177896" y="4238851"/>
            <a:ext cx="55440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 name="AutoShape 348"/>
          <p:cNvSpPr>
            <a:spLocks noChangeArrowheads="1"/>
          </p:cNvSpPr>
          <p:nvPr/>
        </p:nvSpPr>
        <p:spPr bwMode="auto">
          <a:xfrm>
            <a:off x="183562" y="3866443"/>
            <a:ext cx="5199479"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4F81BD"/>
                </a:solidFill>
                <a:effectLst/>
                <a:uLnTx/>
                <a:uFillTx/>
                <a:latin typeface="Aptos" panose="020B0004020202020204" pitchFamily="34" charset="0"/>
                <a:ea typeface="+mn-ea"/>
                <a:cs typeface="+mn-cs"/>
              </a:rPr>
              <a:t>Distribution régionale des ressources de santé communautaire</a:t>
            </a:r>
            <a:br>
              <a:rPr kumimoji="0" lang="fr-FR" sz="1200" b="1" i="0" u="none" strike="noStrike" kern="1200" cap="none" spc="0" normalizeH="0" baseline="0" noProof="0" dirty="0">
                <a:ln>
                  <a:noFill/>
                </a:ln>
                <a:solidFill>
                  <a:srgbClr val="1F497D"/>
                </a:solidFill>
                <a:effectLst/>
                <a:uLnTx/>
                <a:uFillTx/>
                <a:latin typeface="Aptos" panose="020B0004020202020204" pitchFamily="34" charset="0"/>
                <a:ea typeface="+mn-ea"/>
                <a:cs typeface="+mn-cs"/>
              </a:rPr>
            </a:br>
            <a:r>
              <a:rPr kumimoji="0" lang="fr-FR" sz="1100" b="0" i="0" u="none" strike="noStrike" kern="1200" cap="none" spc="0" normalizeH="0" baseline="0" noProof="0" dirty="0">
                <a:ln>
                  <a:noFill/>
                </a:ln>
                <a:solidFill>
                  <a:prstClr val="white">
                    <a:lumMod val="50000"/>
                  </a:prstClr>
                </a:solidFill>
                <a:effectLst/>
                <a:uLnTx/>
                <a:uFillTx/>
                <a:latin typeface="Aptos" panose="020B0004020202020204" pitchFamily="34" charset="0"/>
                <a:ea typeface="+mn-ea"/>
                <a:cs typeface="+mn-cs"/>
              </a:rPr>
              <a:t>Répartition régionale des ressources SC 2023-2025, XOF 68 billion </a:t>
            </a:r>
          </a:p>
        </p:txBody>
      </p: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6304479" y="1183121"/>
            <a:ext cx="4944270" cy="4339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solidFill>
                <a:effectLst/>
                <a:uLnTx/>
                <a:uFillTx/>
                <a:latin typeface="Aptos" panose="020B0004020202020204" pitchFamily="34" charset="0"/>
                <a:ea typeface="+mn-ea"/>
                <a:cs typeface="+mn-cs"/>
              </a:rPr>
              <a:t>Ressources et dépenses SC par source de </a:t>
            </a:r>
            <a:r>
              <a:rPr kumimoji="0" lang="en-US" sz="1600" b="1" i="0" u="none" strike="noStrike" kern="1200" cap="none" spc="0" normalizeH="0" baseline="0" noProof="0" dirty="0" err="1">
                <a:ln>
                  <a:noFill/>
                </a:ln>
                <a:solidFill>
                  <a:srgbClr val="4F81BD"/>
                </a:solidFill>
                <a:effectLst/>
                <a:uLnTx/>
                <a:uFillTx/>
                <a:latin typeface="Aptos" panose="020B0004020202020204" pitchFamily="34" charset="0"/>
                <a:ea typeface="+mn-ea"/>
                <a:cs typeface="+mn-cs"/>
              </a:rPr>
              <a:t>financement</a:t>
            </a:r>
            <a:endParaRPr kumimoji="0" lang="en-US" sz="1200" b="0" i="0" u="none" strike="noStrike" kern="1200" cap="none" spc="0" normalizeH="0" baseline="0" noProof="0" dirty="0">
              <a:ln>
                <a:noFill/>
              </a:ln>
              <a:solidFill>
                <a:srgbClr val="4F81BD"/>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endParaRPr>
          </a:p>
        </p:txBody>
      </p:sp>
      <p:cxnSp>
        <p:nvCxnSpPr>
          <p:cNvPr id="39" name="AutoShape 347">
            <a:extLst>
              <a:ext uri="{FF2B5EF4-FFF2-40B4-BE49-F238E27FC236}">
                <a16:creationId xmlns:a16="http://schemas.microsoft.com/office/drawing/2014/main" id="{7F881473-495E-4B22-B920-8FD270CA9F85}"/>
              </a:ext>
            </a:extLst>
          </p:cNvPr>
          <p:cNvCxnSpPr>
            <a:cxnSpLocks noChangeShapeType="1"/>
          </p:cNvCxnSpPr>
          <p:nvPr/>
        </p:nvCxnSpPr>
        <p:spPr bwMode="auto">
          <a:xfrm>
            <a:off x="6294262" y="4238852"/>
            <a:ext cx="558047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AutoShape 348">
            <a:extLst>
              <a:ext uri="{FF2B5EF4-FFF2-40B4-BE49-F238E27FC236}">
                <a16:creationId xmlns:a16="http://schemas.microsoft.com/office/drawing/2014/main" id="{B5122A73-1470-49F5-BDD5-1CA5311CDC18}"/>
              </a:ext>
            </a:extLst>
          </p:cNvPr>
          <p:cNvSpPr>
            <a:spLocks noChangeArrowheads="1"/>
          </p:cNvSpPr>
          <p:nvPr/>
        </p:nvSpPr>
        <p:spPr bwMode="auto">
          <a:xfrm>
            <a:off x="6304478" y="3866441"/>
            <a:ext cx="5570252"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4F81BD"/>
                </a:solidFill>
                <a:effectLst/>
                <a:uLnTx/>
                <a:uFillTx/>
                <a:latin typeface="Aptos" panose="020B0004020202020204" pitchFamily="34" charset="0"/>
                <a:ea typeface="+mn-ea"/>
                <a:cs typeface="+mn-cs"/>
              </a:rPr>
              <a:t>Distribution régionale des ressources de santé communautaire par habitant</a:t>
            </a:r>
            <a:br>
              <a:rPr kumimoji="0" lang="fr-FR" sz="1200" b="1" i="0" u="none" strike="noStrike" kern="1200" cap="none" spc="0" normalizeH="0" baseline="0" noProof="0" dirty="0">
                <a:ln>
                  <a:noFill/>
                </a:ln>
                <a:solidFill>
                  <a:srgbClr val="1F497D"/>
                </a:solidFill>
                <a:effectLst/>
                <a:uLnTx/>
                <a:uFillTx/>
                <a:latin typeface="Aptos" panose="020B0004020202020204" pitchFamily="34" charset="0"/>
                <a:ea typeface="+mn-ea"/>
                <a:cs typeface="+mn-cs"/>
              </a:rPr>
            </a:br>
            <a:r>
              <a:rPr kumimoji="0" lang="fr-FR" sz="1100" b="0" i="0" u="none" strike="noStrike" kern="1200" cap="none" spc="0" normalizeH="0" baseline="0" noProof="0" dirty="0">
                <a:ln>
                  <a:noFill/>
                </a:ln>
                <a:solidFill>
                  <a:prstClr val="white">
                    <a:lumMod val="50000"/>
                  </a:prstClr>
                </a:solidFill>
                <a:effectLst/>
                <a:uLnTx/>
                <a:uFillTx/>
                <a:latin typeface="Aptos" panose="020B0004020202020204" pitchFamily="34" charset="0"/>
                <a:ea typeface="+mn-ea"/>
                <a:cs typeface="+mn-cs"/>
              </a:rPr>
              <a:t>Répartition régionale des ressources SC par habitant 2023-2025</a:t>
            </a: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6294262" y="1630949"/>
            <a:ext cx="558047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22">
            <a:extLst>
              <a:ext uri="{FF2B5EF4-FFF2-40B4-BE49-F238E27FC236}">
                <a16:creationId xmlns:a16="http://schemas.microsoft.com/office/drawing/2014/main" id="{9074EC5C-4A17-09D0-D1A7-FB160B98AB40}"/>
              </a:ext>
            </a:extLst>
          </p:cNvPr>
          <p:cNvCxnSpPr/>
          <p:nvPr/>
        </p:nvCxnSpPr>
        <p:spPr bwMode="auto">
          <a:xfrm>
            <a:off x="5998686" y="1444307"/>
            <a:ext cx="0" cy="498763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itre 1">
            <a:extLst>
              <a:ext uri="{FF2B5EF4-FFF2-40B4-BE49-F238E27FC236}">
                <a16:creationId xmlns:a16="http://schemas.microsoft.com/office/drawing/2014/main" id="{8B17B634-374F-2F40-BD0D-0CF17EAFC666}"/>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Arial"/>
              </a:rPr>
              <a:t>La santé communautaire (SC) joue un rôle central dans le système national de santé. Cependant, leur financement émane essentiellement  (soit 90%) des PTF </a:t>
            </a:r>
            <a:endParaRPr lang="fr-FR" dirty="0">
              <a:latin typeface="Aptos" panose="020B0004020202020204" pitchFamily="34" charset="0"/>
              <a:cs typeface="Arial"/>
            </a:endParaRPr>
          </a:p>
        </p:txBody>
      </p:sp>
      <mc:AlternateContent xmlns:mc="http://schemas.openxmlformats.org/markup-compatibility/2006" xmlns:cx4="http://schemas.microsoft.com/office/drawing/2016/5/10/chartex">
        <mc:Choice Requires="cx4">
          <p:graphicFrame>
            <p:nvGraphicFramePr>
              <p:cNvPr id="2" name="Graphique 1">
                <a:extLst>
                  <a:ext uri="{FF2B5EF4-FFF2-40B4-BE49-F238E27FC236}">
                    <a16:creationId xmlns:a16="http://schemas.microsoft.com/office/drawing/2014/main" id="{7700512A-4633-2F93-B187-BA201FED922B}"/>
                  </a:ext>
                </a:extLst>
              </p:cNvPr>
              <p:cNvGraphicFramePr/>
              <p:nvPr>
                <p:extLst>
                  <p:ext uri="{D42A27DB-BD31-4B8C-83A1-F6EECF244321}">
                    <p14:modId xmlns:p14="http://schemas.microsoft.com/office/powerpoint/2010/main" val="1157476159"/>
                  </p:ext>
                </p:extLst>
              </p:nvPr>
            </p:nvGraphicFramePr>
            <p:xfrm>
              <a:off x="177896" y="4238849"/>
              <a:ext cx="5554216" cy="2177826"/>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2" name="Graphique 1">
                <a:extLst>
                  <a:ext uri="{FF2B5EF4-FFF2-40B4-BE49-F238E27FC236}">
                    <a16:creationId xmlns:a16="http://schemas.microsoft.com/office/drawing/2014/main" id="{7700512A-4633-2F93-B187-BA201FED922B}"/>
                  </a:ext>
                </a:extLst>
              </p:cNvPr>
              <p:cNvPicPr>
                <a:picLocks noGrp="1" noRot="1" noChangeAspect="1" noMove="1" noResize="1" noEditPoints="1" noAdjustHandles="1" noChangeArrowheads="1" noChangeShapeType="1"/>
              </p:cNvPicPr>
              <p:nvPr/>
            </p:nvPicPr>
            <p:blipFill>
              <a:blip r:embed="rId9"/>
              <a:stretch>
                <a:fillRect/>
              </a:stretch>
            </p:blipFill>
            <p:spPr>
              <a:xfrm>
                <a:off x="177896" y="4238849"/>
                <a:ext cx="5554216" cy="2177826"/>
              </a:xfrm>
              <a:prstGeom prst="rect">
                <a:avLst/>
              </a:prstGeom>
            </p:spPr>
          </p:pic>
        </mc:Fallback>
      </mc:AlternateContent>
      <p:graphicFrame>
        <p:nvGraphicFramePr>
          <p:cNvPr id="49" name="Graphique 48">
            <a:extLst>
              <a:ext uri="{FF2B5EF4-FFF2-40B4-BE49-F238E27FC236}">
                <a16:creationId xmlns:a16="http://schemas.microsoft.com/office/drawing/2014/main" id="{E10AE61D-22A5-3628-B0DB-466B0A1F4295}"/>
              </a:ext>
            </a:extLst>
          </p:cNvPr>
          <p:cNvGraphicFramePr/>
          <p:nvPr>
            <p:extLst>
              <p:ext uri="{D42A27DB-BD31-4B8C-83A1-F6EECF244321}">
                <p14:modId xmlns:p14="http://schemas.microsoft.com/office/powerpoint/2010/main" val="225239884"/>
              </p:ext>
            </p:extLst>
          </p:nvPr>
        </p:nvGraphicFramePr>
        <p:xfrm>
          <a:off x="152398" y="1661890"/>
          <a:ext cx="5569497" cy="205395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6" name="Graphique 75">
            <a:extLst>
              <a:ext uri="{FF2B5EF4-FFF2-40B4-BE49-F238E27FC236}">
                <a16:creationId xmlns:a16="http://schemas.microsoft.com/office/drawing/2014/main" id="{54B54217-475A-0E50-BC90-489771CE531C}"/>
              </a:ext>
            </a:extLst>
          </p:cNvPr>
          <p:cNvGraphicFramePr/>
          <p:nvPr>
            <p:extLst>
              <p:ext uri="{D42A27DB-BD31-4B8C-83A1-F6EECF244321}">
                <p14:modId xmlns:p14="http://schemas.microsoft.com/office/powerpoint/2010/main" val="3785275645"/>
              </p:ext>
            </p:extLst>
          </p:nvPr>
        </p:nvGraphicFramePr>
        <p:xfrm>
          <a:off x="6275477" y="1661891"/>
          <a:ext cx="2693031" cy="205394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7" name="Graphique 76">
            <a:extLst>
              <a:ext uri="{FF2B5EF4-FFF2-40B4-BE49-F238E27FC236}">
                <a16:creationId xmlns:a16="http://schemas.microsoft.com/office/drawing/2014/main" id="{6EE7EFA2-D4CD-10C1-F9FF-A05B12A177E4}"/>
              </a:ext>
            </a:extLst>
          </p:cNvPr>
          <p:cNvGraphicFramePr/>
          <p:nvPr>
            <p:extLst>
              <p:ext uri="{D42A27DB-BD31-4B8C-83A1-F6EECF244321}">
                <p14:modId xmlns:p14="http://schemas.microsoft.com/office/powerpoint/2010/main" val="4033799850"/>
              </p:ext>
            </p:extLst>
          </p:nvPr>
        </p:nvGraphicFramePr>
        <p:xfrm>
          <a:off x="8772573" y="1644816"/>
          <a:ext cx="2606628" cy="1929658"/>
        </p:xfrm>
        <a:graphic>
          <a:graphicData uri="http://schemas.openxmlformats.org/drawingml/2006/chart">
            <c:chart xmlns:c="http://schemas.openxmlformats.org/drawingml/2006/chart" xmlns:r="http://schemas.openxmlformats.org/officeDocument/2006/relationships" r:id="rId12"/>
          </a:graphicData>
        </a:graphic>
      </p:graphicFrame>
      <p:grpSp>
        <p:nvGrpSpPr>
          <p:cNvPr id="4" name="btfpRunningAgenda2Level825444">
            <a:extLst>
              <a:ext uri="{FF2B5EF4-FFF2-40B4-BE49-F238E27FC236}">
                <a16:creationId xmlns:a16="http://schemas.microsoft.com/office/drawing/2014/main" id="{2160C10D-597D-F188-7D50-A8E2FAAED4AC}"/>
              </a:ext>
            </a:extLst>
          </p:cNvPr>
          <p:cNvGrpSpPr/>
          <p:nvPr>
            <p:custDataLst>
              <p:tags r:id="rId3"/>
            </p:custDataLst>
          </p:nvPr>
        </p:nvGrpSpPr>
        <p:grpSpPr>
          <a:xfrm>
            <a:off x="135610" y="908353"/>
            <a:ext cx="4734366" cy="257442"/>
            <a:chOff x="0" y="914400"/>
            <a:chExt cx="4734366" cy="257442"/>
          </a:xfrm>
        </p:grpSpPr>
        <p:sp>
          <p:nvSpPr>
            <p:cNvPr id="7" name="btfpRunningAgenda2LevelBarLeft825444">
              <a:extLst>
                <a:ext uri="{FF2B5EF4-FFF2-40B4-BE49-F238E27FC236}">
                  <a16:creationId xmlns:a16="http://schemas.microsoft.com/office/drawing/2014/main" id="{48704688-5C4D-5E5D-A33C-73398B088A3D}"/>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3" name="btfpRunningAgenda2LevelTextLeft825444">
              <a:extLst>
                <a:ext uri="{FF2B5EF4-FFF2-40B4-BE49-F238E27FC236}">
                  <a16:creationId xmlns:a16="http://schemas.microsoft.com/office/drawing/2014/main" id="{720A5FF4-DACB-53C1-7AE9-F3C8E0770BB3}"/>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24" name="btfpRunningAgenda2LevelBarRight825444">
              <a:extLst>
                <a:ext uri="{FF2B5EF4-FFF2-40B4-BE49-F238E27FC236}">
                  <a16:creationId xmlns:a16="http://schemas.microsoft.com/office/drawing/2014/main" id="{C038A2E5-7E16-E6BB-951B-7C5162438A16}"/>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4" name="btfpRunningAgenda2LevelTextRight825444">
              <a:extLst>
                <a:ext uri="{FF2B5EF4-FFF2-40B4-BE49-F238E27FC236}">
                  <a16:creationId xmlns:a16="http://schemas.microsoft.com/office/drawing/2014/main" id="{6EA98ECE-B324-4CF8-821E-49E89F7DF6D0}"/>
                </a:ext>
              </a:extLst>
            </p:cNvPr>
            <p:cNvSpPr txBox="1"/>
            <p:nvPr/>
          </p:nvSpPr>
          <p:spPr bwMode="gray">
            <a:xfrm>
              <a:off x="1558148" y="914400"/>
              <a:ext cx="2174058"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 SC</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mc:AlternateContent xmlns:mc="http://schemas.openxmlformats.org/markup-compatibility/2006" xmlns:cx4="http://schemas.microsoft.com/office/drawing/2016/5/10/chartex">
        <mc:Choice Requires="cx4">
          <p:graphicFrame>
            <p:nvGraphicFramePr>
              <p:cNvPr id="41" name="Graphique 40">
                <a:extLst>
                  <a:ext uri="{FF2B5EF4-FFF2-40B4-BE49-F238E27FC236}">
                    <a16:creationId xmlns:a16="http://schemas.microsoft.com/office/drawing/2014/main" id="{BB75E3FB-0D57-C742-5944-897E57752A0D}"/>
                  </a:ext>
                </a:extLst>
              </p:cNvPr>
              <p:cNvGraphicFramePr/>
              <p:nvPr>
                <p:extLst>
                  <p:ext uri="{D42A27DB-BD31-4B8C-83A1-F6EECF244321}">
                    <p14:modId xmlns:p14="http://schemas.microsoft.com/office/powerpoint/2010/main" val="2564902342"/>
                  </p:ext>
                </p:extLst>
              </p:nvPr>
            </p:nvGraphicFramePr>
            <p:xfrm>
              <a:off x="6460437" y="4318677"/>
              <a:ext cx="5426762" cy="2071132"/>
            </p:xfrm>
            <a:graphic>
              <a:graphicData uri="http://schemas.microsoft.com/office/drawing/2014/chartex">
                <cx:chart xmlns:cx="http://schemas.microsoft.com/office/drawing/2014/chartex" xmlns:r="http://schemas.openxmlformats.org/officeDocument/2006/relationships" r:id="rId13"/>
              </a:graphicData>
            </a:graphic>
          </p:graphicFrame>
        </mc:Choice>
        <mc:Fallback xmlns="">
          <p:pic>
            <p:nvPicPr>
              <p:cNvPr id="41" name="Graphique 40">
                <a:extLst>
                  <a:ext uri="{FF2B5EF4-FFF2-40B4-BE49-F238E27FC236}">
                    <a16:creationId xmlns:a16="http://schemas.microsoft.com/office/drawing/2014/main" id="{BB75E3FB-0D57-C742-5944-897E57752A0D}"/>
                  </a:ext>
                </a:extLst>
              </p:cNvPr>
              <p:cNvPicPr>
                <a:picLocks noGrp="1" noRot="1" noChangeAspect="1" noMove="1" noResize="1" noEditPoints="1" noAdjustHandles="1" noChangeArrowheads="1" noChangeShapeType="1"/>
              </p:cNvPicPr>
              <p:nvPr/>
            </p:nvPicPr>
            <p:blipFill>
              <a:blip r:embed="rId14"/>
              <a:stretch>
                <a:fillRect/>
              </a:stretch>
            </p:blipFill>
            <p:spPr>
              <a:xfrm>
                <a:off x="6460437" y="4318677"/>
                <a:ext cx="5426762" cy="2071132"/>
              </a:xfrm>
              <a:prstGeom prst="rect">
                <a:avLst/>
              </a:prstGeom>
            </p:spPr>
          </p:pic>
        </mc:Fallback>
      </mc:AlternateContent>
    </p:spTree>
    <p:custDataLst>
      <p:tags r:id="rId1"/>
    </p:custDataLst>
    <p:extLst>
      <p:ext uri="{BB962C8B-B14F-4D97-AF65-F5344CB8AC3E}">
        <p14:creationId xmlns:p14="http://schemas.microsoft.com/office/powerpoint/2010/main" val="39607739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6" y="1170961"/>
            <a:ext cx="4944270" cy="44935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F81BD"/>
                </a:solidFill>
                <a:effectLst/>
                <a:uLnTx/>
                <a:uFillTx/>
                <a:latin typeface="Calibri"/>
                <a:ea typeface="+mn-ea"/>
                <a:cs typeface="+mn-cs"/>
              </a:rPr>
              <a:t>Évolution et structure des ressources SRMNEA-N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808080"/>
                </a:solidFill>
                <a:effectLst/>
                <a:uLnTx/>
                <a:uFillTx/>
                <a:latin typeface="Calibri"/>
                <a:ea typeface="+mn-ea"/>
                <a:cs typeface="+mn-cs"/>
              </a:rPr>
              <a:t>Évolution et structure des ressources de la SRMNEA-N 2023-2025</a:t>
            </a:r>
          </a:p>
        </p:txBody>
      </p:sp>
      <p:cxnSp>
        <p:nvCxnSpPr>
          <p:cNvPr id="9" name="AutoShape 347"/>
          <p:cNvCxnSpPr>
            <a:cxnSpLocks noChangeShapeType="1"/>
          </p:cNvCxnSpPr>
          <p:nvPr/>
        </p:nvCxnSpPr>
        <p:spPr bwMode="auto">
          <a:xfrm>
            <a:off x="161986" y="1630949"/>
            <a:ext cx="55440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 name="AutoShape 348"/>
          <p:cNvSpPr>
            <a:spLocks noChangeArrowheads="1"/>
          </p:cNvSpPr>
          <p:nvPr/>
        </p:nvSpPr>
        <p:spPr bwMode="auto">
          <a:xfrm>
            <a:off x="183563" y="3815326"/>
            <a:ext cx="5538333" cy="4339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4F81BD"/>
                </a:solidFill>
                <a:effectLst/>
                <a:uLnTx/>
                <a:uFillTx/>
                <a:latin typeface="Calibri"/>
                <a:ea typeface="+mn-ea"/>
                <a:cs typeface="+mn-cs"/>
              </a:rPr>
              <a:t>Distribution des ressources en matière de santé reproductive</a:t>
            </a:r>
            <a:endParaRPr kumimoji="0" lang="en-US" sz="1600" b="1" i="0" u="none" strike="noStrike" kern="1200" cap="none" spc="0" normalizeH="0" baseline="0" noProof="0" dirty="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808080"/>
              </a:solidFill>
              <a:effectLst/>
              <a:uLnTx/>
              <a:uFillTx/>
              <a:latin typeface="Calibri"/>
              <a:ea typeface="+mn-ea"/>
              <a:cs typeface="+mn-cs"/>
            </a:endParaRPr>
          </a:p>
        </p:txBody>
      </p: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6304479" y="936900"/>
            <a:ext cx="5570253" cy="68018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F81BD"/>
                </a:solidFill>
                <a:effectLst/>
                <a:uLnTx/>
                <a:uFillTx/>
                <a:latin typeface="Calibri"/>
                <a:ea typeface="+mn-ea"/>
                <a:cs typeface="+mn-cs"/>
              </a:rPr>
              <a:t>Distribution des ressources SRMNEA-N par sources de financement</a:t>
            </a:r>
            <a:endParaRPr kumimoji="0" lang="fr-FR" sz="1600" b="0" i="0" u="none" strike="noStrike" kern="1200" cap="none" spc="0" normalizeH="0" baseline="0" noProof="0" dirty="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Part des ressources de chaque bailleur dans le financement total du SRMNEA-N -2023-2025</a:t>
            </a:r>
          </a:p>
        </p:txBody>
      </p:sp>
      <p:cxnSp>
        <p:nvCxnSpPr>
          <p:cNvPr id="39" name="AutoShape 347">
            <a:extLst>
              <a:ext uri="{FF2B5EF4-FFF2-40B4-BE49-F238E27FC236}">
                <a16:creationId xmlns:a16="http://schemas.microsoft.com/office/drawing/2014/main" id="{7F881473-495E-4B22-B920-8FD270CA9F85}"/>
              </a:ext>
            </a:extLst>
          </p:cNvPr>
          <p:cNvCxnSpPr>
            <a:cxnSpLocks noChangeShapeType="1"/>
          </p:cNvCxnSpPr>
          <p:nvPr/>
        </p:nvCxnSpPr>
        <p:spPr bwMode="auto">
          <a:xfrm>
            <a:off x="6294262" y="4238852"/>
            <a:ext cx="558047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AutoShape 348">
            <a:extLst>
              <a:ext uri="{FF2B5EF4-FFF2-40B4-BE49-F238E27FC236}">
                <a16:creationId xmlns:a16="http://schemas.microsoft.com/office/drawing/2014/main" id="{B5122A73-1470-49F5-BDD5-1CA5311CDC18}"/>
              </a:ext>
            </a:extLst>
          </p:cNvPr>
          <p:cNvSpPr>
            <a:spLocks noChangeArrowheads="1"/>
          </p:cNvSpPr>
          <p:nvPr/>
        </p:nvSpPr>
        <p:spPr bwMode="auto">
          <a:xfrm>
            <a:off x="6283602" y="3818930"/>
            <a:ext cx="5597167" cy="4339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4F81BD"/>
                </a:solidFill>
                <a:effectLst/>
                <a:uLnTx/>
                <a:uFillTx/>
                <a:latin typeface="Calibri"/>
                <a:ea typeface="+mn-ea"/>
                <a:cs typeface="+mn-cs"/>
              </a:rPr>
              <a:t>Répartition des ressources de santé maternelle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808080"/>
              </a:solidFill>
              <a:effectLst/>
              <a:uLnTx/>
              <a:uFillTx/>
              <a:latin typeface="Calibri"/>
              <a:ea typeface="+mn-ea"/>
              <a:cs typeface="+mn-cs"/>
            </a:endParaRP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6294262" y="1630949"/>
            <a:ext cx="558047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22">
            <a:extLst>
              <a:ext uri="{FF2B5EF4-FFF2-40B4-BE49-F238E27FC236}">
                <a16:creationId xmlns:a16="http://schemas.microsoft.com/office/drawing/2014/main" id="{9074EC5C-4A17-09D0-D1A7-FB160B98AB40}"/>
              </a:ext>
            </a:extLst>
          </p:cNvPr>
          <p:cNvCxnSpPr/>
          <p:nvPr/>
        </p:nvCxnSpPr>
        <p:spPr bwMode="auto">
          <a:xfrm>
            <a:off x="5998686" y="1444307"/>
            <a:ext cx="0" cy="498763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itre 1">
            <a:extLst>
              <a:ext uri="{FF2B5EF4-FFF2-40B4-BE49-F238E27FC236}">
                <a16:creationId xmlns:a16="http://schemas.microsoft.com/office/drawing/2014/main" id="{8B17B634-374F-2F40-BD0D-0CF17EAFC666}"/>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Arial"/>
              </a:rPr>
              <a:t>La SRMNEA-N est principalement financée par des ressources domestiques (57%) et il est nécessaire de mieux orienter les interventions vers les localités prioritaires</a:t>
            </a:r>
            <a:endParaRPr lang="fr-FR" sz="1800" dirty="0"/>
          </a:p>
        </p:txBody>
      </p:sp>
      <p:graphicFrame>
        <p:nvGraphicFramePr>
          <p:cNvPr id="2" name="Graphique 1">
            <a:extLst>
              <a:ext uri="{FF2B5EF4-FFF2-40B4-BE49-F238E27FC236}">
                <a16:creationId xmlns:a16="http://schemas.microsoft.com/office/drawing/2014/main" id="{CBC17548-B4AB-CB1D-D1A7-13A203C72077}"/>
              </a:ext>
            </a:extLst>
          </p:cNvPr>
          <p:cNvGraphicFramePr>
            <a:graphicFrameLocks/>
          </p:cNvGraphicFramePr>
          <p:nvPr>
            <p:extLst>
              <p:ext uri="{D42A27DB-BD31-4B8C-83A1-F6EECF244321}">
                <p14:modId xmlns:p14="http://schemas.microsoft.com/office/powerpoint/2010/main" val="2044288556"/>
              </p:ext>
            </p:extLst>
          </p:nvPr>
        </p:nvGraphicFramePr>
        <p:xfrm>
          <a:off x="250615" y="1637358"/>
          <a:ext cx="4944270" cy="21388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Graphique 3">
            <a:extLst>
              <a:ext uri="{FF2B5EF4-FFF2-40B4-BE49-F238E27FC236}">
                <a16:creationId xmlns:a16="http://schemas.microsoft.com/office/drawing/2014/main" id="{BB3BC291-921F-C789-EB56-42F931C882A0}"/>
              </a:ext>
            </a:extLst>
          </p:cNvPr>
          <p:cNvGraphicFramePr/>
          <p:nvPr>
            <p:extLst>
              <p:ext uri="{D42A27DB-BD31-4B8C-83A1-F6EECF244321}">
                <p14:modId xmlns:p14="http://schemas.microsoft.com/office/powerpoint/2010/main" val="1258836314"/>
              </p:ext>
            </p:extLst>
          </p:nvPr>
        </p:nvGraphicFramePr>
        <p:xfrm>
          <a:off x="6614325" y="1755001"/>
          <a:ext cx="5153131" cy="207234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Graphique 6">
            <a:extLst>
              <a:ext uri="{FF2B5EF4-FFF2-40B4-BE49-F238E27FC236}">
                <a16:creationId xmlns:a16="http://schemas.microsoft.com/office/drawing/2014/main" id="{072292C6-EA50-0FB4-EC2A-E243D99C6FC9}"/>
              </a:ext>
            </a:extLst>
          </p:cNvPr>
          <p:cNvGraphicFramePr/>
          <p:nvPr/>
        </p:nvGraphicFramePr>
        <p:xfrm>
          <a:off x="152400" y="4349988"/>
          <a:ext cx="5575730" cy="2066687"/>
        </p:xfrm>
        <a:graphic>
          <a:graphicData uri="http://schemas.openxmlformats.org/drawingml/2006/chart">
            <c:chart xmlns:c="http://schemas.openxmlformats.org/drawingml/2006/chart" xmlns:r="http://schemas.openxmlformats.org/officeDocument/2006/relationships" r:id="rId9"/>
          </a:graphicData>
        </a:graphic>
      </p:graphicFrame>
      <p:cxnSp>
        <p:nvCxnSpPr>
          <p:cNvPr id="42" name="AutoShape 347">
            <a:extLst>
              <a:ext uri="{FF2B5EF4-FFF2-40B4-BE49-F238E27FC236}">
                <a16:creationId xmlns:a16="http://schemas.microsoft.com/office/drawing/2014/main" id="{FBB78BE3-5107-8583-1CAD-E1724647C98B}"/>
              </a:ext>
            </a:extLst>
          </p:cNvPr>
          <p:cNvCxnSpPr>
            <a:cxnSpLocks noChangeShapeType="1"/>
          </p:cNvCxnSpPr>
          <p:nvPr/>
        </p:nvCxnSpPr>
        <p:spPr bwMode="auto">
          <a:xfrm flipV="1">
            <a:off x="177896" y="4238851"/>
            <a:ext cx="55440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3" name="Graphique 42">
            <a:extLst>
              <a:ext uri="{FF2B5EF4-FFF2-40B4-BE49-F238E27FC236}">
                <a16:creationId xmlns:a16="http://schemas.microsoft.com/office/drawing/2014/main" id="{26D282EA-F304-DDA6-93F0-F308CD57056C}"/>
              </a:ext>
            </a:extLst>
          </p:cNvPr>
          <p:cNvGraphicFramePr/>
          <p:nvPr/>
        </p:nvGraphicFramePr>
        <p:xfrm>
          <a:off x="6096000" y="4349989"/>
          <a:ext cx="5573970" cy="2126200"/>
        </p:xfrm>
        <a:graphic>
          <a:graphicData uri="http://schemas.openxmlformats.org/drawingml/2006/chart">
            <c:chart xmlns:c="http://schemas.openxmlformats.org/drawingml/2006/chart" xmlns:r="http://schemas.openxmlformats.org/officeDocument/2006/relationships" r:id="rId10"/>
          </a:graphicData>
        </a:graphic>
      </p:graphicFrame>
      <p:grpSp>
        <p:nvGrpSpPr>
          <p:cNvPr id="44" name="Groupe 43">
            <a:extLst>
              <a:ext uri="{FF2B5EF4-FFF2-40B4-BE49-F238E27FC236}">
                <a16:creationId xmlns:a16="http://schemas.microsoft.com/office/drawing/2014/main" id="{64CA2308-40B9-56C8-6567-A42CD40AC6C2}"/>
              </a:ext>
            </a:extLst>
          </p:cNvPr>
          <p:cNvGrpSpPr/>
          <p:nvPr/>
        </p:nvGrpSpPr>
        <p:grpSpPr>
          <a:xfrm>
            <a:off x="6837157" y="4277739"/>
            <a:ext cx="4490056" cy="702723"/>
            <a:chOff x="0" y="0"/>
            <a:chExt cx="5401994" cy="576524"/>
          </a:xfrm>
        </p:grpSpPr>
        <p:grpSp>
          <p:nvGrpSpPr>
            <p:cNvPr id="48" name="Groupe 47">
              <a:extLst>
                <a:ext uri="{FF2B5EF4-FFF2-40B4-BE49-F238E27FC236}">
                  <a16:creationId xmlns:a16="http://schemas.microsoft.com/office/drawing/2014/main" id="{89F3F7D9-41FF-8712-37C2-FA327FC16981}"/>
                </a:ext>
              </a:extLst>
            </p:cNvPr>
            <p:cNvGrpSpPr/>
            <p:nvPr/>
          </p:nvGrpSpPr>
          <p:grpSpPr>
            <a:xfrm>
              <a:off x="0" y="154705"/>
              <a:ext cx="5401994" cy="421819"/>
              <a:chOff x="0" y="154705"/>
              <a:chExt cx="5401994" cy="421819"/>
            </a:xfrm>
          </p:grpSpPr>
          <p:cxnSp>
            <p:nvCxnSpPr>
              <p:cNvPr id="51" name="Connecteur droit 50">
                <a:extLst>
                  <a:ext uri="{FF2B5EF4-FFF2-40B4-BE49-F238E27FC236}">
                    <a16:creationId xmlns:a16="http://schemas.microsoft.com/office/drawing/2014/main" id="{C99E4D88-4EA9-C50A-D9C0-20CB2F6112F9}"/>
                  </a:ext>
                </a:extLst>
              </p:cNvPr>
              <p:cNvCxnSpPr/>
              <p:nvPr/>
            </p:nvCxnSpPr>
            <p:spPr>
              <a:xfrm>
                <a:off x="0" y="154745"/>
                <a:ext cx="5401994" cy="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DC1EE417-404C-83E1-BC6C-10BE990F7940}"/>
                  </a:ext>
                </a:extLst>
              </p:cNvPr>
              <p:cNvCxnSpPr/>
              <p:nvPr/>
            </p:nvCxnSpPr>
            <p:spPr>
              <a:xfrm>
                <a:off x="5401409" y="154705"/>
                <a:ext cx="0" cy="42181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Ellipse 49">
              <a:extLst>
                <a:ext uri="{FF2B5EF4-FFF2-40B4-BE49-F238E27FC236}">
                  <a16:creationId xmlns:a16="http://schemas.microsoft.com/office/drawing/2014/main" id="{721603A2-E5DA-AE82-4DB3-7DCF3908E6FD}"/>
                </a:ext>
              </a:extLst>
            </p:cNvPr>
            <p:cNvSpPr/>
            <p:nvPr/>
          </p:nvSpPr>
          <p:spPr>
            <a:xfrm>
              <a:off x="2447779" y="0"/>
              <a:ext cx="710418" cy="302455"/>
            </a:xfrm>
            <a:prstGeom prst="ellipse">
              <a:avLst/>
            </a:prstGeom>
            <a:solidFill>
              <a:schemeClr val="accent1"/>
            </a:solidFill>
            <a:ln w="6350">
              <a:solidFill>
                <a:srgbClr val="0A6DC6"/>
              </a:solid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srgbClr val="FFFFFF"/>
                  </a:solidFill>
                  <a:effectLst/>
                  <a:uLnTx/>
                  <a:uFillTx/>
                  <a:latin typeface="Times New Roman" panose="02020603050405020304" pitchFamily="18" charset="0"/>
                  <a:ea typeface="Batang" panose="02030600000101010101" pitchFamily="18" charset="-127"/>
                  <a:cs typeface="+mn-cs"/>
                </a:rPr>
                <a:t>X 6,2</a:t>
              </a:r>
              <a:endParaRPr kumimoji="0" lang="fr-FR" sz="1200" b="0" i="0" u="none" strike="noStrike" kern="1200" cap="none" spc="0" normalizeH="0" baseline="0" noProof="0" dirty="0">
                <a:ln>
                  <a:noFill/>
                </a:ln>
                <a:solidFill>
                  <a:prstClr val="white"/>
                </a:solidFill>
                <a:effectLst/>
                <a:uLnTx/>
                <a:uFillTx/>
                <a:latin typeface="Times New Roman" panose="02020603050405020304" pitchFamily="18" charset="0"/>
                <a:ea typeface="Batang" panose="02030600000101010101" pitchFamily="18" charset="-127"/>
                <a:cs typeface="+mn-cs"/>
              </a:endParaRPr>
            </a:p>
          </p:txBody>
        </p:sp>
      </p:grpSp>
      <p:grpSp>
        <p:nvGrpSpPr>
          <p:cNvPr id="23" name="btfpRunningAgenda2Level825444">
            <a:extLst>
              <a:ext uri="{FF2B5EF4-FFF2-40B4-BE49-F238E27FC236}">
                <a16:creationId xmlns:a16="http://schemas.microsoft.com/office/drawing/2014/main" id="{24AC3941-53FD-7264-74A0-C8E3A31693BE}"/>
              </a:ext>
            </a:extLst>
          </p:cNvPr>
          <p:cNvGrpSpPr/>
          <p:nvPr>
            <p:custDataLst>
              <p:tags r:id="rId3"/>
            </p:custDataLst>
          </p:nvPr>
        </p:nvGrpSpPr>
        <p:grpSpPr>
          <a:xfrm>
            <a:off x="0" y="973418"/>
            <a:ext cx="4734366" cy="257442"/>
            <a:chOff x="0" y="914400"/>
            <a:chExt cx="4734366" cy="257442"/>
          </a:xfrm>
        </p:grpSpPr>
        <p:sp>
          <p:nvSpPr>
            <p:cNvPr id="24" name="btfpRunningAgenda2LevelBarLeft825444">
              <a:extLst>
                <a:ext uri="{FF2B5EF4-FFF2-40B4-BE49-F238E27FC236}">
                  <a16:creationId xmlns:a16="http://schemas.microsoft.com/office/drawing/2014/main" id="{C3BB1122-C307-2823-7987-B7C9CC9C0006}"/>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4" name="btfpRunningAgenda2LevelTextLeft825444">
              <a:extLst>
                <a:ext uri="{FF2B5EF4-FFF2-40B4-BE49-F238E27FC236}">
                  <a16:creationId xmlns:a16="http://schemas.microsoft.com/office/drawing/2014/main" id="{1361FEC2-AC19-565F-7D94-053F293F4CD1}"/>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40" name="btfpRunningAgenda2LevelBarRight825444">
              <a:extLst>
                <a:ext uri="{FF2B5EF4-FFF2-40B4-BE49-F238E27FC236}">
                  <a16:creationId xmlns:a16="http://schemas.microsoft.com/office/drawing/2014/main" id="{FA2B96C2-CF45-E399-4091-C42BF85CA3DD}"/>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1" name="btfpRunningAgenda2LevelTextRight825444">
              <a:extLst>
                <a:ext uri="{FF2B5EF4-FFF2-40B4-BE49-F238E27FC236}">
                  <a16:creationId xmlns:a16="http://schemas.microsoft.com/office/drawing/2014/main" id="{AC9B0943-F96D-C066-50F1-585FD57F7915}"/>
                </a:ext>
              </a:extLst>
            </p:cNvPr>
            <p:cNvSpPr txBox="1"/>
            <p:nvPr/>
          </p:nvSpPr>
          <p:spPr bwMode="gray">
            <a:xfrm>
              <a:off x="1558148" y="914400"/>
              <a:ext cx="3094181"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 SRMNEA-N</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16772607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5" y="1200082"/>
            <a:ext cx="5530907" cy="44935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F81BD"/>
                </a:solidFill>
                <a:effectLst/>
                <a:uLnTx/>
                <a:uFillTx/>
                <a:latin typeface="Calibri"/>
                <a:ea typeface="+mn-ea"/>
                <a:cs typeface="+mn-cs"/>
              </a:rPr>
              <a:t>Répartition des ressources de santé néonatale et infantile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808080"/>
                </a:solidFill>
                <a:effectLst/>
                <a:uLnTx/>
                <a:uFillTx/>
                <a:latin typeface="Calibri"/>
                <a:ea typeface="+mn-ea"/>
                <a:cs typeface="+mn-cs"/>
              </a:rPr>
              <a:t>Distribution régionale des ressources du domaine par cible (2023-2025)</a:t>
            </a:r>
          </a:p>
        </p:txBody>
      </p:sp>
      <p:cxnSp>
        <p:nvCxnSpPr>
          <p:cNvPr id="9" name="AutoShape 347"/>
          <p:cNvCxnSpPr>
            <a:cxnSpLocks noChangeShapeType="1"/>
          </p:cNvCxnSpPr>
          <p:nvPr/>
        </p:nvCxnSpPr>
        <p:spPr bwMode="auto">
          <a:xfrm>
            <a:off x="161986" y="1742716"/>
            <a:ext cx="55440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5988689" y="1200082"/>
            <a:ext cx="5770918" cy="44935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
                <a:srgbClr val="298F16"/>
              </a:buClr>
              <a:buSzTx/>
              <a:buFontTx/>
              <a:buNone/>
              <a:tabLst/>
              <a:defRPr/>
            </a:pPr>
            <a:r>
              <a:rPr kumimoji="0" lang="en-US" sz="1600" b="1" i="0" u="none" strike="noStrike" kern="1200" cap="none" spc="0" normalizeH="0" baseline="0" noProof="0" dirty="0">
                <a:ln>
                  <a:noFill/>
                </a:ln>
                <a:solidFill>
                  <a:srgbClr val="4F81BD"/>
                </a:solidFill>
                <a:effectLst/>
                <a:uLnTx/>
                <a:uFillTx/>
                <a:latin typeface="Calibri"/>
                <a:ea typeface="+mn-ea"/>
                <a:cs typeface="+mn-cs"/>
              </a:rPr>
              <a:t>Nutrition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808080"/>
                </a:solidFill>
                <a:effectLst/>
                <a:uLnTx/>
                <a:uFillTx/>
                <a:latin typeface="Calibri"/>
                <a:ea typeface="+mn-lt"/>
                <a:cs typeface="Calibri"/>
              </a:rPr>
              <a:t>Situation de la MAG en 2021-2022 vs. dépenses de nutrition pour la même période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5971216" y="1630949"/>
            <a:ext cx="5903516"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22">
            <a:extLst>
              <a:ext uri="{FF2B5EF4-FFF2-40B4-BE49-F238E27FC236}">
                <a16:creationId xmlns:a16="http://schemas.microsoft.com/office/drawing/2014/main" id="{9074EC5C-4A17-09D0-D1A7-FB160B98AB40}"/>
              </a:ext>
            </a:extLst>
          </p:cNvPr>
          <p:cNvCxnSpPr/>
          <p:nvPr/>
        </p:nvCxnSpPr>
        <p:spPr bwMode="auto">
          <a:xfrm>
            <a:off x="5825232" y="1672107"/>
            <a:ext cx="0" cy="47160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itre 1">
            <a:extLst>
              <a:ext uri="{FF2B5EF4-FFF2-40B4-BE49-F238E27FC236}">
                <a16:creationId xmlns:a16="http://schemas.microsoft.com/office/drawing/2014/main" id="{8B17B634-374F-2F40-BD0D-0CF17EAFC666}"/>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Arial"/>
              </a:rPr>
              <a:t>La SRMNEA-N est principalement financée par des ressources domestiques (57%) et il est nécessaire de mieux orienter les interventions vers les localités prioritaires</a:t>
            </a:r>
            <a:endParaRPr lang="fr-FR" sz="1800" dirty="0">
              <a:latin typeface="Aptos" panose="020B0004020202020204" pitchFamily="34" charset="0"/>
            </a:endParaRPr>
          </a:p>
        </p:txBody>
      </p:sp>
      <mc:AlternateContent xmlns:mc="http://schemas.openxmlformats.org/markup-compatibility/2006" xmlns:cx4="http://schemas.microsoft.com/office/drawing/2016/5/10/chartex">
        <mc:Choice Requires="cx4">
          <p:graphicFrame>
            <p:nvGraphicFramePr>
              <p:cNvPr id="94" name="Graphique 93">
                <a:extLst>
                  <a:ext uri="{FF2B5EF4-FFF2-40B4-BE49-F238E27FC236}">
                    <a16:creationId xmlns:a16="http://schemas.microsoft.com/office/drawing/2014/main" id="{76105E7B-6BBD-5501-5A32-8297C93C177B}"/>
                  </a:ext>
                </a:extLst>
              </p:cNvPr>
              <p:cNvGraphicFramePr/>
              <p:nvPr>
                <p:extLst>
                  <p:ext uri="{D42A27DB-BD31-4B8C-83A1-F6EECF244321}">
                    <p14:modId xmlns:p14="http://schemas.microsoft.com/office/powerpoint/2010/main" val="112033317"/>
                  </p:ext>
                </p:extLst>
              </p:nvPr>
            </p:nvGraphicFramePr>
            <p:xfrm>
              <a:off x="5833369" y="1864529"/>
              <a:ext cx="2193177" cy="1564471"/>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94" name="Graphique 93">
                <a:extLst>
                  <a:ext uri="{FF2B5EF4-FFF2-40B4-BE49-F238E27FC236}">
                    <a16:creationId xmlns:a16="http://schemas.microsoft.com/office/drawing/2014/main" id="{76105E7B-6BBD-5501-5A32-8297C93C177B}"/>
                  </a:ext>
                </a:extLst>
              </p:cNvPr>
              <p:cNvPicPr>
                <a:picLocks noGrp="1" noRot="1" noChangeAspect="1" noMove="1" noResize="1" noEditPoints="1" noAdjustHandles="1" noChangeArrowheads="1" noChangeShapeType="1"/>
              </p:cNvPicPr>
              <p:nvPr/>
            </p:nvPicPr>
            <p:blipFill>
              <a:blip r:embed="rId9"/>
              <a:stretch>
                <a:fillRect/>
              </a:stretch>
            </p:blipFill>
            <p:spPr>
              <a:xfrm>
                <a:off x="5833369" y="1864529"/>
                <a:ext cx="2193177" cy="1564471"/>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95" name="Graphique 94">
                <a:extLst>
                  <a:ext uri="{FF2B5EF4-FFF2-40B4-BE49-F238E27FC236}">
                    <a16:creationId xmlns:a16="http://schemas.microsoft.com/office/drawing/2014/main" id="{4481F4A0-DE33-F4F3-564E-85C15DEAFF21}"/>
                  </a:ext>
                </a:extLst>
              </p:cNvPr>
              <p:cNvGraphicFramePr/>
              <p:nvPr>
                <p:extLst>
                  <p:ext uri="{D42A27DB-BD31-4B8C-83A1-F6EECF244321}">
                    <p14:modId xmlns:p14="http://schemas.microsoft.com/office/powerpoint/2010/main" val="1565027710"/>
                  </p:ext>
                </p:extLst>
              </p:nvPr>
            </p:nvGraphicFramePr>
            <p:xfrm>
              <a:off x="7968115" y="1844675"/>
              <a:ext cx="2322458" cy="1573980"/>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95" name="Graphique 94">
                <a:extLst>
                  <a:ext uri="{FF2B5EF4-FFF2-40B4-BE49-F238E27FC236}">
                    <a16:creationId xmlns:a16="http://schemas.microsoft.com/office/drawing/2014/main" id="{4481F4A0-DE33-F4F3-564E-85C15DEAFF21}"/>
                  </a:ext>
                </a:extLst>
              </p:cNvPr>
              <p:cNvPicPr>
                <a:picLocks noGrp="1" noRot="1" noChangeAspect="1" noMove="1" noResize="1" noEditPoints="1" noAdjustHandles="1" noChangeArrowheads="1" noChangeShapeType="1"/>
              </p:cNvPicPr>
              <p:nvPr/>
            </p:nvPicPr>
            <p:blipFill>
              <a:blip r:embed="rId11"/>
              <a:stretch>
                <a:fillRect/>
              </a:stretch>
            </p:blipFill>
            <p:spPr>
              <a:xfrm>
                <a:off x="7968115" y="1844675"/>
                <a:ext cx="2322458" cy="1573980"/>
              </a:xfrm>
              <a:prstGeom prst="rect">
                <a:avLst/>
              </a:prstGeom>
            </p:spPr>
          </p:pic>
        </mc:Fallback>
      </mc:AlternateContent>
      <p:graphicFrame>
        <p:nvGraphicFramePr>
          <p:cNvPr id="96" name="Graphique 95">
            <a:extLst>
              <a:ext uri="{FF2B5EF4-FFF2-40B4-BE49-F238E27FC236}">
                <a16:creationId xmlns:a16="http://schemas.microsoft.com/office/drawing/2014/main" id="{2F3877CE-7575-0FF1-14F8-319C7145C666}"/>
              </a:ext>
            </a:extLst>
          </p:cNvPr>
          <p:cNvGraphicFramePr/>
          <p:nvPr>
            <p:extLst>
              <p:ext uri="{D42A27DB-BD31-4B8C-83A1-F6EECF244321}">
                <p14:modId xmlns:p14="http://schemas.microsoft.com/office/powerpoint/2010/main" val="45926940"/>
              </p:ext>
            </p:extLst>
          </p:nvPr>
        </p:nvGraphicFramePr>
        <p:xfrm>
          <a:off x="10252467" y="1834329"/>
          <a:ext cx="1777548" cy="1605013"/>
        </p:xfrm>
        <a:graphic>
          <a:graphicData uri="http://schemas.openxmlformats.org/drawingml/2006/chart">
            <c:chart xmlns:c="http://schemas.openxmlformats.org/drawingml/2006/chart" xmlns:r="http://schemas.openxmlformats.org/officeDocument/2006/relationships" r:id="rId12"/>
          </a:graphicData>
        </a:graphic>
      </p:graphicFrame>
      <mc:AlternateContent xmlns:mc="http://schemas.openxmlformats.org/markup-compatibility/2006" xmlns:cx4="http://schemas.microsoft.com/office/drawing/2016/5/10/chartex">
        <mc:Choice Requires="cx4">
          <p:graphicFrame>
            <p:nvGraphicFramePr>
              <p:cNvPr id="97" name="Graphique 96">
                <a:extLst>
                  <a:ext uri="{FF2B5EF4-FFF2-40B4-BE49-F238E27FC236}">
                    <a16:creationId xmlns:a16="http://schemas.microsoft.com/office/drawing/2014/main" id="{F043043B-E35C-83A6-B24B-DC55D4757B24}"/>
                  </a:ext>
                </a:extLst>
              </p:cNvPr>
              <p:cNvGraphicFramePr/>
              <p:nvPr>
                <p:extLst>
                  <p:ext uri="{D42A27DB-BD31-4B8C-83A1-F6EECF244321}">
                    <p14:modId xmlns:p14="http://schemas.microsoft.com/office/powerpoint/2010/main" val="4112433748"/>
                  </p:ext>
                </p:extLst>
              </p:nvPr>
            </p:nvGraphicFramePr>
            <p:xfrm>
              <a:off x="5833371" y="4456591"/>
              <a:ext cx="2134743" cy="1735986"/>
            </p:xfrm>
            <a:graphic>
              <a:graphicData uri="http://schemas.microsoft.com/office/drawing/2014/chartex">
                <cx:chart xmlns:cx="http://schemas.microsoft.com/office/drawing/2014/chartex" xmlns:r="http://schemas.openxmlformats.org/officeDocument/2006/relationships" r:id="rId13"/>
              </a:graphicData>
            </a:graphic>
          </p:graphicFrame>
        </mc:Choice>
        <mc:Fallback xmlns="">
          <p:pic>
            <p:nvPicPr>
              <p:cNvPr id="97" name="Graphique 96">
                <a:extLst>
                  <a:ext uri="{FF2B5EF4-FFF2-40B4-BE49-F238E27FC236}">
                    <a16:creationId xmlns:a16="http://schemas.microsoft.com/office/drawing/2014/main" id="{F043043B-E35C-83A6-B24B-DC55D4757B24}"/>
                  </a:ext>
                </a:extLst>
              </p:cNvPr>
              <p:cNvPicPr>
                <a:picLocks noGrp="1" noRot="1" noChangeAspect="1" noMove="1" noResize="1" noEditPoints="1" noAdjustHandles="1" noChangeArrowheads="1" noChangeShapeType="1"/>
              </p:cNvPicPr>
              <p:nvPr/>
            </p:nvPicPr>
            <p:blipFill>
              <a:blip r:embed="rId14"/>
              <a:stretch>
                <a:fillRect/>
              </a:stretch>
            </p:blipFill>
            <p:spPr>
              <a:xfrm>
                <a:off x="5833371" y="4456591"/>
                <a:ext cx="2134743" cy="1735986"/>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98" name="Graphique 97">
                <a:extLst>
                  <a:ext uri="{FF2B5EF4-FFF2-40B4-BE49-F238E27FC236}">
                    <a16:creationId xmlns:a16="http://schemas.microsoft.com/office/drawing/2014/main" id="{23D15A84-45C0-0AC1-A0E2-F05FAB504F00}"/>
                  </a:ext>
                </a:extLst>
              </p:cNvPr>
              <p:cNvGraphicFramePr/>
              <p:nvPr>
                <p:extLst>
                  <p:ext uri="{D42A27DB-BD31-4B8C-83A1-F6EECF244321}">
                    <p14:modId xmlns:p14="http://schemas.microsoft.com/office/powerpoint/2010/main" val="2676363213"/>
                  </p:ext>
                </p:extLst>
              </p:nvPr>
            </p:nvGraphicFramePr>
            <p:xfrm>
              <a:off x="7901122" y="4456591"/>
              <a:ext cx="2322458" cy="1735988"/>
            </p:xfrm>
            <a:graphic>
              <a:graphicData uri="http://schemas.microsoft.com/office/drawing/2014/chartex">
                <cx:chart xmlns:cx="http://schemas.microsoft.com/office/drawing/2014/chartex" xmlns:r="http://schemas.openxmlformats.org/officeDocument/2006/relationships" r:id="rId15"/>
              </a:graphicData>
            </a:graphic>
          </p:graphicFrame>
        </mc:Choice>
        <mc:Fallback xmlns="">
          <p:pic>
            <p:nvPicPr>
              <p:cNvPr id="98" name="Graphique 97">
                <a:extLst>
                  <a:ext uri="{FF2B5EF4-FFF2-40B4-BE49-F238E27FC236}">
                    <a16:creationId xmlns:a16="http://schemas.microsoft.com/office/drawing/2014/main" id="{23D15A84-45C0-0AC1-A0E2-F05FAB504F00}"/>
                  </a:ext>
                </a:extLst>
              </p:cNvPr>
              <p:cNvPicPr>
                <a:picLocks noGrp="1" noRot="1" noChangeAspect="1" noMove="1" noResize="1" noEditPoints="1" noAdjustHandles="1" noChangeArrowheads="1" noChangeShapeType="1"/>
              </p:cNvPicPr>
              <p:nvPr/>
            </p:nvPicPr>
            <p:blipFill>
              <a:blip r:embed="rId16"/>
              <a:stretch>
                <a:fillRect/>
              </a:stretch>
            </p:blipFill>
            <p:spPr>
              <a:xfrm>
                <a:off x="7901122" y="4456591"/>
                <a:ext cx="2322458" cy="1735988"/>
              </a:xfrm>
              <a:prstGeom prst="rect">
                <a:avLst/>
              </a:prstGeom>
            </p:spPr>
          </p:pic>
        </mc:Fallback>
      </mc:AlternateContent>
      <p:graphicFrame>
        <p:nvGraphicFramePr>
          <p:cNvPr id="99" name="Graphique 98">
            <a:extLst>
              <a:ext uri="{FF2B5EF4-FFF2-40B4-BE49-F238E27FC236}">
                <a16:creationId xmlns:a16="http://schemas.microsoft.com/office/drawing/2014/main" id="{6F72756C-F160-C624-48AD-05C0A05B6723}"/>
              </a:ext>
            </a:extLst>
          </p:cNvPr>
          <p:cNvGraphicFramePr/>
          <p:nvPr>
            <p:extLst>
              <p:ext uri="{D42A27DB-BD31-4B8C-83A1-F6EECF244321}">
                <p14:modId xmlns:p14="http://schemas.microsoft.com/office/powerpoint/2010/main" val="1532148154"/>
              </p:ext>
            </p:extLst>
          </p:nvPr>
        </p:nvGraphicFramePr>
        <p:xfrm>
          <a:off x="10252468" y="4456591"/>
          <a:ext cx="1777548" cy="173598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 name="Graphique 1">
            <a:extLst>
              <a:ext uri="{FF2B5EF4-FFF2-40B4-BE49-F238E27FC236}">
                <a16:creationId xmlns:a16="http://schemas.microsoft.com/office/drawing/2014/main" id="{98100335-A0D7-3AE5-8A62-A68CFD16F507}"/>
              </a:ext>
            </a:extLst>
          </p:cNvPr>
          <p:cNvGraphicFramePr/>
          <p:nvPr/>
        </p:nvGraphicFramePr>
        <p:xfrm>
          <a:off x="161985" y="1682251"/>
          <a:ext cx="5510686" cy="4734424"/>
        </p:xfrm>
        <a:graphic>
          <a:graphicData uri="http://schemas.openxmlformats.org/drawingml/2006/chart">
            <c:chart xmlns:c="http://schemas.openxmlformats.org/drawingml/2006/chart" xmlns:r="http://schemas.openxmlformats.org/officeDocument/2006/relationships" r:id="rId18"/>
          </a:graphicData>
        </a:graphic>
      </p:graphicFrame>
      <p:cxnSp>
        <p:nvCxnSpPr>
          <p:cNvPr id="4" name="AutoShape 347">
            <a:extLst>
              <a:ext uri="{FF2B5EF4-FFF2-40B4-BE49-F238E27FC236}">
                <a16:creationId xmlns:a16="http://schemas.microsoft.com/office/drawing/2014/main" id="{554C3A75-B29A-0D6F-9FA2-28DAE0871084}"/>
              </a:ext>
            </a:extLst>
          </p:cNvPr>
          <p:cNvCxnSpPr>
            <a:cxnSpLocks noChangeShapeType="1"/>
          </p:cNvCxnSpPr>
          <p:nvPr/>
        </p:nvCxnSpPr>
        <p:spPr bwMode="auto">
          <a:xfrm>
            <a:off x="161986" y="1630949"/>
            <a:ext cx="5544000"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347">
            <a:extLst>
              <a:ext uri="{FF2B5EF4-FFF2-40B4-BE49-F238E27FC236}">
                <a16:creationId xmlns:a16="http://schemas.microsoft.com/office/drawing/2014/main" id="{5368204F-E474-C493-3E23-5AE114DDDDB3}"/>
              </a:ext>
            </a:extLst>
          </p:cNvPr>
          <p:cNvCxnSpPr>
            <a:cxnSpLocks noChangeShapeType="1"/>
          </p:cNvCxnSpPr>
          <p:nvPr/>
        </p:nvCxnSpPr>
        <p:spPr bwMode="auto">
          <a:xfrm>
            <a:off x="5971216" y="3896234"/>
            <a:ext cx="5903516" cy="0"/>
          </a:xfrm>
          <a:prstGeom prst="straightConnector1">
            <a:avLst/>
          </a:prstGeom>
          <a:noFill/>
          <a:ln w="952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btfpRunningAgenda2Level825444">
            <a:extLst>
              <a:ext uri="{FF2B5EF4-FFF2-40B4-BE49-F238E27FC236}">
                <a16:creationId xmlns:a16="http://schemas.microsoft.com/office/drawing/2014/main" id="{5C190C66-9009-E8DF-6813-20679553449C}"/>
              </a:ext>
            </a:extLst>
          </p:cNvPr>
          <p:cNvGrpSpPr/>
          <p:nvPr>
            <p:custDataLst>
              <p:tags r:id="rId3"/>
            </p:custDataLst>
          </p:nvPr>
        </p:nvGrpSpPr>
        <p:grpSpPr>
          <a:xfrm>
            <a:off x="0" y="973418"/>
            <a:ext cx="4734366" cy="257442"/>
            <a:chOff x="0" y="914400"/>
            <a:chExt cx="4734366" cy="257442"/>
          </a:xfrm>
        </p:grpSpPr>
        <p:sp>
          <p:nvSpPr>
            <p:cNvPr id="17" name="btfpRunningAgenda2LevelBarLeft825444">
              <a:extLst>
                <a:ext uri="{FF2B5EF4-FFF2-40B4-BE49-F238E27FC236}">
                  <a16:creationId xmlns:a16="http://schemas.microsoft.com/office/drawing/2014/main" id="{730D2904-B836-74EF-C2C2-1FA4345B6185}"/>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9" name="btfpRunningAgenda2LevelTextLeft825444">
              <a:extLst>
                <a:ext uri="{FF2B5EF4-FFF2-40B4-BE49-F238E27FC236}">
                  <a16:creationId xmlns:a16="http://schemas.microsoft.com/office/drawing/2014/main" id="{CC323D04-8932-9D48-18C7-57BE971DFA62}"/>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21" name="btfpRunningAgenda2LevelBarRight825444">
              <a:extLst>
                <a:ext uri="{FF2B5EF4-FFF2-40B4-BE49-F238E27FC236}">
                  <a16:creationId xmlns:a16="http://schemas.microsoft.com/office/drawing/2014/main" id="{51A5F45D-4B69-7DB0-0AC4-9DE952C9DE23}"/>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3" name="btfpRunningAgenda2LevelTextRight825444">
              <a:extLst>
                <a:ext uri="{FF2B5EF4-FFF2-40B4-BE49-F238E27FC236}">
                  <a16:creationId xmlns:a16="http://schemas.microsoft.com/office/drawing/2014/main" id="{F2B8742C-017E-5924-9CB6-01EF4D2627F9}"/>
                </a:ext>
              </a:extLst>
            </p:cNvPr>
            <p:cNvSpPr txBox="1"/>
            <p:nvPr/>
          </p:nvSpPr>
          <p:spPr bwMode="gray">
            <a:xfrm>
              <a:off x="1558148" y="914400"/>
              <a:ext cx="3094181"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 SRMNEA-N</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7777846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76DF4EA-27F3-FB72-C14D-F7386C7E03E3}"/>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Arial"/>
              </a:rPr>
              <a:t>Principales conclusions et recommandations</a:t>
            </a:r>
            <a:endParaRPr lang="en-GB" dirty="0">
              <a:latin typeface="Aptos" panose="020B0004020202020204" pitchFamily="34" charset="0"/>
              <a:cs typeface="Arial"/>
            </a:endParaRPr>
          </a:p>
        </p:txBody>
      </p:sp>
      <p:sp>
        <p:nvSpPr>
          <p:cNvPr id="191" name="btfpNotesBox782368">
            <a:extLst>
              <a:ext uri="{FF2B5EF4-FFF2-40B4-BE49-F238E27FC236}">
                <a16:creationId xmlns:a16="http://schemas.microsoft.com/office/drawing/2014/main" id="{90DAF97B-DD53-8730-9A20-EF6AA943DD5A}"/>
              </a:ext>
            </a:extLst>
          </p:cNvPr>
          <p:cNvSpPr txBox="1">
            <a:spLocks noChangeAspect="1"/>
          </p:cNvSpPr>
          <p:nvPr>
            <p:custDataLst>
              <p:tags r:id="rId1"/>
            </p:custDataLst>
          </p:nvPr>
        </p:nvSpPr>
        <p:spPr bwMode="gray">
          <a:xfrm>
            <a:off x="136131" y="6471618"/>
            <a:ext cx="5472000" cy="252110"/>
          </a:xfrm>
          <a:prstGeom prst="rect">
            <a:avLst/>
          </a:prstGeom>
          <a:noFill/>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Calibri"/>
                <a:ea typeface="+mn-ea"/>
                <a:cs typeface="+mn-cs"/>
              </a:rPr>
              <a:t>(*) Due to lack of </a:t>
            </a:r>
            <a:r>
              <a:rPr kumimoji="0" lang="en-US" sz="1000" b="0" i="1" u="none" strike="noStrike" kern="1200" cap="none" spc="0" normalizeH="0" baseline="0" noProof="0" dirty="0" err="1">
                <a:ln>
                  <a:noFill/>
                </a:ln>
                <a:solidFill>
                  <a:srgbClr val="000000"/>
                </a:solidFill>
                <a:effectLst/>
                <a:uLnTx/>
                <a:uFillTx/>
                <a:latin typeface="Calibri"/>
                <a:ea typeface="+mn-ea"/>
                <a:cs typeface="+mn-cs"/>
              </a:rPr>
              <a:t>previsibility</a:t>
            </a:r>
            <a:r>
              <a:rPr kumimoji="0" lang="en-US" sz="1000" b="0" i="1" u="none" strike="noStrike" kern="1200" cap="none" spc="0" normalizeH="0" baseline="0" noProof="0" dirty="0">
                <a:ln>
                  <a:noFill/>
                </a:ln>
                <a:solidFill>
                  <a:srgbClr val="000000"/>
                </a:solidFill>
                <a:effectLst/>
                <a:uLnTx/>
                <a:uFillTx/>
                <a:latin typeface="Calibri"/>
                <a:ea typeface="+mn-ea"/>
                <a:cs typeface="+mn-cs"/>
              </a:rPr>
              <a:t> from donors, as well as competing priorities</a:t>
            </a:r>
          </a:p>
        </p:txBody>
      </p:sp>
      <p:grpSp>
        <p:nvGrpSpPr>
          <p:cNvPr id="18" name="Groupe 17">
            <a:extLst>
              <a:ext uri="{FF2B5EF4-FFF2-40B4-BE49-F238E27FC236}">
                <a16:creationId xmlns:a16="http://schemas.microsoft.com/office/drawing/2014/main" id="{3FF10164-35B7-1018-8131-8524D10CD839}"/>
              </a:ext>
            </a:extLst>
          </p:cNvPr>
          <p:cNvGrpSpPr/>
          <p:nvPr/>
        </p:nvGrpSpPr>
        <p:grpSpPr>
          <a:xfrm>
            <a:off x="155574" y="1484313"/>
            <a:ext cx="11731625" cy="4932362"/>
            <a:chOff x="155575" y="1341438"/>
            <a:chExt cx="11344274" cy="5075237"/>
          </a:xfrm>
        </p:grpSpPr>
        <p:sp>
          <p:nvSpPr>
            <p:cNvPr id="64" name="TextBox 16">
              <a:extLst>
                <a:ext uri="{FF2B5EF4-FFF2-40B4-BE49-F238E27FC236}">
                  <a16:creationId xmlns:a16="http://schemas.microsoft.com/office/drawing/2014/main" id="{6792ABB4-3270-E6B5-1F4F-84739DEBDA8A}"/>
                </a:ext>
              </a:extLst>
            </p:cNvPr>
            <p:cNvSpPr txBox="1"/>
            <p:nvPr/>
          </p:nvSpPr>
          <p:spPr>
            <a:xfrm>
              <a:off x="2289188" y="1341440"/>
              <a:ext cx="9203402" cy="3024000"/>
            </a:xfrm>
            <a:prstGeom prst="rect">
              <a:avLst/>
            </a:prstGeom>
            <a:solidFill>
              <a:schemeClr val="accent6">
                <a:lumMod val="20000"/>
                <a:lumOff val="80000"/>
              </a:schemeClr>
            </a:solidFill>
          </p:spPr>
          <p:txBody>
            <a:bodyPr wrap="square" rtlCol="0" anchor="ctr">
              <a:noAutofit/>
            </a:bodyPr>
            <a:lstStyle/>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Les ressources globales consacrées à la santé diminuent (TCAC : -16 %)*, </a:t>
              </a:r>
              <a:r>
                <a:rPr kumimoji="0" lang="fr-CA" sz="14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ce qui affecte la capacité du pays à atteindre l'objectif de consacrer au moins 15 % du budget total au secteur de la santé (déclaration d'Abuja)</a:t>
              </a:r>
            </a:p>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Les paiements directs restent élevés (</a:t>
              </a:r>
              <a:r>
                <a:rPr kumimoji="0" lang="fr-CA" sz="14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au-dessus du seuil de 15 à 20 % recommandé par l'OMS)</a:t>
              </a:r>
            </a:p>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La plupart des ressources étatiques en matière de santé sont consacrées aux ressources humaines, aux infrastructures et à la protection financière, de sorte que sa contribution aux maladies à forte charge de morbidité est faible, </a:t>
              </a:r>
              <a:r>
                <a:rPr kumimoji="0" lang="fr-CA" sz="14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ce qui rend le pays très dépendant du financement des donateurs extérieurs (qui, par nature, sont moins prévisibles)</a:t>
              </a:r>
            </a:p>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L'allocation budgétaire et les dépenses dans les domaines géographiques et programmatiques devraient être réparties plus équitablement et gérées plus efficacement pour plus d'impact</a:t>
              </a:r>
            </a:p>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Des efforts de mobilisation et de réaffectation des ressources devraient être entrepris </a:t>
              </a:r>
              <a:r>
                <a:rPr kumimoji="0" lang="fr-CA" sz="14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pour répondre efficacement aux besoins des populations, pour un secteur de la santé de qualité au Burkina Faso</a:t>
              </a: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endParaRPr>
            </a:p>
          </p:txBody>
        </p:sp>
        <p:sp>
          <p:nvSpPr>
            <p:cNvPr id="188" name="TextBox 16">
              <a:extLst>
                <a:ext uri="{FF2B5EF4-FFF2-40B4-BE49-F238E27FC236}">
                  <a16:creationId xmlns:a16="http://schemas.microsoft.com/office/drawing/2014/main" id="{D075375C-2EB4-31A4-9DAC-1A15D438A231}"/>
                </a:ext>
              </a:extLst>
            </p:cNvPr>
            <p:cNvSpPr txBox="1"/>
            <p:nvPr/>
          </p:nvSpPr>
          <p:spPr>
            <a:xfrm>
              <a:off x="2296448" y="4479483"/>
              <a:ext cx="9203401" cy="1937192"/>
            </a:xfrm>
            <a:prstGeom prst="rect">
              <a:avLst/>
            </a:prstGeom>
            <a:solidFill>
              <a:schemeClr val="accent5">
                <a:lumMod val="20000"/>
                <a:lumOff val="80000"/>
              </a:schemeClr>
            </a:solidFill>
          </p:spPr>
          <p:txBody>
            <a:bodyPr wrap="square" rtlCol="0" anchor="ctr">
              <a:noAutofit/>
            </a:bodyPr>
            <a:lstStyle/>
            <a:p>
              <a:pPr marL="342900" marR="0" lvl="0" indent="-342900" algn="l" defTabSz="914400" rtl="0" eaLnBrk="1" fontAlgn="auto" latinLnBrk="0" hangingPunct="1">
                <a:lnSpc>
                  <a:spcPct val="100000"/>
                </a:lnSpc>
                <a:spcBef>
                  <a:spcPts val="500"/>
                </a:spcBef>
                <a:spcAft>
                  <a:spcPts val="500"/>
                </a:spcAft>
                <a:buClr>
                  <a:schemeClr val="accent5">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Réviser l'outil de collecte de données RMET et mettre à jour la base de données </a:t>
              </a:r>
              <a:r>
                <a:rPr kumimoji="0" lang="fr-CA" sz="14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afin d'inclure davantage de parties prenantes, telles que les OSC, le secteur privé et les communautés locales</a:t>
              </a:r>
            </a:p>
            <a:p>
              <a:pPr marL="342900" marR="0" lvl="0" indent="-342900" algn="l" defTabSz="914400" rtl="0" eaLnBrk="1" fontAlgn="auto" latinLnBrk="0" hangingPunct="1">
                <a:lnSpc>
                  <a:spcPct val="100000"/>
                </a:lnSpc>
                <a:spcBef>
                  <a:spcPts val="500"/>
                </a:spcBef>
                <a:spcAft>
                  <a:spcPts val="500"/>
                </a:spcAft>
                <a:buClr>
                  <a:schemeClr val="accent5">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Engager des initiatives visant à garantir l'harmonisation et l'alignement </a:t>
              </a:r>
              <a:r>
                <a:rPr kumimoji="0" lang="fr-CA" sz="14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de la cartographie avec d'autres exercices de suivi des ressources sanitaires actuellement en vigueur dans </a:t>
              </a: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le système national de santé</a:t>
              </a:r>
            </a:p>
            <a:p>
              <a:pPr marL="342900" marR="0" lvl="0" indent="-342900" algn="l" defTabSz="914400" rtl="0" eaLnBrk="1" fontAlgn="auto" latinLnBrk="0" hangingPunct="1">
                <a:lnSpc>
                  <a:spcPct val="100000"/>
                </a:lnSpc>
                <a:spcBef>
                  <a:spcPts val="500"/>
                </a:spcBef>
                <a:spcAft>
                  <a:spcPts val="500"/>
                </a:spcAft>
                <a:buClr>
                  <a:schemeClr val="accent5">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Renforcer les compétences du comité technique de la cartographie </a:t>
              </a:r>
            </a:p>
            <a:p>
              <a:pPr marL="342900" marR="0" lvl="0" indent="-342900" algn="l" defTabSz="914400" rtl="0" eaLnBrk="1" fontAlgn="auto" latinLnBrk="0" hangingPunct="1">
                <a:lnSpc>
                  <a:spcPct val="100000"/>
                </a:lnSpc>
                <a:spcBef>
                  <a:spcPts val="500"/>
                </a:spcBef>
                <a:spcAft>
                  <a:spcPts val="500"/>
                </a:spcAft>
                <a:buClr>
                  <a:schemeClr val="accent5">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Renforcer l'institutionnalisation de l'exercice de cartographie</a:t>
              </a:r>
              <a:endPar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endParaRPr>
            </a:p>
          </p:txBody>
        </p:sp>
        <p:sp>
          <p:nvSpPr>
            <p:cNvPr id="189" name="Rectangle 188">
              <a:extLst>
                <a:ext uri="{FF2B5EF4-FFF2-40B4-BE49-F238E27FC236}">
                  <a16:creationId xmlns:a16="http://schemas.microsoft.com/office/drawing/2014/main" id="{47538838-B5BF-D995-6502-DC99F79F39D5}"/>
                </a:ext>
              </a:extLst>
            </p:cNvPr>
            <p:cNvSpPr/>
            <p:nvPr/>
          </p:nvSpPr>
          <p:spPr>
            <a:xfrm>
              <a:off x="155575" y="1341439"/>
              <a:ext cx="1776994" cy="3024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Sur les résultats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de la cartographie</a:t>
              </a:r>
              <a:endParaRPr kumimoji="0" lang="fr-BF" sz="1400" b="1"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90" name="Rectangle 189">
              <a:extLst>
                <a:ext uri="{FF2B5EF4-FFF2-40B4-BE49-F238E27FC236}">
                  <a16:creationId xmlns:a16="http://schemas.microsoft.com/office/drawing/2014/main" id="{264576BB-B1FA-3E11-4CFB-D15A21B3C7BC}"/>
                </a:ext>
              </a:extLst>
            </p:cNvPr>
            <p:cNvSpPr/>
            <p:nvPr/>
          </p:nvSpPr>
          <p:spPr>
            <a:xfrm>
              <a:off x="155575" y="4479484"/>
              <a:ext cx="1776994" cy="193719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Sur le processus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de la cartographie</a:t>
              </a:r>
              <a:endParaRPr kumimoji="0" lang="fr-BF" sz="1400" b="1"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nvGrpSpPr>
            <p:cNvPr id="3" name="btfpConclusionArrow745985">
              <a:extLst>
                <a:ext uri="{FF2B5EF4-FFF2-40B4-BE49-F238E27FC236}">
                  <a16:creationId xmlns:a16="http://schemas.microsoft.com/office/drawing/2014/main" id="{3136E4B3-B5E6-D0BD-9186-9DB5FCD5B261}"/>
                </a:ext>
              </a:extLst>
            </p:cNvPr>
            <p:cNvGrpSpPr/>
            <p:nvPr>
              <p:custDataLst>
                <p:tags r:id="rId3"/>
              </p:custDataLst>
            </p:nvPr>
          </p:nvGrpSpPr>
          <p:grpSpPr>
            <a:xfrm rot="16200000">
              <a:off x="635802" y="2730695"/>
              <a:ext cx="2953570" cy="175055"/>
              <a:chOff x="5549601" y="991793"/>
              <a:chExt cx="5187908" cy="360362"/>
            </a:xfrm>
          </p:grpSpPr>
          <p:sp>
            <p:nvSpPr>
              <p:cNvPr id="4" name="btfpConclusionArrowPointer745985">
                <a:extLst>
                  <a:ext uri="{FF2B5EF4-FFF2-40B4-BE49-F238E27FC236}">
                    <a16:creationId xmlns:a16="http://schemas.microsoft.com/office/drawing/2014/main" id="{699E084D-7EB8-B10A-8BE5-66844759E92A}"/>
                  </a:ext>
                </a:extLst>
              </p:cNvPr>
              <p:cNvSpPr/>
              <p:nvPr/>
            </p:nvSpPr>
            <p:spPr bwMode="gray">
              <a:xfrm>
                <a:off x="7766131" y="991793"/>
                <a:ext cx="864870" cy="360362"/>
              </a:xfrm>
              <a:prstGeom prst="downArrow">
                <a:avLst>
                  <a:gd name="adj1" fmla="val 50000"/>
                  <a:gd name="adj2" fmla="val 70000"/>
                </a:avLst>
              </a:prstGeom>
              <a:solidFill>
                <a:schemeClr val="accent6"/>
              </a:solidFill>
              <a:ln w="9525" cap="flat" cmpd="sng" algn="ctr">
                <a:solidFill>
                  <a:schemeClr val="accent6">
                    <a:lumMod val="20000"/>
                    <a:lumOff val="80000"/>
                  </a:schemeClr>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000000"/>
                  </a:solidFill>
                  <a:effectLst/>
                  <a:uLnTx/>
                  <a:uFillTx/>
                  <a:latin typeface="Trebuchet MS" panose="020B0603020202020204"/>
                  <a:ea typeface="+mn-ea"/>
                  <a:cs typeface="+mn-cs"/>
                </a:endParaRPr>
              </a:p>
            </p:txBody>
          </p:sp>
          <p:cxnSp>
            <p:nvCxnSpPr>
              <p:cNvPr id="5" name="btfpConclusionArrowLineLeft745985">
                <a:extLst>
                  <a:ext uri="{FF2B5EF4-FFF2-40B4-BE49-F238E27FC236}">
                    <a16:creationId xmlns:a16="http://schemas.microsoft.com/office/drawing/2014/main" id="{A89F7802-3E6F-D185-6E3B-9934B897A191}"/>
                  </a:ext>
                </a:extLst>
              </p:cNvPr>
              <p:cNvCxnSpPr/>
              <p:nvPr/>
            </p:nvCxnSpPr>
            <p:spPr bwMode="gray">
              <a:xfrm>
                <a:off x="5549601" y="1149998"/>
                <a:ext cx="2302002" cy="0"/>
              </a:xfrm>
              <a:prstGeom prst="line">
                <a:avLst/>
              </a:prstGeom>
              <a:noFill/>
              <a:ln w="9525" cap="flat" cmpd="sng" algn="ctr">
                <a:solidFill>
                  <a:schemeClr val="accent6">
                    <a:lumMod val="20000"/>
                    <a:lumOff val="80000"/>
                  </a:schemeClr>
                </a:solidFill>
                <a:prstDash val="solid"/>
                <a:miter lim="800000"/>
                <a:tailEnd type="none" w="med" len="lg"/>
              </a:ln>
              <a:effectLst/>
            </p:spPr>
          </p:cxnSp>
          <p:cxnSp>
            <p:nvCxnSpPr>
              <p:cNvPr id="7" name="btfpConclusionArrowLineRight745985">
                <a:extLst>
                  <a:ext uri="{FF2B5EF4-FFF2-40B4-BE49-F238E27FC236}">
                    <a16:creationId xmlns:a16="http://schemas.microsoft.com/office/drawing/2014/main" id="{BB57A2C0-02BB-06AD-3AAA-5B57C9185CB0}"/>
                  </a:ext>
                </a:extLst>
              </p:cNvPr>
              <p:cNvCxnSpPr/>
              <p:nvPr/>
            </p:nvCxnSpPr>
            <p:spPr bwMode="gray">
              <a:xfrm>
                <a:off x="8543500" y="1150000"/>
                <a:ext cx="2194009" cy="0"/>
              </a:xfrm>
              <a:prstGeom prst="line">
                <a:avLst/>
              </a:prstGeom>
              <a:solidFill>
                <a:schemeClr val="accent6"/>
              </a:solidFill>
              <a:ln w="9525" cap="flat" cmpd="sng" algn="ctr">
                <a:solidFill>
                  <a:schemeClr val="accent6">
                    <a:lumMod val="20000"/>
                    <a:lumOff val="80000"/>
                  </a:schemeClr>
                </a:solidFill>
                <a:prstDash val="solid"/>
                <a:miter lim="800000"/>
                <a:tailEnd type="none" w="med" len="lg"/>
              </a:ln>
              <a:effectLst/>
            </p:spPr>
          </p:cxnSp>
        </p:grpSp>
        <p:grpSp>
          <p:nvGrpSpPr>
            <p:cNvPr id="8" name="btfpConclusionArrow745985">
              <a:extLst>
                <a:ext uri="{FF2B5EF4-FFF2-40B4-BE49-F238E27FC236}">
                  <a16:creationId xmlns:a16="http://schemas.microsoft.com/office/drawing/2014/main" id="{2ECE4370-B262-C892-72D6-4A6B72C34782}"/>
                </a:ext>
              </a:extLst>
            </p:cNvPr>
            <p:cNvGrpSpPr/>
            <p:nvPr>
              <p:custDataLst>
                <p:tags r:id="rId4"/>
              </p:custDataLst>
            </p:nvPr>
          </p:nvGrpSpPr>
          <p:grpSpPr>
            <a:xfrm rot="16200000">
              <a:off x="1140718" y="5357276"/>
              <a:ext cx="1933063" cy="185734"/>
              <a:chOff x="5549601" y="991793"/>
              <a:chExt cx="5187908" cy="360362"/>
            </a:xfrm>
          </p:grpSpPr>
          <p:sp>
            <p:nvSpPr>
              <p:cNvPr id="9" name="btfpConclusionArrowPointer745985">
                <a:extLst>
                  <a:ext uri="{FF2B5EF4-FFF2-40B4-BE49-F238E27FC236}">
                    <a16:creationId xmlns:a16="http://schemas.microsoft.com/office/drawing/2014/main" id="{C55A4E43-0955-0DC5-4BA9-CF3336BFCA6E}"/>
                  </a:ext>
                </a:extLst>
              </p:cNvPr>
              <p:cNvSpPr/>
              <p:nvPr/>
            </p:nvSpPr>
            <p:spPr bwMode="gray">
              <a:xfrm>
                <a:off x="7766131" y="991793"/>
                <a:ext cx="864870" cy="360362"/>
              </a:xfrm>
              <a:prstGeom prst="downArrow">
                <a:avLst>
                  <a:gd name="adj1" fmla="val 50000"/>
                  <a:gd name="adj2" fmla="val 70000"/>
                </a:avLst>
              </a:prstGeom>
              <a:solidFill>
                <a:schemeClr val="accent1"/>
              </a:solidFill>
              <a:ln w="9525" cap="flat" cmpd="sng" algn="ctr">
                <a:solidFill>
                  <a:srgbClr val="4F81BD"/>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000000"/>
                  </a:solidFill>
                  <a:effectLst/>
                  <a:uLnTx/>
                  <a:uFillTx/>
                  <a:latin typeface="Trebuchet MS" panose="020B0603020202020204"/>
                  <a:ea typeface="+mn-ea"/>
                  <a:cs typeface="+mn-cs"/>
                </a:endParaRPr>
              </a:p>
            </p:txBody>
          </p:sp>
          <p:cxnSp>
            <p:nvCxnSpPr>
              <p:cNvPr id="10" name="btfpConclusionArrowLineLeft745985">
                <a:extLst>
                  <a:ext uri="{FF2B5EF4-FFF2-40B4-BE49-F238E27FC236}">
                    <a16:creationId xmlns:a16="http://schemas.microsoft.com/office/drawing/2014/main" id="{B27A1F1D-4098-2349-5C83-2A3D187F60A2}"/>
                  </a:ext>
                </a:extLst>
              </p:cNvPr>
              <p:cNvCxnSpPr/>
              <p:nvPr/>
            </p:nvCxnSpPr>
            <p:spPr bwMode="gray">
              <a:xfrm>
                <a:off x="5549601" y="1149998"/>
                <a:ext cx="2302002" cy="0"/>
              </a:xfrm>
              <a:prstGeom prst="line">
                <a:avLst/>
              </a:prstGeom>
              <a:noFill/>
              <a:ln w="9525" cap="flat" cmpd="sng" algn="ctr">
                <a:solidFill>
                  <a:srgbClr val="4F81BD"/>
                </a:solidFill>
                <a:prstDash val="solid"/>
                <a:miter lim="800000"/>
                <a:tailEnd type="none" w="med" len="lg"/>
              </a:ln>
              <a:effectLst/>
            </p:spPr>
          </p:cxnSp>
          <p:cxnSp>
            <p:nvCxnSpPr>
              <p:cNvPr id="11" name="btfpConclusionArrowLineRight745985">
                <a:extLst>
                  <a:ext uri="{FF2B5EF4-FFF2-40B4-BE49-F238E27FC236}">
                    <a16:creationId xmlns:a16="http://schemas.microsoft.com/office/drawing/2014/main" id="{DE8C7895-8879-E5BC-3679-4ECD67541126}"/>
                  </a:ext>
                </a:extLst>
              </p:cNvPr>
              <p:cNvCxnSpPr/>
              <p:nvPr/>
            </p:nvCxnSpPr>
            <p:spPr bwMode="gray">
              <a:xfrm>
                <a:off x="8543500" y="1150000"/>
                <a:ext cx="2194009" cy="0"/>
              </a:xfrm>
              <a:prstGeom prst="line">
                <a:avLst/>
              </a:prstGeom>
              <a:noFill/>
              <a:ln w="9525" cap="flat" cmpd="sng" algn="ctr">
                <a:solidFill>
                  <a:srgbClr val="4F81BD"/>
                </a:solidFill>
                <a:prstDash val="solid"/>
                <a:miter lim="800000"/>
                <a:tailEnd type="none" w="med" len="lg"/>
              </a:ln>
              <a:effectLst/>
            </p:spPr>
          </p:cxnSp>
        </p:grpSp>
        <p:pic>
          <p:nvPicPr>
            <p:cNvPr id="14" name="Image 13">
              <a:extLst>
                <a:ext uri="{FF2B5EF4-FFF2-40B4-BE49-F238E27FC236}">
                  <a16:creationId xmlns:a16="http://schemas.microsoft.com/office/drawing/2014/main" id="{7DDAF9E1-342B-B7F7-00EA-53AFB3252BB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721821" y="4629750"/>
              <a:ext cx="525232" cy="525232"/>
            </a:xfrm>
            <a:prstGeom prst="rect">
              <a:avLst/>
            </a:prstGeom>
          </p:spPr>
        </p:pic>
        <p:pic>
          <p:nvPicPr>
            <p:cNvPr id="16" name="Image 15">
              <a:extLst>
                <a:ext uri="{FF2B5EF4-FFF2-40B4-BE49-F238E27FC236}">
                  <a16:creationId xmlns:a16="http://schemas.microsoft.com/office/drawing/2014/main" id="{9D39AAE2-A8F7-6EB3-E7AB-96B05FE3A91D}"/>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627062" y="1630549"/>
              <a:ext cx="714750" cy="714750"/>
            </a:xfrm>
            <a:prstGeom prst="rect">
              <a:avLst/>
            </a:prstGeom>
          </p:spPr>
        </p:pic>
      </p:grpSp>
      <p:grpSp>
        <p:nvGrpSpPr>
          <p:cNvPr id="2" name="btfpRunningAgenda2Level825444">
            <a:extLst>
              <a:ext uri="{FF2B5EF4-FFF2-40B4-BE49-F238E27FC236}">
                <a16:creationId xmlns:a16="http://schemas.microsoft.com/office/drawing/2014/main" id="{0196133B-AA7D-ADC7-46A2-4BF28547B6E8}"/>
              </a:ext>
            </a:extLst>
          </p:cNvPr>
          <p:cNvGrpSpPr/>
          <p:nvPr>
            <p:custDataLst>
              <p:tags r:id="rId2"/>
            </p:custDataLst>
          </p:nvPr>
        </p:nvGrpSpPr>
        <p:grpSpPr>
          <a:xfrm>
            <a:off x="0" y="973418"/>
            <a:ext cx="4734366" cy="257442"/>
            <a:chOff x="0" y="914400"/>
            <a:chExt cx="4734366" cy="257442"/>
          </a:xfrm>
        </p:grpSpPr>
        <p:sp>
          <p:nvSpPr>
            <p:cNvPr id="12" name="btfpRunningAgenda2LevelBarLeft825444">
              <a:extLst>
                <a:ext uri="{FF2B5EF4-FFF2-40B4-BE49-F238E27FC236}">
                  <a16:creationId xmlns:a16="http://schemas.microsoft.com/office/drawing/2014/main" id="{FFCECA2C-08ED-E8EE-A32C-B4C12BA07639}"/>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3" name="btfpRunningAgenda2LevelTextLeft825444">
              <a:extLst>
                <a:ext uri="{FF2B5EF4-FFF2-40B4-BE49-F238E27FC236}">
                  <a16:creationId xmlns:a16="http://schemas.microsoft.com/office/drawing/2014/main" id="{B819B8BC-708D-637F-3B72-37AD62DACDA7}"/>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15" name="btfpRunningAgenda2LevelBarRight825444">
              <a:extLst>
                <a:ext uri="{FF2B5EF4-FFF2-40B4-BE49-F238E27FC236}">
                  <a16:creationId xmlns:a16="http://schemas.microsoft.com/office/drawing/2014/main" id="{0DA55F54-49D2-90A3-ECE9-FFF083E263C7}"/>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7" name="btfpRunningAgenda2LevelTextRight825444">
              <a:extLst>
                <a:ext uri="{FF2B5EF4-FFF2-40B4-BE49-F238E27FC236}">
                  <a16:creationId xmlns:a16="http://schemas.microsoft.com/office/drawing/2014/main" id="{227AAD20-A0E3-2C32-849C-AAC9E7AD9E60}"/>
                </a:ext>
              </a:extLst>
            </p:cNvPr>
            <p:cNvSpPr txBox="1"/>
            <p:nvPr/>
          </p:nvSpPr>
          <p:spPr bwMode="gray">
            <a:xfrm>
              <a:off x="1558148" y="914400"/>
              <a:ext cx="2029018"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RESULTATS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extLst>
      <p:ext uri="{BB962C8B-B14F-4D97-AF65-F5344CB8AC3E}">
        <p14:creationId xmlns:p14="http://schemas.microsoft.com/office/powerpoint/2010/main" val="26058491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D5316A-546C-B65D-B828-2A0F8CE3FEE4}"/>
              </a:ext>
            </a:extLst>
          </p:cNvPr>
          <p:cNvSpPr>
            <a:spLocks noGrp="1"/>
          </p:cNvSpPr>
          <p:nvPr>
            <p:ph type="title"/>
          </p:nvPr>
        </p:nvSpPr>
        <p:spPr/>
        <p:txBody>
          <a:bodyPr/>
          <a:lstStyle/>
          <a:p>
            <a:r>
              <a:rPr lang="fr-CA" dirty="0"/>
              <a:t>Plan de présentation</a:t>
            </a:r>
            <a:endParaRPr lang="fr-BF" dirty="0"/>
          </a:p>
        </p:txBody>
      </p:sp>
      <p:grpSp>
        <p:nvGrpSpPr>
          <p:cNvPr id="25" name="Groupe 24">
            <a:extLst>
              <a:ext uri="{FF2B5EF4-FFF2-40B4-BE49-F238E27FC236}">
                <a16:creationId xmlns:a16="http://schemas.microsoft.com/office/drawing/2014/main" id="{3EA47846-A09B-020B-082D-A34B063CD2F7}"/>
              </a:ext>
            </a:extLst>
          </p:cNvPr>
          <p:cNvGrpSpPr/>
          <p:nvPr/>
        </p:nvGrpSpPr>
        <p:grpSpPr>
          <a:xfrm>
            <a:off x="155575" y="1484313"/>
            <a:ext cx="11880850" cy="947529"/>
            <a:chOff x="496957" y="1341783"/>
            <a:chExt cx="11267661" cy="947529"/>
          </a:xfrm>
        </p:grpSpPr>
        <p:grpSp>
          <p:nvGrpSpPr>
            <p:cNvPr id="7" name="Groupe 6">
              <a:extLst>
                <a:ext uri="{FF2B5EF4-FFF2-40B4-BE49-F238E27FC236}">
                  <a16:creationId xmlns:a16="http://schemas.microsoft.com/office/drawing/2014/main" id="{6A93309A-801C-4670-64FD-4B1CF476ADEF}"/>
                </a:ext>
              </a:extLst>
            </p:cNvPr>
            <p:cNvGrpSpPr/>
            <p:nvPr/>
          </p:nvGrpSpPr>
          <p:grpSpPr>
            <a:xfrm>
              <a:off x="496957" y="1341783"/>
              <a:ext cx="11267661" cy="947529"/>
              <a:chOff x="496957" y="1341783"/>
              <a:chExt cx="11267661" cy="947529"/>
            </a:xfrm>
          </p:grpSpPr>
          <p:sp>
            <p:nvSpPr>
              <p:cNvPr id="4" name="Rectangle 3">
                <a:extLst>
                  <a:ext uri="{FF2B5EF4-FFF2-40B4-BE49-F238E27FC236}">
                    <a16:creationId xmlns:a16="http://schemas.microsoft.com/office/drawing/2014/main" id="{D84527FA-A49D-9385-24B0-A7E9F94A4972}"/>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 name="Rectangle : avec coin rogné 4">
                <a:extLst>
                  <a:ext uri="{FF2B5EF4-FFF2-40B4-BE49-F238E27FC236}">
                    <a16:creationId xmlns:a16="http://schemas.microsoft.com/office/drawing/2014/main" id="{A225DE5A-9E01-B934-A157-1DBD9142895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 name="Rectangle 5">
                <a:extLst>
                  <a:ext uri="{FF2B5EF4-FFF2-40B4-BE49-F238E27FC236}">
                    <a16:creationId xmlns:a16="http://schemas.microsoft.com/office/drawing/2014/main" id="{B1F8EDBD-0EC8-5496-F500-C0881C241FFA}"/>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1</a:t>
                </a:r>
                <a:endParaRPr lang="fr-BF" b="1" dirty="0"/>
              </a:p>
            </p:txBody>
          </p:sp>
        </p:grpSp>
        <p:sp>
          <p:nvSpPr>
            <p:cNvPr id="24" name="Rectangle 23">
              <a:extLst>
                <a:ext uri="{FF2B5EF4-FFF2-40B4-BE49-F238E27FC236}">
                  <a16:creationId xmlns:a16="http://schemas.microsoft.com/office/drawing/2014/main" id="{E03F0834-879D-26CF-A693-CE8FA29D6833}"/>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NOUVEL ORGANIGRAMME DE LA DPPSE</a:t>
              </a:r>
              <a:endParaRPr lang="fr-BF" b="1" dirty="0">
                <a:solidFill>
                  <a:schemeClr val="accent6">
                    <a:lumMod val="75000"/>
                  </a:schemeClr>
                </a:solidFill>
              </a:endParaRPr>
            </a:p>
          </p:txBody>
        </p:sp>
      </p:grpSp>
      <p:grpSp>
        <p:nvGrpSpPr>
          <p:cNvPr id="44" name="Groupe 43">
            <a:extLst>
              <a:ext uri="{FF2B5EF4-FFF2-40B4-BE49-F238E27FC236}">
                <a16:creationId xmlns:a16="http://schemas.microsoft.com/office/drawing/2014/main" id="{6C328770-3BA4-FECB-79A2-2E08B94BC2C3}"/>
              </a:ext>
            </a:extLst>
          </p:cNvPr>
          <p:cNvGrpSpPr/>
          <p:nvPr/>
        </p:nvGrpSpPr>
        <p:grpSpPr>
          <a:xfrm>
            <a:off x="155575" y="2660514"/>
            <a:ext cx="11880850" cy="947529"/>
            <a:chOff x="496957" y="1341783"/>
            <a:chExt cx="11267661" cy="947529"/>
          </a:xfrm>
        </p:grpSpPr>
        <p:grpSp>
          <p:nvGrpSpPr>
            <p:cNvPr id="45" name="Groupe 44">
              <a:extLst>
                <a:ext uri="{FF2B5EF4-FFF2-40B4-BE49-F238E27FC236}">
                  <a16:creationId xmlns:a16="http://schemas.microsoft.com/office/drawing/2014/main" id="{8F28D80C-54D9-D746-6C54-E7796EE9CD76}"/>
                </a:ext>
              </a:extLst>
            </p:cNvPr>
            <p:cNvGrpSpPr/>
            <p:nvPr/>
          </p:nvGrpSpPr>
          <p:grpSpPr>
            <a:xfrm>
              <a:off x="496957" y="1341783"/>
              <a:ext cx="11267661" cy="947529"/>
              <a:chOff x="496957" y="1341783"/>
              <a:chExt cx="11267661" cy="947529"/>
            </a:xfrm>
          </p:grpSpPr>
          <p:sp>
            <p:nvSpPr>
              <p:cNvPr id="47" name="Rectangle 46">
                <a:extLst>
                  <a:ext uri="{FF2B5EF4-FFF2-40B4-BE49-F238E27FC236}">
                    <a16:creationId xmlns:a16="http://schemas.microsoft.com/office/drawing/2014/main" id="{914F7DB0-48F0-DB8C-6031-41575A5903D0}"/>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48" name="Rectangle : avec coin rogné 47">
                <a:extLst>
                  <a:ext uri="{FF2B5EF4-FFF2-40B4-BE49-F238E27FC236}">
                    <a16:creationId xmlns:a16="http://schemas.microsoft.com/office/drawing/2014/main" id="{28A27B3E-95C6-B0FE-703E-0D30815A8CBB}"/>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49" name="Rectangle 48">
                <a:extLst>
                  <a:ext uri="{FF2B5EF4-FFF2-40B4-BE49-F238E27FC236}">
                    <a16:creationId xmlns:a16="http://schemas.microsoft.com/office/drawing/2014/main" id="{55637CE1-5466-960E-327E-6AE86A9444DC}"/>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2</a:t>
                </a:r>
                <a:endParaRPr lang="fr-BF" b="1" dirty="0"/>
              </a:p>
            </p:txBody>
          </p:sp>
        </p:grpSp>
        <p:sp>
          <p:nvSpPr>
            <p:cNvPr id="46" name="Rectangle 45">
              <a:extLst>
                <a:ext uri="{FF2B5EF4-FFF2-40B4-BE49-F238E27FC236}">
                  <a16:creationId xmlns:a16="http://schemas.microsoft.com/office/drawing/2014/main" id="{5F7A72C7-0947-D27A-1ED7-244F1AF8BBD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ET RESULTATS DE LA CARTOGRAPHIE DES RESSOURCES 2023</a:t>
              </a:r>
              <a:endParaRPr lang="fr-BF" b="1" dirty="0">
                <a:solidFill>
                  <a:schemeClr val="accent6">
                    <a:lumMod val="75000"/>
                  </a:schemeClr>
                </a:solidFill>
              </a:endParaRPr>
            </a:p>
          </p:txBody>
        </p:sp>
      </p:grpSp>
      <p:grpSp>
        <p:nvGrpSpPr>
          <p:cNvPr id="56" name="Groupe 55">
            <a:extLst>
              <a:ext uri="{FF2B5EF4-FFF2-40B4-BE49-F238E27FC236}">
                <a16:creationId xmlns:a16="http://schemas.microsoft.com/office/drawing/2014/main" id="{CC35F582-0549-13E4-3AE6-B94F7EF64FA0}"/>
              </a:ext>
            </a:extLst>
          </p:cNvPr>
          <p:cNvGrpSpPr/>
          <p:nvPr/>
        </p:nvGrpSpPr>
        <p:grpSpPr>
          <a:xfrm>
            <a:off x="155575" y="5012916"/>
            <a:ext cx="11880850" cy="947529"/>
            <a:chOff x="496957" y="1341783"/>
            <a:chExt cx="11267661" cy="947529"/>
          </a:xfrm>
        </p:grpSpPr>
        <p:grpSp>
          <p:nvGrpSpPr>
            <p:cNvPr id="57" name="Groupe 56">
              <a:extLst>
                <a:ext uri="{FF2B5EF4-FFF2-40B4-BE49-F238E27FC236}">
                  <a16:creationId xmlns:a16="http://schemas.microsoft.com/office/drawing/2014/main" id="{92F2AEE0-FCB3-5387-020A-C382BC95B83E}"/>
                </a:ext>
              </a:extLst>
            </p:cNvPr>
            <p:cNvGrpSpPr/>
            <p:nvPr/>
          </p:nvGrpSpPr>
          <p:grpSpPr>
            <a:xfrm>
              <a:off x="496957" y="1341783"/>
              <a:ext cx="11267661" cy="947529"/>
              <a:chOff x="496957" y="1341783"/>
              <a:chExt cx="11267661" cy="947529"/>
            </a:xfrm>
          </p:grpSpPr>
          <p:sp>
            <p:nvSpPr>
              <p:cNvPr id="59" name="Rectangle 58">
                <a:extLst>
                  <a:ext uri="{FF2B5EF4-FFF2-40B4-BE49-F238E27FC236}">
                    <a16:creationId xmlns:a16="http://schemas.microsoft.com/office/drawing/2014/main" id="{077E49B3-DD0C-C83B-1EFB-4B96F4962467}"/>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60" name="Rectangle : avec coin rogné 59">
                <a:extLst>
                  <a:ext uri="{FF2B5EF4-FFF2-40B4-BE49-F238E27FC236}">
                    <a16:creationId xmlns:a16="http://schemas.microsoft.com/office/drawing/2014/main" id="{841210FB-6A0F-4492-E3B9-779EAD26624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1" name="Rectangle 60">
                <a:extLst>
                  <a:ext uri="{FF2B5EF4-FFF2-40B4-BE49-F238E27FC236}">
                    <a16:creationId xmlns:a16="http://schemas.microsoft.com/office/drawing/2014/main" id="{88EF602A-E24A-9E37-78E8-87E38974FE74}"/>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4</a:t>
                </a:r>
                <a:endParaRPr lang="fr-BF" b="1" dirty="0"/>
              </a:p>
            </p:txBody>
          </p:sp>
        </p:grpSp>
        <p:sp>
          <p:nvSpPr>
            <p:cNvPr id="58" name="Rectangle 57">
              <a:extLst>
                <a:ext uri="{FF2B5EF4-FFF2-40B4-BE49-F238E27FC236}">
                  <a16:creationId xmlns:a16="http://schemas.microsoft.com/office/drawing/2014/main" id="{06EC83E8-C26B-B8EC-F1A1-0AE51F6B5FC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D’ALIGNEMENT DANS LE SECTEUR DE LA SANTE : ETAT DES LIEUX ET PERSPECTIVES</a:t>
              </a:r>
              <a:endParaRPr lang="fr-BF" b="1" dirty="0">
                <a:solidFill>
                  <a:schemeClr val="accent6">
                    <a:lumMod val="75000"/>
                  </a:schemeClr>
                </a:solidFill>
              </a:endParaRPr>
            </a:p>
          </p:txBody>
        </p:sp>
      </p:grpSp>
      <p:sp>
        <p:nvSpPr>
          <p:cNvPr id="2" name="Rectangle 1">
            <a:extLst>
              <a:ext uri="{FF2B5EF4-FFF2-40B4-BE49-F238E27FC236}">
                <a16:creationId xmlns:a16="http://schemas.microsoft.com/office/drawing/2014/main" id="{5D7C3D03-7E8B-2104-EBBB-809747502FF5}"/>
              </a:ext>
            </a:extLst>
          </p:cNvPr>
          <p:cNvSpPr/>
          <p:nvPr/>
        </p:nvSpPr>
        <p:spPr>
          <a:xfrm>
            <a:off x="0" y="1484314"/>
            <a:ext cx="12192000" cy="4932362"/>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grpSp>
        <p:nvGrpSpPr>
          <p:cNvPr id="8" name="Groupe 7">
            <a:extLst>
              <a:ext uri="{FF2B5EF4-FFF2-40B4-BE49-F238E27FC236}">
                <a16:creationId xmlns:a16="http://schemas.microsoft.com/office/drawing/2014/main" id="{9DBD4028-635A-34C0-6EEC-BE346DD6133E}"/>
              </a:ext>
            </a:extLst>
          </p:cNvPr>
          <p:cNvGrpSpPr/>
          <p:nvPr/>
        </p:nvGrpSpPr>
        <p:grpSpPr>
          <a:xfrm>
            <a:off x="155575" y="3836715"/>
            <a:ext cx="11880850" cy="947529"/>
            <a:chOff x="496957" y="1341783"/>
            <a:chExt cx="11267661" cy="947529"/>
          </a:xfrm>
        </p:grpSpPr>
        <p:grpSp>
          <p:nvGrpSpPr>
            <p:cNvPr id="9" name="Groupe 8">
              <a:extLst>
                <a:ext uri="{FF2B5EF4-FFF2-40B4-BE49-F238E27FC236}">
                  <a16:creationId xmlns:a16="http://schemas.microsoft.com/office/drawing/2014/main" id="{C611D5BB-41A7-3C31-E70B-4E12553A0E47}"/>
                </a:ext>
              </a:extLst>
            </p:cNvPr>
            <p:cNvGrpSpPr/>
            <p:nvPr/>
          </p:nvGrpSpPr>
          <p:grpSpPr>
            <a:xfrm>
              <a:off x="496957" y="1341783"/>
              <a:ext cx="11267661" cy="947529"/>
              <a:chOff x="496957" y="1341783"/>
              <a:chExt cx="11267661" cy="947529"/>
            </a:xfrm>
          </p:grpSpPr>
          <p:sp>
            <p:nvSpPr>
              <p:cNvPr id="11" name="Rectangle 10">
                <a:extLst>
                  <a:ext uri="{FF2B5EF4-FFF2-40B4-BE49-F238E27FC236}">
                    <a16:creationId xmlns:a16="http://schemas.microsoft.com/office/drawing/2014/main" id="{F063D0E3-134E-F8EC-3442-BF751B6A0DED}"/>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12" name="Rectangle : avec coin rogné 11">
                <a:extLst>
                  <a:ext uri="{FF2B5EF4-FFF2-40B4-BE49-F238E27FC236}">
                    <a16:creationId xmlns:a16="http://schemas.microsoft.com/office/drawing/2014/main" id="{DD34698A-37BD-413F-6C1E-3BD8CE93ABF2}"/>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13" name="Rectangle 12">
                <a:extLst>
                  <a:ext uri="{FF2B5EF4-FFF2-40B4-BE49-F238E27FC236}">
                    <a16:creationId xmlns:a16="http://schemas.microsoft.com/office/drawing/2014/main" id="{431BB133-3C0F-3B48-7842-D273E500139E}"/>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3</a:t>
                </a:r>
                <a:endParaRPr lang="fr-BF" b="1" dirty="0"/>
              </a:p>
            </p:txBody>
          </p:sp>
        </p:grpSp>
        <p:sp>
          <p:nvSpPr>
            <p:cNvPr id="10" name="Rectangle 9">
              <a:extLst>
                <a:ext uri="{FF2B5EF4-FFF2-40B4-BE49-F238E27FC236}">
                  <a16:creationId xmlns:a16="http://schemas.microsoft.com/office/drawing/2014/main" id="{9EF442A0-59F4-BCEA-0807-EBF0C2D4F20F}"/>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POINTS CLES DE LA CARTOGRAPHIE DES RESSOURCES 2024</a:t>
              </a:r>
              <a:endParaRPr lang="fr-BF" b="1" dirty="0">
                <a:solidFill>
                  <a:schemeClr val="accent6">
                    <a:lumMod val="75000"/>
                  </a:schemeClr>
                </a:solidFill>
              </a:endParaRPr>
            </a:p>
          </p:txBody>
        </p:sp>
      </p:grpSp>
    </p:spTree>
    <p:extLst>
      <p:ext uri="{BB962C8B-B14F-4D97-AF65-F5344CB8AC3E}">
        <p14:creationId xmlns:p14="http://schemas.microsoft.com/office/powerpoint/2010/main" val="26541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D5316A-546C-B65D-B828-2A0F8CE3FEE4}"/>
              </a:ext>
            </a:extLst>
          </p:cNvPr>
          <p:cNvSpPr>
            <a:spLocks noGrp="1"/>
          </p:cNvSpPr>
          <p:nvPr>
            <p:ph type="title"/>
          </p:nvPr>
        </p:nvSpPr>
        <p:spPr/>
        <p:txBody>
          <a:bodyPr/>
          <a:lstStyle/>
          <a:p>
            <a:r>
              <a:rPr lang="fr-CA" dirty="0"/>
              <a:t>Points clés de la cartographie des ressources 2024</a:t>
            </a:r>
          </a:p>
        </p:txBody>
      </p:sp>
      <p:sp>
        <p:nvSpPr>
          <p:cNvPr id="82" name="ZoneTexte 81">
            <a:extLst>
              <a:ext uri="{FF2B5EF4-FFF2-40B4-BE49-F238E27FC236}">
                <a16:creationId xmlns:a16="http://schemas.microsoft.com/office/drawing/2014/main" id="{8F798AF2-3155-9F27-ABDB-1FFF6594A204}"/>
              </a:ext>
            </a:extLst>
          </p:cNvPr>
          <p:cNvSpPr txBox="1"/>
          <p:nvPr/>
        </p:nvSpPr>
        <p:spPr>
          <a:xfrm>
            <a:off x="394975" y="4877482"/>
            <a:ext cx="1954516" cy="307777"/>
          </a:xfrm>
          <a:prstGeom prst="rect">
            <a:avLst/>
          </a:prstGeom>
          <a:noFill/>
        </p:spPr>
        <p:txBody>
          <a:bodyPr wrap="square" rtlCol="0">
            <a:spAutoFit/>
          </a:bodyPr>
          <a:lstStyle/>
          <a:p>
            <a:pPr algn="ctr"/>
            <a:r>
              <a:rPr lang="fr-FR" sz="1400" b="1" dirty="0">
                <a:solidFill>
                  <a:schemeClr val="accent6">
                    <a:lumMod val="75000"/>
                  </a:schemeClr>
                </a:solidFill>
              </a:rPr>
              <a:t>Février à Mars 2024</a:t>
            </a:r>
          </a:p>
        </p:txBody>
      </p:sp>
      <p:sp>
        <p:nvSpPr>
          <p:cNvPr id="83" name="ZoneTexte 82">
            <a:extLst>
              <a:ext uri="{FF2B5EF4-FFF2-40B4-BE49-F238E27FC236}">
                <a16:creationId xmlns:a16="http://schemas.microsoft.com/office/drawing/2014/main" id="{753B7BDE-D841-59A4-558C-B0C3F4DDCD07}"/>
              </a:ext>
            </a:extLst>
          </p:cNvPr>
          <p:cNvSpPr txBox="1"/>
          <p:nvPr/>
        </p:nvSpPr>
        <p:spPr>
          <a:xfrm>
            <a:off x="2599648" y="4877482"/>
            <a:ext cx="1954516" cy="307777"/>
          </a:xfrm>
          <a:prstGeom prst="rect">
            <a:avLst/>
          </a:prstGeom>
          <a:noFill/>
        </p:spPr>
        <p:txBody>
          <a:bodyPr wrap="square" rtlCol="0">
            <a:spAutoFit/>
          </a:bodyPr>
          <a:lstStyle/>
          <a:p>
            <a:pPr algn="ctr"/>
            <a:r>
              <a:rPr lang="fr-FR" sz="1400" b="1" dirty="0">
                <a:solidFill>
                  <a:schemeClr val="accent6">
                    <a:lumMod val="75000"/>
                  </a:schemeClr>
                </a:solidFill>
              </a:rPr>
              <a:t>Mars 2024</a:t>
            </a:r>
          </a:p>
        </p:txBody>
      </p:sp>
      <p:sp>
        <p:nvSpPr>
          <p:cNvPr id="84" name="ZoneTexte 83">
            <a:extLst>
              <a:ext uri="{FF2B5EF4-FFF2-40B4-BE49-F238E27FC236}">
                <a16:creationId xmlns:a16="http://schemas.microsoft.com/office/drawing/2014/main" id="{6DE34975-02AB-071A-2158-A2CA8754A057}"/>
              </a:ext>
            </a:extLst>
          </p:cNvPr>
          <p:cNvSpPr txBox="1"/>
          <p:nvPr/>
        </p:nvSpPr>
        <p:spPr>
          <a:xfrm>
            <a:off x="5059120" y="4877482"/>
            <a:ext cx="1954516" cy="307777"/>
          </a:xfrm>
          <a:prstGeom prst="rect">
            <a:avLst/>
          </a:prstGeom>
          <a:noFill/>
        </p:spPr>
        <p:txBody>
          <a:bodyPr wrap="square" rtlCol="0">
            <a:spAutoFit/>
          </a:bodyPr>
          <a:lstStyle/>
          <a:p>
            <a:pPr algn="ctr"/>
            <a:r>
              <a:rPr lang="fr-FR" sz="1400" b="1" dirty="0">
                <a:solidFill>
                  <a:schemeClr val="accent6">
                    <a:lumMod val="75000"/>
                  </a:schemeClr>
                </a:solidFill>
              </a:rPr>
              <a:t>Mars 2024</a:t>
            </a:r>
          </a:p>
        </p:txBody>
      </p:sp>
      <p:sp>
        <p:nvSpPr>
          <p:cNvPr id="85" name="ZoneTexte 84">
            <a:extLst>
              <a:ext uri="{FF2B5EF4-FFF2-40B4-BE49-F238E27FC236}">
                <a16:creationId xmlns:a16="http://schemas.microsoft.com/office/drawing/2014/main" id="{1DEF81AD-35BE-6EEF-F5C7-0E621D4305C1}"/>
              </a:ext>
            </a:extLst>
          </p:cNvPr>
          <p:cNvSpPr txBox="1"/>
          <p:nvPr/>
        </p:nvSpPr>
        <p:spPr>
          <a:xfrm>
            <a:off x="7369288" y="4877482"/>
            <a:ext cx="1954516" cy="307777"/>
          </a:xfrm>
          <a:prstGeom prst="rect">
            <a:avLst/>
          </a:prstGeom>
          <a:noFill/>
        </p:spPr>
        <p:txBody>
          <a:bodyPr wrap="square" rtlCol="0">
            <a:spAutoFit/>
          </a:bodyPr>
          <a:lstStyle/>
          <a:p>
            <a:pPr algn="ctr"/>
            <a:r>
              <a:rPr lang="fr-FR" sz="1400" b="1" dirty="0">
                <a:solidFill>
                  <a:schemeClr val="accent6">
                    <a:lumMod val="75000"/>
                  </a:schemeClr>
                </a:solidFill>
              </a:rPr>
              <a:t>Mars à mai 2024</a:t>
            </a:r>
          </a:p>
        </p:txBody>
      </p:sp>
      <p:sp>
        <p:nvSpPr>
          <p:cNvPr id="86" name="ZoneTexte 85">
            <a:extLst>
              <a:ext uri="{FF2B5EF4-FFF2-40B4-BE49-F238E27FC236}">
                <a16:creationId xmlns:a16="http://schemas.microsoft.com/office/drawing/2014/main" id="{044E5649-485D-3B8D-442B-EB65F3FB5729}"/>
              </a:ext>
            </a:extLst>
          </p:cNvPr>
          <p:cNvSpPr txBox="1"/>
          <p:nvPr/>
        </p:nvSpPr>
        <p:spPr>
          <a:xfrm>
            <a:off x="9679455" y="4877482"/>
            <a:ext cx="2127221" cy="307777"/>
          </a:xfrm>
          <a:prstGeom prst="rect">
            <a:avLst/>
          </a:prstGeom>
          <a:noFill/>
        </p:spPr>
        <p:txBody>
          <a:bodyPr wrap="square" rtlCol="0">
            <a:spAutoFit/>
          </a:bodyPr>
          <a:lstStyle/>
          <a:p>
            <a:pPr algn="ctr"/>
            <a:r>
              <a:rPr lang="fr-FR" sz="1400" b="1" dirty="0">
                <a:solidFill>
                  <a:schemeClr val="accent6">
                    <a:lumMod val="75000"/>
                  </a:schemeClr>
                </a:solidFill>
              </a:rPr>
              <a:t>Avril à juin 2024</a:t>
            </a:r>
          </a:p>
        </p:txBody>
      </p:sp>
      <p:cxnSp>
        <p:nvCxnSpPr>
          <p:cNvPr id="87" name="Connecteur droit avec flèche 86">
            <a:extLst>
              <a:ext uri="{FF2B5EF4-FFF2-40B4-BE49-F238E27FC236}">
                <a16:creationId xmlns:a16="http://schemas.microsoft.com/office/drawing/2014/main" id="{BA648FF0-60A6-C0AA-9DA5-9E3FA880CF48}"/>
              </a:ext>
            </a:extLst>
          </p:cNvPr>
          <p:cNvCxnSpPr>
            <a:cxnSpLocks/>
          </p:cNvCxnSpPr>
          <p:nvPr/>
        </p:nvCxnSpPr>
        <p:spPr>
          <a:xfrm>
            <a:off x="266078" y="1475041"/>
            <a:ext cx="2206320" cy="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ZoneTexte 87">
            <a:extLst>
              <a:ext uri="{FF2B5EF4-FFF2-40B4-BE49-F238E27FC236}">
                <a16:creationId xmlns:a16="http://schemas.microsoft.com/office/drawing/2014/main" id="{3E0A540E-40CD-B54B-1BA9-FA30E151FA0F}"/>
              </a:ext>
            </a:extLst>
          </p:cNvPr>
          <p:cNvSpPr txBox="1"/>
          <p:nvPr/>
        </p:nvSpPr>
        <p:spPr>
          <a:xfrm>
            <a:off x="457536" y="1311551"/>
            <a:ext cx="1823404" cy="390403"/>
          </a:xfrm>
          <a:prstGeom prst="rect">
            <a:avLst/>
          </a:prstGeom>
          <a:solidFill>
            <a:schemeClr val="bg1"/>
          </a:solidFill>
        </p:spPr>
        <p:txBody>
          <a:bodyPr wrap="square" rtlCol="0">
            <a:spAutoFit/>
          </a:bodyPr>
          <a:lstStyle/>
          <a:p>
            <a:pPr algn="ctr"/>
            <a:r>
              <a:rPr lang="fr-FR" b="1" dirty="0"/>
              <a:t>Exercice 2023</a:t>
            </a:r>
          </a:p>
        </p:txBody>
      </p:sp>
      <p:cxnSp>
        <p:nvCxnSpPr>
          <p:cNvPr id="89" name="Connecteur droit avec flèche 88">
            <a:extLst>
              <a:ext uri="{FF2B5EF4-FFF2-40B4-BE49-F238E27FC236}">
                <a16:creationId xmlns:a16="http://schemas.microsoft.com/office/drawing/2014/main" id="{F3B89D9D-F979-3BD7-F364-38719C958E5E}"/>
              </a:ext>
            </a:extLst>
          </p:cNvPr>
          <p:cNvCxnSpPr>
            <a:cxnSpLocks/>
          </p:cNvCxnSpPr>
          <p:nvPr/>
        </p:nvCxnSpPr>
        <p:spPr>
          <a:xfrm>
            <a:off x="2622182" y="1475041"/>
            <a:ext cx="9300208" cy="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ZoneTexte 89">
            <a:extLst>
              <a:ext uri="{FF2B5EF4-FFF2-40B4-BE49-F238E27FC236}">
                <a16:creationId xmlns:a16="http://schemas.microsoft.com/office/drawing/2014/main" id="{93875021-5B1D-0F1A-D1CA-19529896B885}"/>
              </a:ext>
            </a:extLst>
          </p:cNvPr>
          <p:cNvSpPr txBox="1"/>
          <p:nvPr/>
        </p:nvSpPr>
        <p:spPr>
          <a:xfrm>
            <a:off x="2896520" y="1311551"/>
            <a:ext cx="1823404" cy="390403"/>
          </a:xfrm>
          <a:prstGeom prst="rect">
            <a:avLst/>
          </a:prstGeom>
          <a:solidFill>
            <a:schemeClr val="bg1"/>
          </a:solidFill>
        </p:spPr>
        <p:txBody>
          <a:bodyPr wrap="square" rtlCol="0">
            <a:spAutoFit/>
          </a:bodyPr>
          <a:lstStyle/>
          <a:p>
            <a:pPr algn="ctr"/>
            <a:r>
              <a:rPr lang="fr-FR" b="1" dirty="0"/>
              <a:t>Exercice 2024</a:t>
            </a:r>
          </a:p>
        </p:txBody>
      </p:sp>
      <p:grpSp>
        <p:nvGrpSpPr>
          <p:cNvPr id="94" name="Groupe 93">
            <a:extLst>
              <a:ext uri="{FF2B5EF4-FFF2-40B4-BE49-F238E27FC236}">
                <a16:creationId xmlns:a16="http://schemas.microsoft.com/office/drawing/2014/main" id="{5F3F3BE0-36A7-1E5C-1B36-88AE61C400CF}"/>
              </a:ext>
            </a:extLst>
          </p:cNvPr>
          <p:cNvGrpSpPr/>
          <p:nvPr/>
        </p:nvGrpSpPr>
        <p:grpSpPr>
          <a:xfrm>
            <a:off x="266078" y="1638532"/>
            <a:ext cx="11770347" cy="3238950"/>
            <a:chOff x="266078" y="1775061"/>
            <a:chExt cx="11770347" cy="3174443"/>
          </a:xfrm>
        </p:grpSpPr>
        <p:sp>
          <p:nvSpPr>
            <p:cNvPr id="73" name="Rectangle 72">
              <a:extLst>
                <a:ext uri="{FF2B5EF4-FFF2-40B4-BE49-F238E27FC236}">
                  <a16:creationId xmlns:a16="http://schemas.microsoft.com/office/drawing/2014/main" id="{58C30D10-640C-6AE9-5C0B-4BB87A9F9958}"/>
                </a:ext>
              </a:extLst>
            </p:cNvPr>
            <p:cNvSpPr/>
            <p:nvPr/>
          </p:nvSpPr>
          <p:spPr>
            <a:xfrm>
              <a:off x="266078" y="2133452"/>
              <a:ext cx="2206320" cy="28160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1400" dirty="0">
                  <a:solidFill>
                    <a:schemeClr val="tx1"/>
                  </a:solidFill>
                </a:rPr>
                <a:t>Atelier de dissémination workshop (tentative fin avril/début mai) </a:t>
              </a:r>
            </a:p>
            <a:p>
              <a:pPr marL="285750" indent="-285750">
                <a:buFont typeface="Arial" panose="020B0604020202020204" pitchFamily="34" charset="0"/>
                <a:buChar char="•"/>
              </a:pPr>
              <a:r>
                <a:rPr lang="fr-FR" sz="1400" dirty="0">
                  <a:solidFill>
                    <a:schemeClr val="tx1"/>
                  </a:solidFill>
                </a:rPr>
                <a:t>Evaluation de la cartographie 2023 (</a:t>
              </a:r>
              <a:r>
                <a:rPr lang="fr-FR" sz="1400" dirty="0">
                  <a:solidFill>
                    <a:schemeClr val="accent6">
                      <a:lumMod val="75000"/>
                    </a:schemeClr>
                  </a:solidFill>
                </a:rPr>
                <a:t>en cours</a:t>
              </a:r>
              <a:r>
                <a:rPr lang="fr-FR" sz="1400" dirty="0">
                  <a:solidFill>
                    <a:schemeClr val="tx1"/>
                  </a:solidFill>
                </a:rPr>
                <a:t>), incluant une évaluation d’institutionnalisation </a:t>
              </a:r>
              <a:r>
                <a:rPr lang="fr-CA" sz="1400" dirty="0">
                  <a:solidFill>
                    <a:schemeClr val="accent6">
                      <a:lumMod val="75000"/>
                    </a:schemeClr>
                  </a:solidFill>
                </a:rPr>
                <a:t>→</a:t>
              </a:r>
              <a:r>
                <a:rPr lang="fr-CA" sz="1400" dirty="0">
                  <a:solidFill>
                    <a:schemeClr val="tx1"/>
                  </a:solidFill>
                </a:rPr>
                <a:t> </a:t>
              </a:r>
              <a:r>
                <a:rPr lang="fr-CA" sz="1400" dirty="0">
                  <a:solidFill>
                    <a:schemeClr val="accent6">
                      <a:lumMod val="75000"/>
                    </a:schemeClr>
                  </a:solidFill>
                </a:rPr>
                <a:t>réalisé auprès de l’équipe cartographie</a:t>
              </a:r>
              <a:endParaRPr lang="fr-FR" sz="1400" dirty="0">
                <a:solidFill>
                  <a:schemeClr val="accent6">
                    <a:lumMod val="75000"/>
                  </a:schemeClr>
                </a:solidFill>
              </a:endParaRPr>
            </a:p>
          </p:txBody>
        </p:sp>
        <p:sp>
          <p:nvSpPr>
            <p:cNvPr id="74" name="Rectangle 73">
              <a:extLst>
                <a:ext uri="{FF2B5EF4-FFF2-40B4-BE49-F238E27FC236}">
                  <a16:creationId xmlns:a16="http://schemas.microsoft.com/office/drawing/2014/main" id="{B4FA604A-4ABE-6287-AAF0-E7ACBBC04034}"/>
                </a:ext>
              </a:extLst>
            </p:cNvPr>
            <p:cNvSpPr/>
            <p:nvPr/>
          </p:nvSpPr>
          <p:spPr>
            <a:xfrm>
              <a:off x="2599646" y="2133452"/>
              <a:ext cx="2206320" cy="28160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1400" dirty="0">
                  <a:solidFill>
                    <a:schemeClr val="tx1"/>
                  </a:solidFill>
                </a:rPr>
                <a:t>Revue de documents stratégiques, et des flux financiers</a:t>
              </a:r>
            </a:p>
            <a:p>
              <a:pPr marL="285750" indent="-285750">
                <a:buFont typeface="Arial" panose="020B0604020202020204" pitchFamily="34" charset="0"/>
                <a:buChar char="•"/>
              </a:pPr>
              <a:r>
                <a:rPr lang="fr-FR" sz="1400" dirty="0">
                  <a:solidFill>
                    <a:schemeClr val="tx1"/>
                  </a:solidFill>
                </a:rPr>
                <a:t>Mise à jour des processus, outils et flux de la cartographie</a:t>
              </a:r>
            </a:p>
            <a:p>
              <a:pPr marL="285750" indent="-285750">
                <a:buFont typeface="Arial" panose="020B0604020202020204" pitchFamily="34" charset="0"/>
                <a:buChar char="•"/>
              </a:pPr>
              <a:r>
                <a:rPr lang="fr-FR" sz="1400" dirty="0">
                  <a:solidFill>
                    <a:schemeClr val="tx1"/>
                  </a:solidFill>
                </a:rPr>
                <a:t>Mise à jour des parties prenantes clefs à impliquer</a:t>
              </a:r>
            </a:p>
          </p:txBody>
        </p:sp>
        <p:sp>
          <p:nvSpPr>
            <p:cNvPr id="75" name="Rectangle 74">
              <a:extLst>
                <a:ext uri="{FF2B5EF4-FFF2-40B4-BE49-F238E27FC236}">
                  <a16:creationId xmlns:a16="http://schemas.microsoft.com/office/drawing/2014/main" id="{5DFBC34D-159E-F74B-E6F0-F67C3C350755}"/>
                </a:ext>
              </a:extLst>
            </p:cNvPr>
            <p:cNvSpPr/>
            <p:nvPr/>
          </p:nvSpPr>
          <p:spPr>
            <a:xfrm>
              <a:off x="4933216" y="2133452"/>
              <a:ext cx="2206320" cy="28160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1400" dirty="0">
                  <a:solidFill>
                    <a:schemeClr val="tx1"/>
                  </a:solidFill>
                </a:rPr>
                <a:t>Mise à jour de l’outil (clefs de répartition, plan d’analyse, champs de collecte des données) </a:t>
              </a:r>
            </a:p>
            <a:p>
              <a:pPr marL="285750" indent="-285750">
                <a:buFont typeface="Arial" panose="020B0604020202020204" pitchFamily="34" charset="0"/>
                <a:buChar char="•"/>
              </a:pPr>
              <a:r>
                <a:rPr lang="fr-FR" sz="1400" dirty="0">
                  <a:solidFill>
                    <a:schemeClr val="tx1"/>
                  </a:solidFill>
                </a:rPr>
                <a:t>Développement, test et déploiement</a:t>
              </a:r>
            </a:p>
            <a:p>
              <a:pPr marL="285750" indent="-285750">
                <a:buFont typeface="Arial" panose="020B0604020202020204" pitchFamily="34" charset="0"/>
                <a:buChar char="•"/>
              </a:pPr>
              <a:r>
                <a:rPr lang="fr-FR" sz="1400" dirty="0">
                  <a:solidFill>
                    <a:schemeClr val="tx1"/>
                  </a:solidFill>
                </a:rPr>
                <a:t>Mise à jour du matériel de formation </a:t>
              </a:r>
            </a:p>
            <a:p>
              <a:pPr marL="285750" indent="-285750">
                <a:buFont typeface="Arial" panose="020B0604020202020204" pitchFamily="34" charset="0"/>
                <a:buChar char="•"/>
              </a:pPr>
              <a:r>
                <a:rPr lang="fr-FR" sz="1400" dirty="0">
                  <a:solidFill>
                    <a:schemeClr val="tx1"/>
                  </a:solidFill>
                </a:rPr>
                <a:t>Formation et préparation de l’équipe cartographie</a:t>
              </a:r>
            </a:p>
          </p:txBody>
        </p:sp>
        <p:sp>
          <p:nvSpPr>
            <p:cNvPr id="76" name="Rectangle 75">
              <a:extLst>
                <a:ext uri="{FF2B5EF4-FFF2-40B4-BE49-F238E27FC236}">
                  <a16:creationId xmlns:a16="http://schemas.microsoft.com/office/drawing/2014/main" id="{7E95C207-3B93-73AF-ACA7-9059626EEF9D}"/>
                </a:ext>
              </a:extLst>
            </p:cNvPr>
            <p:cNvSpPr/>
            <p:nvPr/>
          </p:nvSpPr>
          <p:spPr>
            <a:xfrm>
              <a:off x="7266786" y="2133452"/>
              <a:ext cx="2206320" cy="281605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1400" dirty="0">
                  <a:solidFill>
                    <a:schemeClr val="tx1"/>
                  </a:solidFill>
                </a:rPr>
                <a:t>Collecte de données du budget de l’état et des programmes de développement</a:t>
              </a:r>
            </a:p>
            <a:p>
              <a:pPr marL="285750" indent="-285750">
                <a:buFont typeface="Arial" panose="020B0604020202020204" pitchFamily="34" charset="0"/>
                <a:buChar char="•"/>
              </a:pPr>
              <a:r>
                <a:rPr lang="fr-FR" sz="1400" dirty="0">
                  <a:solidFill>
                    <a:schemeClr val="tx1"/>
                  </a:solidFill>
                </a:rPr>
                <a:t>Lancement officiel de la collecte auprès des </a:t>
              </a:r>
              <a:r>
                <a:rPr lang="fr-FR" sz="1400" dirty="0" err="1">
                  <a:solidFill>
                    <a:schemeClr val="tx1"/>
                  </a:solidFill>
                </a:rPr>
                <a:t>PTFs</a:t>
              </a:r>
              <a:endParaRPr lang="fr-FR" sz="1400" dirty="0">
                <a:solidFill>
                  <a:schemeClr val="tx1"/>
                </a:solidFill>
              </a:endParaRPr>
            </a:p>
            <a:p>
              <a:pPr marL="285750" indent="-285750">
                <a:buFont typeface="Arial" panose="020B0604020202020204" pitchFamily="34" charset="0"/>
                <a:buChar char="•"/>
              </a:pPr>
              <a:r>
                <a:rPr lang="fr-FR" sz="1400" dirty="0">
                  <a:solidFill>
                    <a:schemeClr val="tx1"/>
                  </a:solidFill>
                </a:rPr>
                <a:t>Collecte de données des bailleurs et partenaires d’implémentation</a:t>
              </a:r>
            </a:p>
            <a:p>
              <a:pPr marL="285750" indent="-285750">
                <a:buFont typeface="Arial" panose="020B0604020202020204" pitchFamily="34" charset="0"/>
                <a:buChar char="•"/>
              </a:pPr>
              <a:r>
                <a:rPr lang="fr-FR" sz="1400" dirty="0">
                  <a:solidFill>
                    <a:schemeClr val="tx1"/>
                  </a:solidFill>
                </a:rPr>
                <a:t>Contrôle qualité</a:t>
              </a:r>
            </a:p>
          </p:txBody>
        </p:sp>
        <p:sp>
          <p:nvSpPr>
            <p:cNvPr id="77" name="Rectangle 76">
              <a:extLst>
                <a:ext uri="{FF2B5EF4-FFF2-40B4-BE49-F238E27FC236}">
                  <a16:creationId xmlns:a16="http://schemas.microsoft.com/office/drawing/2014/main" id="{B83056A8-A149-6669-14E0-FE9BF5F99A31}"/>
                </a:ext>
              </a:extLst>
            </p:cNvPr>
            <p:cNvSpPr/>
            <p:nvPr/>
          </p:nvSpPr>
          <p:spPr>
            <a:xfrm>
              <a:off x="9600356" y="2133451"/>
              <a:ext cx="2206320" cy="28160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fr-FR" sz="1400" dirty="0">
                  <a:solidFill>
                    <a:schemeClr val="tx1"/>
                  </a:solidFill>
                </a:rPr>
                <a:t>Renforcement de capacité en analyse de données </a:t>
              </a:r>
            </a:p>
            <a:p>
              <a:pPr marL="285750" indent="-285750">
                <a:buFont typeface="Arial" panose="020B0604020202020204" pitchFamily="34" charset="0"/>
                <a:buChar char="•"/>
              </a:pPr>
              <a:r>
                <a:rPr lang="fr-FR" sz="1400" dirty="0">
                  <a:solidFill>
                    <a:schemeClr val="tx1"/>
                  </a:solidFill>
                </a:rPr>
                <a:t>Nettoyage des données et analyses préliminaires</a:t>
              </a:r>
            </a:p>
            <a:p>
              <a:pPr marL="285750" indent="-285750">
                <a:buFont typeface="Arial" panose="020B0604020202020204" pitchFamily="34" charset="0"/>
                <a:buChar char="•"/>
              </a:pPr>
              <a:r>
                <a:rPr lang="fr-FR" sz="1400" dirty="0">
                  <a:solidFill>
                    <a:schemeClr val="tx1"/>
                  </a:solidFill>
                </a:rPr>
                <a:t>Dissémination et feedbacks préliminaires</a:t>
              </a:r>
            </a:p>
            <a:p>
              <a:pPr marL="285750" indent="-285750">
                <a:buFont typeface="Arial" panose="020B0604020202020204" pitchFamily="34" charset="0"/>
                <a:buChar char="•"/>
              </a:pPr>
              <a:r>
                <a:rPr lang="fr-FR" sz="1400" dirty="0">
                  <a:solidFill>
                    <a:schemeClr val="tx1"/>
                  </a:solidFill>
                </a:rPr>
                <a:t>Consolidation et analyses</a:t>
              </a:r>
            </a:p>
            <a:p>
              <a:pPr marL="285750" indent="-285750">
                <a:buFont typeface="Arial" panose="020B0604020202020204" pitchFamily="34" charset="0"/>
                <a:buChar char="•"/>
              </a:pPr>
              <a:r>
                <a:rPr lang="fr-FR" sz="1400" dirty="0">
                  <a:solidFill>
                    <a:schemeClr val="tx1"/>
                  </a:solidFill>
                </a:rPr>
                <a:t>Ecriture du rapport</a:t>
              </a:r>
            </a:p>
            <a:p>
              <a:pPr marL="285750" indent="-285750">
                <a:buFont typeface="Arial" panose="020B0604020202020204" pitchFamily="34" charset="0"/>
                <a:buChar char="•"/>
              </a:pPr>
              <a:r>
                <a:rPr lang="fr-FR" sz="1400" dirty="0">
                  <a:solidFill>
                    <a:schemeClr val="tx1"/>
                  </a:solidFill>
                </a:rPr>
                <a:t>Feedback final et dissémination</a:t>
              </a:r>
            </a:p>
          </p:txBody>
        </p:sp>
        <p:sp>
          <p:nvSpPr>
            <p:cNvPr id="78" name="Flèche : chevron 77">
              <a:extLst>
                <a:ext uri="{FF2B5EF4-FFF2-40B4-BE49-F238E27FC236}">
                  <a16:creationId xmlns:a16="http://schemas.microsoft.com/office/drawing/2014/main" id="{B5B06F22-C15D-81C9-872E-206FDF42E288}"/>
                </a:ext>
              </a:extLst>
            </p:cNvPr>
            <p:cNvSpPr/>
            <p:nvPr/>
          </p:nvSpPr>
          <p:spPr>
            <a:xfrm>
              <a:off x="2599648" y="1775061"/>
              <a:ext cx="2436068" cy="366824"/>
            </a:xfrm>
            <a:prstGeom prst="chevron">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1. Phase préparatoire</a:t>
              </a:r>
            </a:p>
          </p:txBody>
        </p:sp>
        <p:sp>
          <p:nvSpPr>
            <p:cNvPr id="79" name="Flèche : chevron 78">
              <a:extLst>
                <a:ext uri="{FF2B5EF4-FFF2-40B4-BE49-F238E27FC236}">
                  <a16:creationId xmlns:a16="http://schemas.microsoft.com/office/drawing/2014/main" id="{B4FB6552-707E-59CA-218C-B150BC024676}"/>
                </a:ext>
              </a:extLst>
            </p:cNvPr>
            <p:cNvSpPr/>
            <p:nvPr/>
          </p:nvSpPr>
          <p:spPr>
            <a:xfrm>
              <a:off x="4933218" y="1775061"/>
              <a:ext cx="2436068" cy="366824"/>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2. Mise à jour de l’outil de collecte</a:t>
              </a:r>
            </a:p>
          </p:txBody>
        </p:sp>
        <p:sp>
          <p:nvSpPr>
            <p:cNvPr id="80" name="Flèche : chevron 79">
              <a:extLst>
                <a:ext uri="{FF2B5EF4-FFF2-40B4-BE49-F238E27FC236}">
                  <a16:creationId xmlns:a16="http://schemas.microsoft.com/office/drawing/2014/main" id="{8B816A0F-222E-0703-36AB-3716BCFBC86A}"/>
                </a:ext>
              </a:extLst>
            </p:cNvPr>
            <p:cNvSpPr/>
            <p:nvPr/>
          </p:nvSpPr>
          <p:spPr>
            <a:xfrm>
              <a:off x="7266788" y="1775061"/>
              <a:ext cx="2436068" cy="366824"/>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accent6">
                      <a:lumMod val="50000"/>
                    </a:schemeClr>
                  </a:solidFill>
                </a:rPr>
                <a:t>3. Collecte/validation des données</a:t>
              </a:r>
            </a:p>
          </p:txBody>
        </p:sp>
        <p:sp>
          <p:nvSpPr>
            <p:cNvPr id="81" name="Flèche : chevron 80">
              <a:extLst>
                <a:ext uri="{FF2B5EF4-FFF2-40B4-BE49-F238E27FC236}">
                  <a16:creationId xmlns:a16="http://schemas.microsoft.com/office/drawing/2014/main" id="{D11C1E73-86D9-A28E-0428-C1C20B7986E3}"/>
                </a:ext>
              </a:extLst>
            </p:cNvPr>
            <p:cNvSpPr/>
            <p:nvPr/>
          </p:nvSpPr>
          <p:spPr>
            <a:xfrm>
              <a:off x="9600357" y="1775061"/>
              <a:ext cx="2436068" cy="366824"/>
            </a:xfrm>
            <a:prstGeom prst="chevron">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accent6">
                      <a:lumMod val="75000"/>
                    </a:schemeClr>
                  </a:solidFill>
                </a:rPr>
                <a:t>4. Analyse et dissémination</a:t>
              </a:r>
            </a:p>
          </p:txBody>
        </p:sp>
        <p:sp>
          <p:nvSpPr>
            <p:cNvPr id="91" name="Flèche : pentagone 90">
              <a:extLst>
                <a:ext uri="{FF2B5EF4-FFF2-40B4-BE49-F238E27FC236}">
                  <a16:creationId xmlns:a16="http://schemas.microsoft.com/office/drawing/2014/main" id="{F666E75B-01D3-889E-5BB6-601C814CCE23}"/>
                </a:ext>
              </a:extLst>
            </p:cNvPr>
            <p:cNvSpPr/>
            <p:nvPr/>
          </p:nvSpPr>
          <p:spPr>
            <a:xfrm>
              <a:off x="266078" y="1775061"/>
              <a:ext cx="2436068" cy="366824"/>
            </a:xfrm>
            <a:prstGeom prst="homePlat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0. Finalisation 2023</a:t>
              </a:r>
            </a:p>
          </p:txBody>
        </p:sp>
      </p:grpSp>
      <p:sp>
        <p:nvSpPr>
          <p:cNvPr id="93" name="Rectangle 92">
            <a:extLst>
              <a:ext uri="{FF2B5EF4-FFF2-40B4-BE49-F238E27FC236}">
                <a16:creationId xmlns:a16="http://schemas.microsoft.com/office/drawing/2014/main" id="{3E3D5E4C-3B86-9656-B8B8-853EC365B1C8}"/>
              </a:ext>
            </a:extLst>
          </p:cNvPr>
          <p:cNvSpPr/>
          <p:nvPr/>
        </p:nvSpPr>
        <p:spPr>
          <a:xfrm>
            <a:off x="155575" y="5219468"/>
            <a:ext cx="11880850" cy="11971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500"/>
              </a:spcBef>
              <a:spcAft>
                <a:spcPts val="500"/>
              </a:spcAft>
              <a:buClr>
                <a:schemeClr val="bg1"/>
              </a:buClr>
              <a:buSzTx/>
              <a:tabLst>
                <a:tab pos="457200" algn="l"/>
              </a:tabLst>
              <a:defRPr/>
            </a:pPr>
            <a:r>
              <a:rPr kumimoji="0" lang="fr-CA" sz="1600" b="1" i="0" u="none" strike="noStrike" kern="1200" cap="none" spc="0" normalizeH="0" baseline="0" noProof="0" dirty="0">
                <a:ln>
                  <a:noFill/>
                </a:ln>
                <a:solidFill>
                  <a:schemeClr val="bg1"/>
                </a:solidFill>
                <a:effectLst/>
                <a:uLnTx/>
                <a:uFillTx/>
                <a:latin typeface="Aptos" panose="020B0004020202020204" pitchFamily="34" charset="0"/>
                <a:ea typeface="Batang" panose="02030600000101010101" pitchFamily="18" charset="-127"/>
                <a:cs typeface="+mn-cs"/>
              </a:rPr>
              <a:t>De manière transversale :</a:t>
            </a:r>
          </a:p>
          <a:p>
            <a:pPr marL="800100" lvl="1" indent="-342900">
              <a:buClr>
                <a:schemeClr val="bg1"/>
              </a:buClr>
              <a:buFont typeface="+mj-lt"/>
              <a:buAutoNum type="arabicPeriod"/>
              <a:tabLst>
                <a:tab pos="457200" algn="l"/>
              </a:tabLst>
              <a:defRPr/>
            </a:pPr>
            <a:r>
              <a:rPr kumimoji="0" lang="fr-CA" sz="1600" b="1" i="0" u="none" strike="noStrike" kern="1200" cap="none" spc="0" normalizeH="0" baseline="0" noProof="0" dirty="0">
                <a:ln>
                  <a:noFill/>
                </a:ln>
                <a:solidFill>
                  <a:schemeClr val="bg1"/>
                </a:solidFill>
                <a:effectLst/>
                <a:uLnTx/>
                <a:uFillTx/>
                <a:latin typeface="Aptos" panose="020B0004020202020204" pitchFamily="34" charset="0"/>
                <a:ea typeface="Batang" panose="02030600000101010101" pitchFamily="18" charset="-127"/>
                <a:cs typeface="+mn-cs"/>
              </a:rPr>
              <a:t>Poursuivre l’institutionnalisation de l'exercice de cartographie et la documentation des cas d’utilisation</a:t>
            </a:r>
          </a:p>
          <a:p>
            <a:pPr marL="800100" lvl="1" indent="-342900">
              <a:buClr>
                <a:schemeClr val="bg1"/>
              </a:buClr>
              <a:buFont typeface="+mj-lt"/>
              <a:buAutoNum type="arabicPeriod"/>
              <a:tabLst>
                <a:tab pos="457200" algn="l"/>
              </a:tabLst>
              <a:defRPr/>
            </a:pPr>
            <a:r>
              <a:rPr kumimoji="0" lang="fr-CA" sz="1600" b="1" i="0" u="none" strike="noStrike" kern="1200" cap="none" spc="0" normalizeH="0" baseline="0" noProof="0" dirty="0">
                <a:ln>
                  <a:noFill/>
                </a:ln>
                <a:solidFill>
                  <a:schemeClr val="bg1"/>
                </a:solidFill>
                <a:effectLst/>
                <a:uLnTx/>
                <a:uFillTx/>
                <a:latin typeface="Aptos" panose="020B0004020202020204" pitchFamily="34" charset="0"/>
                <a:ea typeface="Batang" panose="02030600000101010101" pitchFamily="18" charset="-127"/>
                <a:cs typeface="+mn-cs"/>
              </a:rPr>
              <a:t>Finaliser le document de vision globale et la feuille de route de l'harmonisation de la cartographie avec les autres exercices de suivi des ressources (comptes nationaux de santé, processus de planification opérationnelle, etc.)</a:t>
            </a:r>
            <a:endParaRPr lang="fr-BF" sz="1600" dirty="0">
              <a:solidFill>
                <a:schemeClr val="bg1"/>
              </a:solidFill>
            </a:endParaRPr>
          </a:p>
        </p:txBody>
      </p:sp>
    </p:spTree>
    <p:extLst>
      <p:ext uri="{BB962C8B-B14F-4D97-AF65-F5344CB8AC3E}">
        <p14:creationId xmlns:p14="http://schemas.microsoft.com/office/powerpoint/2010/main" val="80669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D5316A-546C-B65D-B828-2A0F8CE3FEE4}"/>
              </a:ext>
            </a:extLst>
          </p:cNvPr>
          <p:cNvSpPr>
            <a:spLocks noGrp="1"/>
          </p:cNvSpPr>
          <p:nvPr>
            <p:ph type="title"/>
          </p:nvPr>
        </p:nvSpPr>
        <p:spPr/>
        <p:txBody>
          <a:bodyPr/>
          <a:lstStyle/>
          <a:p>
            <a:r>
              <a:rPr lang="fr-CA" dirty="0"/>
              <a:t>Plan de présentation</a:t>
            </a:r>
            <a:endParaRPr lang="fr-BF" dirty="0"/>
          </a:p>
        </p:txBody>
      </p:sp>
      <p:grpSp>
        <p:nvGrpSpPr>
          <p:cNvPr id="25" name="Groupe 24">
            <a:extLst>
              <a:ext uri="{FF2B5EF4-FFF2-40B4-BE49-F238E27FC236}">
                <a16:creationId xmlns:a16="http://schemas.microsoft.com/office/drawing/2014/main" id="{3EA47846-A09B-020B-082D-A34B063CD2F7}"/>
              </a:ext>
            </a:extLst>
          </p:cNvPr>
          <p:cNvGrpSpPr/>
          <p:nvPr/>
        </p:nvGrpSpPr>
        <p:grpSpPr>
          <a:xfrm>
            <a:off x="155575" y="1484313"/>
            <a:ext cx="11880850" cy="947529"/>
            <a:chOff x="496957" y="1341783"/>
            <a:chExt cx="11267661" cy="947529"/>
          </a:xfrm>
        </p:grpSpPr>
        <p:grpSp>
          <p:nvGrpSpPr>
            <p:cNvPr id="7" name="Groupe 6">
              <a:extLst>
                <a:ext uri="{FF2B5EF4-FFF2-40B4-BE49-F238E27FC236}">
                  <a16:creationId xmlns:a16="http://schemas.microsoft.com/office/drawing/2014/main" id="{6A93309A-801C-4670-64FD-4B1CF476ADEF}"/>
                </a:ext>
              </a:extLst>
            </p:cNvPr>
            <p:cNvGrpSpPr/>
            <p:nvPr/>
          </p:nvGrpSpPr>
          <p:grpSpPr>
            <a:xfrm>
              <a:off x="496957" y="1341783"/>
              <a:ext cx="11267661" cy="947529"/>
              <a:chOff x="496957" y="1341783"/>
              <a:chExt cx="11267661" cy="947529"/>
            </a:xfrm>
          </p:grpSpPr>
          <p:sp>
            <p:nvSpPr>
              <p:cNvPr id="4" name="Rectangle 3">
                <a:extLst>
                  <a:ext uri="{FF2B5EF4-FFF2-40B4-BE49-F238E27FC236}">
                    <a16:creationId xmlns:a16="http://schemas.microsoft.com/office/drawing/2014/main" id="{D84527FA-A49D-9385-24B0-A7E9F94A4972}"/>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 name="Rectangle : avec coin rogné 4">
                <a:extLst>
                  <a:ext uri="{FF2B5EF4-FFF2-40B4-BE49-F238E27FC236}">
                    <a16:creationId xmlns:a16="http://schemas.microsoft.com/office/drawing/2014/main" id="{A225DE5A-9E01-B934-A157-1DBD9142895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 name="Rectangle 5">
                <a:extLst>
                  <a:ext uri="{FF2B5EF4-FFF2-40B4-BE49-F238E27FC236}">
                    <a16:creationId xmlns:a16="http://schemas.microsoft.com/office/drawing/2014/main" id="{B1F8EDBD-0EC8-5496-F500-C0881C241FFA}"/>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1</a:t>
                </a:r>
                <a:endParaRPr lang="fr-BF" b="1" dirty="0"/>
              </a:p>
            </p:txBody>
          </p:sp>
        </p:grpSp>
        <p:sp>
          <p:nvSpPr>
            <p:cNvPr id="24" name="Rectangle 23">
              <a:extLst>
                <a:ext uri="{FF2B5EF4-FFF2-40B4-BE49-F238E27FC236}">
                  <a16:creationId xmlns:a16="http://schemas.microsoft.com/office/drawing/2014/main" id="{E03F0834-879D-26CF-A693-CE8FA29D6833}"/>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NOUVEL ORGANIGRAMME DE LA DPPSE</a:t>
              </a:r>
              <a:endParaRPr lang="fr-BF" b="1" dirty="0">
                <a:solidFill>
                  <a:schemeClr val="accent6">
                    <a:lumMod val="75000"/>
                  </a:schemeClr>
                </a:solidFill>
              </a:endParaRPr>
            </a:p>
          </p:txBody>
        </p:sp>
      </p:grpSp>
      <p:grpSp>
        <p:nvGrpSpPr>
          <p:cNvPr id="44" name="Groupe 43">
            <a:extLst>
              <a:ext uri="{FF2B5EF4-FFF2-40B4-BE49-F238E27FC236}">
                <a16:creationId xmlns:a16="http://schemas.microsoft.com/office/drawing/2014/main" id="{6C328770-3BA4-FECB-79A2-2E08B94BC2C3}"/>
              </a:ext>
            </a:extLst>
          </p:cNvPr>
          <p:cNvGrpSpPr/>
          <p:nvPr/>
        </p:nvGrpSpPr>
        <p:grpSpPr>
          <a:xfrm>
            <a:off x="155575" y="2660514"/>
            <a:ext cx="11880850" cy="947529"/>
            <a:chOff x="496957" y="1341783"/>
            <a:chExt cx="11267661" cy="947529"/>
          </a:xfrm>
        </p:grpSpPr>
        <p:grpSp>
          <p:nvGrpSpPr>
            <p:cNvPr id="45" name="Groupe 44">
              <a:extLst>
                <a:ext uri="{FF2B5EF4-FFF2-40B4-BE49-F238E27FC236}">
                  <a16:creationId xmlns:a16="http://schemas.microsoft.com/office/drawing/2014/main" id="{8F28D80C-54D9-D746-6C54-E7796EE9CD76}"/>
                </a:ext>
              </a:extLst>
            </p:cNvPr>
            <p:cNvGrpSpPr/>
            <p:nvPr/>
          </p:nvGrpSpPr>
          <p:grpSpPr>
            <a:xfrm>
              <a:off x="496957" y="1341783"/>
              <a:ext cx="11267661" cy="947529"/>
              <a:chOff x="496957" y="1341783"/>
              <a:chExt cx="11267661" cy="947529"/>
            </a:xfrm>
          </p:grpSpPr>
          <p:sp>
            <p:nvSpPr>
              <p:cNvPr id="47" name="Rectangle 46">
                <a:extLst>
                  <a:ext uri="{FF2B5EF4-FFF2-40B4-BE49-F238E27FC236}">
                    <a16:creationId xmlns:a16="http://schemas.microsoft.com/office/drawing/2014/main" id="{914F7DB0-48F0-DB8C-6031-41575A5903D0}"/>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48" name="Rectangle : avec coin rogné 47">
                <a:extLst>
                  <a:ext uri="{FF2B5EF4-FFF2-40B4-BE49-F238E27FC236}">
                    <a16:creationId xmlns:a16="http://schemas.microsoft.com/office/drawing/2014/main" id="{28A27B3E-95C6-B0FE-703E-0D30815A8CBB}"/>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49" name="Rectangle 48">
                <a:extLst>
                  <a:ext uri="{FF2B5EF4-FFF2-40B4-BE49-F238E27FC236}">
                    <a16:creationId xmlns:a16="http://schemas.microsoft.com/office/drawing/2014/main" id="{55637CE1-5466-960E-327E-6AE86A9444DC}"/>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2</a:t>
                </a:r>
                <a:endParaRPr lang="fr-BF" b="1" dirty="0"/>
              </a:p>
            </p:txBody>
          </p:sp>
        </p:grpSp>
        <p:sp>
          <p:nvSpPr>
            <p:cNvPr id="46" name="Rectangle 45">
              <a:extLst>
                <a:ext uri="{FF2B5EF4-FFF2-40B4-BE49-F238E27FC236}">
                  <a16:creationId xmlns:a16="http://schemas.microsoft.com/office/drawing/2014/main" id="{5F7A72C7-0947-D27A-1ED7-244F1AF8BBD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ET RESULTATS DE LA CARTOGRAPHIE DES RESSOURCES 2023</a:t>
              </a:r>
              <a:endParaRPr lang="fr-BF" b="1" dirty="0">
                <a:solidFill>
                  <a:schemeClr val="accent6">
                    <a:lumMod val="75000"/>
                  </a:schemeClr>
                </a:solidFill>
              </a:endParaRPr>
            </a:p>
          </p:txBody>
        </p:sp>
      </p:grpSp>
      <p:grpSp>
        <p:nvGrpSpPr>
          <p:cNvPr id="50" name="Groupe 49">
            <a:extLst>
              <a:ext uri="{FF2B5EF4-FFF2-40B4-BE49-F238E27FC236}">
                <a16:creationId xmlns:a16="http://schemas.microsoft.com/office/drawing/2014/main" id="{F3CAED43-AF49-ADBB-D8B9-78D9509BEF06}"/>
              </a:ext>
            </a:extLst>
          </p:cNvPr>
          <p:cNvGrpSpPr/>
          <p:nvPr/>
        </p:nvGrpSpPr>
        <p:grpSpPr>
          <a:xfrm>
            <a:off x="155575" y="3836715"/>
            <a:ext cx="11880850" cy="947529"/>
            <a:chOff x="496957" y="1341783"/>
            <a:chExt cx="11267661" cy="947529"/>
          </a:xfrm>
        </p:grpSpPr>
        <p:grpSp>
          <p:nvGrpSpPr>
            <p:cNvPr id="51" name="Groupe 50">
              <a:extLst>
                <a:ext uri="{FF2B5EF4-FFF2-40B4-BE49-F238E27FC236}">
                  <a16:creationId xmlns:a16="http://schemas.microsoft.com/office/drawing/2014/main" id="{28FE8D63-E928-C792-D7FE-1B635748B7C8}"/>
                </a:ext>
              </a:extLst>
            </p:cNvPr>
            <p:cNvGrpSpPr/>
            <p:nvPr/>
          </p:nvGrpSpPr>
          <p:grpSpPr>
            <a:xfrm>
              <a:off x="496957" y="1341783"/>
              <a:ext cx="11267661" cy="947529"/>
              <a:chOff x="496957" y="1341783"/>
              <a:chExt cx="11267661" cy="947529"/>
            </a:xfrm>
          </p:grpSpPr>
          <p:sp>
            <p:nvSpPr>
              <p:cNvPr id="53" name="Rectangle 52">
                <a:extLst>
                  <a:ext uri="{FF2B5EF4-FFF2-40B4-BE49-F238E27FC236}">
                    <a16:creationId xmlns:a16="http://schemas.microsoft.com/office/drawing/2014/main" id="{DFA0382E-85D1-2830-C5B2-BD6F439E800C}"/>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4" name="Rectangle : avec coin rogné 53">
                <a:extLst>
                  <a:ext uri="{FF2B5EF4-FFF2-40B4-BE49-F238E27FC236}">
                    <a16:creationId xmlns:a16="http://schemas.microsoft.com/office/drawing/2014/main" id="{650C8A26-A476-5CE5-039B-64A19FFDD4CD}"/>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55" name="Rectangle 54">
                <a:extLst>
                  <a:ext uri="{FF2B5EF4-FFF2-40B4-BE49-F238E27FC236}">
                    <a16:creationId xmlns:a16="http://schemas.microsoft.com/office/drawing/2014/main" id="{24EF3156-6C2D-24D9-2B6D-622AAE406570}"/>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3</a:t>
                </a:r>
                <a:endParaRPr lang="fr-BF" b="1" dirty="0"/>
              </a:p>
            </p:txBody>
          </p:sp>
        </p:grpSp>
        <p:sp>
          <p:nvSpPr>
            <p:cNvPr id="52" name="Rectangle 51">
              <a:extLst>
                <a:ext uri="{FF2B5EF4-FFF2-40B4-BE49-F238E27FC236}">
                  <a16:creationId xmlns:a16="http://schemas.microsoft.com/office/drawing/2014/main" id="{9CA2EDF0-F07F-7E19-0137-160322D3D092}"/>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POINTS CLES DE LA CARTOGRAPHIE DES RESSOURCES 2024</a:t>
              </a:r>
              <a:endParaRPr lang="fr-BF" b="1" dirty="0">
                <a:solidFill>
                  <a:schemeClr val="accent6">
                    <a:lumMod val="75000"/>
                  </a:schemeClr>
                </a:solidFill>
              </a:endParaRPr>
            </a:p>
          </p:txBody>
        </p:sp>
      </p:grpSp>
      <p:sp>
        <p:nvSpPr>
          <p:cNvPr id="2" name="Rectangle 1">
            <a:extLst>
              <a:ext uri="{FF2B5EF4-FFF2-40B4-BE49-F238E27FC236}">
                <a16:creationId xmlns:a16="http://schemas.microsoft.com/office/drawing/2014/main" id="{737F8249-781E-F8B0-ADF7-97D17168D9DF}"/>
              </a:ext>
            </a:extLst>
          </p:cNvPr>
          <p:cNvSpPr/>
          <p:nvPr/>
        </p:nvSpPr>
        <p:spPr>
          <a:xfrm>
            <a:off x="0" y="1484314"/>
            <a:ext cx="12192000" cy="4932362"/>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grpSp>
        <p:nvGrpSpPr>
          <p:cNvPr id="8" name="Groupe 7">
            <a:extLst>
              <a:ext uri="{FF2B5EF4-FFF2-40B4-BE49-F238E27FC236}">
                <a16:creationId xmlns:a16="http://schemas.microsoft.com/office/drawing/2014/main" id="{9B4B14F7-1B8E-F407-E50E-316F5A850393}"/>
              </a:ext>
            </a:extLst>
          </p:cNvPr>
          <p:cNvGrpSpPr/>
          <p:nvPr/>
        </p:nvGrpSpPr>
        <p:grpSpPr>
          <a:xfrm>
            <a:off x="155575" y="5012916"/>
            <a:ext cx="11880850" cy="947529"/>
            <a:chOff x="496957" y="1341783"/>
            <a:chExt cx="11267661" cy="947529"/>
          </a:xfrm>
        </p:grpSpPr>
        <p:grpSp>
          <p:nvGrpSpPr>
            <p:cNvPr id="9" name="Groupe 8">
              <a:extLst>
                <a:ext uri="{FF2B5EF4-FFF2-40B4-BE49-F238E27FC236}">
                  <a16:creationId xmlns:a16="http://schemas.microsoft.com/office/drawing/2014/main" id="{AA9A56B4-F896-8A72-B7B3-9804D43CB8F5}"/>
                </a:ext>
              </a:extLst>
            </p:cNvPr>
            <p:cNvGrpSpPr/>
            <p:nvPr/>
          </p:nvGrpSpPr>
          <p:grpSpPr>
            <a:xfrm>
              <a:off x="496957" y="1341783"/>
              <a:ext cx="11267661" cy="947529"/>
              <a:chOff x="496957" y="1341783"/>
              <a:chExt cx="11267661" cy="947529"/>
            </a:xfrm>
          </p:grpSpPr>
          <p:sp>
            <p:nvSpPr>
              <p:cNvPr id="11" name="Rectangle 10">
                <a:extLst>
                  <a:ext uri="{FF2B5EF4-FFF2-40B4-BE49-F238E27FC236}">
                    <a16:creationId xmlns:a16="http://schemas.microsoft.com/office/drawing/2014/main" id="{196E9A09-A226-30E9-23BE-C33DC33D277C}"/>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12" name="Rectangle : avec coin rogné 11">
                <a:extLst>
                  <a:ext uri="{FF2B5EF4-FFF2-40B4-BE49-F238E27FC236}">
                    <a16:creationId xmlns:a16="http://schemas.microsoft.com/office/drawing/2014/main" id="{A86930A5-6690-B34A-2AA1-E30C9D5C92D8}"/>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13" name="Rectangle 12">
                <a:extLst>
                  <a:ext uri="{FF2B5EF4-FFF2-40B4-BE49-F238E27FC236}">
                    <a16:creationId xmlns:a16="http://schemas.microsoft.com/office/drawing/2014/main" id="{C0604159-C7D2-9641-6E6F-65873A75ABEE}"/>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4</a:t>
                </a:r>
                <a:endParaRPr lang="fr-BF" b="1" dirty="0"/>
              </a:p>
            </p:txBody>
          </p:sp>
        </p:grpSp>
        <p:sp>
          <p:nvSpPr>
            <p:cNvPr id="10" name="Rectangle 9">
              <a:extLst>
                <a:ext uri="{FF2B5EF4-FFF2-40B4-BE49-F238E27FC236}">
                  <a16:creationId xmlns:a16="http://schemas.microsoft.com/office/drawing/2014/main" id="{B0F4E44B-EA84-7298-B716-383C79065ED5}"/>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D’ALIGNEMENT DANS LE SECTEUR DE LA SANTE : ETAT DES LIEUX ET PERSPECTIVES</a:t>
              </a:r>
              <a:endParaRPr lang="fr-BF" b="1" dirty="0">
                <a:solidFill>
                  <a:schemeClr val="accent6">
                    <a:lumMod val="75000"/>
                  </a:schemeClr>
                </a:solidFill>
              </a:endParaRPr>
            </a:p>
          </p:txBody>
        </p:sp>
      </p:grpSp>
    </p:spTree>
    <p:extLst>
      <p:ext uri="{BB962C8B-B14F-4D97-AF65-F5344CB8AC3E}">
        <p14:creationId xmlns:p14="http://schemas.microsoft.com/office/powerpoint/2010/main" val="147541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35AE63-D13A-CAE2-47E0-5872C6D5E780}"/>
              </a:ext>
            </a:extLst>
          </p:cNvPr>
          <p:cNvSpPr>
            <a:spLocks noGrp="1"/>
          </p:cNvSpPr>
          <p:nvPr>
            <p:ph type="title"/>
          </p:nvPr>
        </p:nvSpPr>
        <p:spPr/>
        <p:txBody>
          <a:bodyPr>
            <a:normAutofit/>
          </a:bodyPr>
          <a:lstStyle/>
          <a:p>
            <a:r>
              <a:rPr lang="fr-CA" dirty="0"/>
              <a:t>Processus d’alignement santé : état des lieux et perspectives</a:t>
            </a:r>
            <a:endParaRPr lang="fr-BF" dirty="0"/>
          </a:p>
        </p:txBody>
      </p:sp>
      <p:grpSp>
        <p:nvGrpSpPr>
          <p:cNvPr id="5" name="btfpRunningAgenda2Level825444">
            <a:extLst>
              <a:ext uri="{FF2B5EF4-FFF2-40B4-BE49-F238E27FC236}">
                <a16:creationId xmlns:a16="http://schemas.microsoft.com/office/drawing/2014/main" id="{A546A6F4-E20E-A20B-54BC-B57C734DB8FD}"/>
              </a:ext>
            </a:extLst>
          </p:cNvPr>
          <p:cNvGrpSpPr/>
          <p:nvPr>
            <p:custDataLst>
              <p:tags r:id="rId1"/>
            </p:custDataLst>
          </p:nvPr>
        </p:nvGrpSpPr>
        <p:grpSpPr>
          <a:xfrm>
            <a:off x="0" y="973418"/>
            <a:ext cx="4734366" cy="257442"/>
            <a:chOff x="0" y="914400"/>
            <a:chExt cx="4734366" cy="257442"/>
          </a:xfrm>
        </p:grpSpPr>
        <p:sp>
          <p:nvSpPr>
            <p:cNvPr id="6" name="btfpRunningAgenda2LevelBarLeft825444">
              <a:extLst>
                <a:ext uri="{FF2B5EF4-FFF2-40B4-BE49-F238E27FC236}">
                  <a16:creationId xmlns:a16="http://schemas.microsoft.com/office/drawing/2014/main" id="{4721E794-F268-ACAF-26D5-7226A7D08980}"/>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7" name="btfpRunningAgenda2LevelTextLeft825444">
              <a:extLst>
                <a:ext uri="{FF2B5EF4-FFF2-40B4-BE49-F238E27FC236}">
                  <a16:creationId xmlns:a16="http://schemas.microsoft.com/office/drawing/2014/main" id="{86181234-E0C4-088B-8EA1-D50DE544CCBF}"/>
                </a:ext>
              </a:extLst>
            </p:cNvPr>
            <p:cNvSpPr txBox="1"/>
            <p:nvPr/>
          </p:nvSpPr>
          <p:spPr bwMode="gray">
            <a:xfrm>
              <a:off x="0" y="914400"/>
              <a:ext cx="1639874"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FFFFFF"/>
                  </a:solidFill>
                  <a:latin typeface="Aptos" panose="020B0004020202020204" pitchFamily="34" charset="0"/>
                </a:rPr>
                <a:t>P.A.S   </a:t>
              </a:r>
              <a:endPar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endParaRPr>
            </a:p>
          </p:txBody>
        </p:sp>
        <p:sp>
          <p:nvSpPr>
            <p:cNvPr id="8" name="btfpRunningAgenda2LevelBarRight825444">
              <a:extLst>
                <a:ext uri="{FF2B5EF4-FFF2-40B4-BE49-F238E27FC236}">
                  <a16:creationId xmlns:a16="http://schemas.microsoft.com/office/drawing/2014/main" id="{43F14FBD-B4B9-99C3-3F28-B4328172BB93}"/>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9" name="btfpRunningAgenda2LevelTextRight825444">
              <a:extLst>
                <a:ext uri="{FF2B5EF4-FFF2-40B4-BE49-F238E27FC236}">
                  <a16:creationId xmlns:a16="http://schemas.microsoft.com/office/drawing/2014/main" id="{DB08C41D-EFFF-F96A-848D-57A808E4E95C}"/>
                </a:ext>
              </a:extLst>
            </p:cNvPr>
            <p:cNvSpPr txBox="1"/>
            <p:nvPr/>
          </p:nvSpPr>
          <p:spPr bwMode="gray">
            <a:xfrm>
              <a:off x="1558148" y="914400"/>
              <a:ext cx="1515672"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SCORE</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graphicFrame>
        <p:nvGraphicFramePr>
          <p:cNvPr id="12" name="Content Placeholder 3">
            <a:extLst>
              <a:ext uri="{FF2B5EF4-FFF2-40B4-BE49-F238E27FC236}">
                <a16:creationId xmlns:a16="http://schemas.microsoft.com/office/drawing/2014/main" id="{8E97FFC0-6D81-0A4A-FAAF-FFD285F7B8D4}"/>
              </a:ext>
            </a:extLst>
          </p:cNvPr>
          <p:cNvGraphicFramePr>
            <a:graphicFrameLocks noGrp="1"/>
          </p:cNvGraphicFramePr>
          <p:nvPr>
            <p:ph idx="1"/>
            <p:extLst>
              <p:ext uri="{D42A27DB-BD31-4B8C-83A1-F6EECF244321}">
                <p14:modId xmlns:p14="http://schemas.microsoft.com/office/powerpoint/2010/main" val="274222124"/>
              </p:ext>
            </p:extLst>
          </p:nvPr>
        </p:nvGraphicFramePr>
        <p:xfrm>
          <a:off x="155575" y="2204279"/>
          <a:ext cx="11880849" cy="4514379"/>
        </p:xfrm>
        <a:graphic>
          <a:graphicData uri="http://schemas.openxmlformats.org/drawingml/2006/table">
            <a:tbl>
              <a:tblPr firstRow="1" bandRow="1">
                <a:solidFill>
                  <a:schemeClr val="bg1">
                    <a:lumMod val="95000"/>
                  </a:schemeClr>
                </a:solidFill>
                <a:tableStyleId>{5C22544A-7EE6-4342-B048-85BDC9FD1C3A}</a:tableStyleId>
              </a:tblPr>
              <a:tblGrid>
                <a:gridCol w="2974031">
                  <a:extLst>
                    <a:ext uri="{9D8B030D-6E8A-4147-A177-3AD203B41FA5}">
                      <a16:colId xmlns:a16="http://schemas.microsoft.com/office/drawing/2014/main" val="2506158316"/>
                    </a:ext>
                  </a:extLst>
                </a:gridCol>
                <a:gridCol w="3462667">
                  <a:extLst>
                    <a:ext uri="{9D8B030D-6E8A-4147-A177-3AD203B41FA5}">
                      <a16:colId xmlns:a16="http://schemas.microsoft.com/office/drawing/2014/main" val="298672063"/>
                    </a:ext>
                  </a:extLst>
                </a:gridCol>
                <a:gridCol w="3264159">
                  <a:extLst>
                    <a:ext uri="{9D8B030D-6E8A-4147-A177-3AD203B41FA5}">
                      <a16:colId xmlns:a16="http://schemas.microsoft.com/office/drawing/2014/main" val="4172228517"/>
                    </a:ext>
                  </a:extLst>
                </a:gridCol>
                <a:gridCol w="2179992">
                  <a:extLst>
                    <a:ext uri="{9D8B030D-6E8A-4147-A177-3AD203B41FA5}">
                      <a16:colId xmlns:a16="http://schemas.microsoft.com/office/drawing/2014/main" val="1878227499"/>
                    </a:ext>
                  </a:extLst>
                </a:gridCol>
              </a:tblGrid>
              <a:tr h="1244599">
                <a:tc>
                  <a:txBody>
                    <a:bodyPr/>
                    <a:lstStyle/>
                    <a:p>
                      <a:pPr marL="0" marR="0" indent="228600">
                        <a:spcBef>
                          <a:spcPts val="0"/>
                        </a:spcBef>
                        <a:spcAft>
                          <a:spcPts val="0"/>
                        </a:spcAft>
                      </a:pPr>
                      <a:r>
                        <a:rPr lang="fr-FR" sz="2400" b="0" cap="none" spc="0" dirty="0">
                          <a:solidFill>
                            <a:schemeClr val="bg1"/>
                          </a:solidFill>
                          <a:effectLst/>
                          <a:latin typeface="Aptos" panose="020B0004020202020204" pitchFamily="34" charset="0"/>
                          <a:cs typeface="Poppins" panose="00000500000000000000" pitchFamily="2" charset="0"/>
                        </a:rPr>
                        <a:t>Domaine d’Alignement</a:t>
                      </a:r>
                      <a:endParaRPr lang="en-US" sz="2400" b="0" cap="none" spc="0" dirty="0">
                        <a:solidFill>
                          <a:schemeClr val="bg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228600" algn="ctr">
                        <a:spcBef>
                          <a:spcPts val="0"/>
                        </a:spcBef>
                        <a:spcAft>
                          <a:spcPts val="0"/>
                        </a:spcAft>
                      </a:pPr>
                      <a:r>
                        <a:rPr lang="fr-FR" sz="2400" b="0" cap="none" spc="0" dirty="0">
                          <a:solidFill>
                            <a:schemeClr val="bg1"/>
                          </a:solidFill>
                          <a:effectLst/>
                          <a:latin typeface="Aptos" panose="020B0004020202020204" pitchFamily="34" charset="0"/>
                          <a:cs typeface="Poppins" panose="00000500000000000000" pitchFamily="2" charset="0"/>
                        </a:rPr>
                        <a:t>Score Moyen</a:t>
                      </a:r>
                      <a:endParaRPr lang="en-US" sz="2400" b="0" cap="none" spc="0" dirty="0">
                        <a:solidFill>
                          <a:schemeClr val="bg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228600" algn="ctr">
                        <a:spcBef>
                          <a:spcPts val="0"/>
                        </a:spcBef>
                        <a:spcAft>
                          <a:spcPts val="0"/>
                        </a:spcAft>
                      </a:pPr>
                      <a:r>
                        <a:rPr lang="fr-FR" sz="2400" b="0" cap="none" spc="0" dirty="0">
                          <a:solidFill>
                            <a:schemeClr val="bg1"/>
                          </a:solidFill>
                          <a:effectLst/>
                          <a:latin typeface="Aptos" panose="020B0004020202020204" pitchFamily="34" charset="0"/>
                          <a:cs typeface="Poppins" panose="00000500000000000000" pitchFamily="2" charset="0"/>
                        </a:rPr>
                        <a:t>Pondération</a:t>
                      </a:r>
                      <a:endParaRPr lang="en-US" sz="2400" b="0" cap="none" spc="0" dirty="0">
                        <a:solidFill>
                          <a:schemeClr val="bg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228600" algn="ctr">
                        <a:spcBef>
                          <a:spcPts val="0"/>
                        </a:spcBef>
                        <a:spcAft>
                          <a:spcPts val="0"/>
                        </a:spcAft>
                      </a:pPr>
                      <a:r>
                        <a:rPr lang="fr-FR" sz="2400" b="0" cap="none" spc="0" dirty="0">
                          <a:solidFill>
                            <a:schemeClr val="bg1"/>
                          </a:solidFill>
                          <a:effectLst/>
                          <a:latin typeface="Aptos" panose="020B0004020202020204" pitchFamily="34" charset="0"/>
                          <a:cs typeface="Poppins" panose="00000500000000000000" pitchFamily="2" charset="0"/>
                        </a:rPr>
                        <a:t>Score</a:t>
                      </a:r>
                      <a:endParaRPr lang="en-US" sz="2400" b="0" cap="none" spc="0" dirty="0">
                        <a:solidFill>
                          <a:schemeClr val="bg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266642526"/>
                  </a:ext>
                </a:extLst>
              </a:tr>
              <a:tr h="817445">
                <a:tc>
                  <a:txBody>
                    <a:bodyPr/>
                    <a:lstStyle/>
                    <a:p>
                      <a:pPr marL="0" marR="0" indent="228600">
                        <a:spcBef>
                          <a:spcPts val="0"/>
                        </a:spcBef>
                        <a:spcAft>
                          <a:spcPts val="0"/>
                        </a:spcAft>
                      </a:pPr>
                      <a:r>
                        <a:rPr lang="fr-FR" sz="2000" cap="none" spc="0" dirty="0">
                          <a:solidFill>
                            <a:schemeClr val="tx1"/>
                          </a:solidFill>
                          <a:effectLst/>
                          <a:latin typeface="Aptos" panose="020B0004020202020204" pitchFamily="34" charset="0"/>
                          <a:cs typeface="Poppins" panose="00000500000000000000" pitchFamily="2" charset="0"/>
                        </a:rPr>
                        <a:t>Un Plan</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rPr>
                        <a:t>4,43</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a:solidFill>
                            <a:schemeClr val="tx1"/>
                          </a:solidFill>
                          <a:effectLst/>
                          <a:latin typeface="Aptos" panose="020B0004020202020204" pitchFamily="34" charset="0"/>
                          <a:cs typeface="Poppins" panose="00000500000000000000" pitchFamily="2" charset="0"/>
                        </a:rPr>
                        <a:t>25%</a:t>
                      </a:r>
                      <a:endParaRPr lang="en-US" sz="2000" cap="none" spc="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rPr>
                        <a:t>1,1</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12700" cap="flat" cmpd="sng" algn="ctr">
                      <a:no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24372153"/>
                  </a:ext>
                </a:extLst>
              </a:tr>
              <a:tr h="817445">
                <a:tc>
                  <a:txBody>
                    <a:bodyPr/>
                    <a:lstStyle/>
                    <a:p>
                      <a:pPr marL="0" marR="0" indent="228600">
                        <a:spcBef>
                          <a:spcPts val="0"/>
                        </a:spcBef>
                        <a:spcAft>
                          <a:spcPts val="0"/>
                        </a:spcAft>
                      </a:pPr>
                      <a:r>
                        <a:rPr lang="fr-FR" sz="2000" cap="none" spc="0" dirty="0">
                          <a:solidFill>
                            <a:schemeClr val="tx1"/>
                          </a:solidFill>
                          <a:effectLst/>
                          <a:latin typeface="Aptos" panose="020B0004020202020204" pitchFamily="34" charset="0"/>
                          <a:cs typeface="Poppins" panose="00000500000000000000" pitchFamily="2" charset="0"/>
                        </a:rPr>
                        <a:t>Un Budget</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dirty="0">
                          <a:solidFill>
                            <a:schemeClr val="accent6">
                              <a:lumMod val="75000"/>
                            </a:schemeClr>
                          </a:solidFill>
                          <a:effectLst/>
                          <a:latin typeface="Aptos" panose="020B0004020202020204" pitchFamily="34" charset="0"/>
                          <a:cs typeface="Poppins" panose="00000500000000000000" pitchFamily="2" charset="0"/>
                        </a:rPr>
                        <a:t>3,54</a:t>
                      </a: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a:solidFill>
                            <a:schemeClr val="tx1"/>
                          </a:solidFill>
                          <a:effectLst/>
                          <a:latin typeface="Aptos" panose="020B0004020202020204" pitchFamily="34" charset="0"/>
                          <a:cs typeface="Poppins" panose="00000500000000000000" pitchFamily="2" charset="0"/>
                        </a:rPr>
                        <a:t>40%</a:t>
                      </a:r>
                      <a:endParaRPr lang="en-US" sz="2000" cap="none" spc="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rPr>
                        <a:t>1,4</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5327562"/>
                  </a:ext>
                </a:extLst>
              </a:tr>
              <a:tr h="817445">
                <a:tc>
                  <a:txBody>
                    <a:bodyPr/>
                    <a:lstStyle/>
                    <a:p>
                      <a:pPr marL="0" marR="0" indent="228600">
                        <a:spcBef>
                          <a:spcPts val="0"/>
                        </a:spcBef>
                        <a:spcAft>
                          <a:spcPts val="0"/>
                        </a:spcAft>
                      </a:pPr>
                      <a:r>
                        <a:rPr lang="fr-FR" sz="2000" cap="none" spc="0">
                          <a:solidFill>
                            <a:schemeClr val="tx1"/>
                          </a:solidFill>
                          <a:effectLst/>
                          <a:latin typeface="Aptos" panose="020B0004020202020204" pitchFamily="34" charset="0"/>
                          <a:cs typeface="Poppins" panose="00000500000000000000" pitchFamily="2" charset="0"/>
                        </a:rPr>
                        <a:t>Un Rapport</a:t>
                      </a:r>
                      <a:endParaRPr lang="en-US" sz="2000" cap="none" spc="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rPr>
                        <a:t>3,7</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a:solidFill>
                            <a:schemeClr val="tx1"/>
                          </a:solidFill>
                          <a:effectLst/>
                          <a:latin typeface="Aptos" panose="020B0004020202020204" pitchFamily="34" charset="0"/>
                          <a:cs typeface="Poppins" panose="00000500000000000000" pitchFamily="2" charset="0"/>
                        </a:rPr>
                        <a:t>35%</a:t>
                      </a:r>
                      <a:endParaRPr lang="en-US" sz="2000" cap="none" spc="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indent="228600" algn="ctr">
                        <a:spcBef>
                          <a:spcPts val="0"/>
                        </a:spcBef>
                        <a:spcAft>
                          <a:spcPts val="0"/>
                        </a:spcAft>
                      </a:pPr>
                      <a:r>
                        <a:rPr lang="fr-FR"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rPr>
                        <a:t>1,3</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351354237"/>
                  </a:ext>
                </a:extLst>
              </a:tr>
              <a:tr h="817445">
                <a:tc gridSpan="3">
                  <a:txBody>
                    <a:bodyPr/>
                    <a:lstStyle/>
                    <a:p>
                      <a:pPr marL="0" marR="0" indent="228600" algn="ctr">
                        <a:spcBef>
                          <a:spcPts val="0"/>
                        </a:spcBef>
                        <a:spcAft>
                          <a:spcPts val="0"/>
                        </a:spcAft>
                      </a:pPr>
                      <a:r>
                        <a:rPr lang="fr-FR" sz="2000" cap="none" spc="0" dirty="0">
                          <a:solidFill>
                            <a:schemeClr val="tx1"/>
                          </a:solidFill>
                          <a:effectLst/>
                          <a:latin typeface="Aptos" panose="020B0004020202020204" pitchFamily="34" charset="0"/>
                          <a:cs typeface="Poppins" panose="00000500000000000000" pitchFamily="2" charset="0"/>
                        </a:rPr>
                        <a:t>Niveau de l’Alignement au Burkina Faso</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indent="228600" algn="ctr">
                        <a:spcBef>
                          <a:spcPts val="0"/>
                        </a:spcBef>
                        <a:spcAft>
                          <a:spcPts val="0"/>
                        </a:spcAft>
                      </a:pPr>
                      <a:r>
                        <a:rPr lang="fr-FR"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rPr>
                        <a:t>3,8</a:t>
                      </a:r>
                      <a:endParaRPr lang="en-US" sz="2000" cap="none" spc="0" dirty="0">
                        <a:solidFill>
                          <a:schemeClr val="tx1"/>
                        </a:solidFill>
                        <a:effectLst/>
                        <a:latin typeface="Aptos" panose="020B0004020202020204" pitchFamily="34" charset="0"/>
                        <a:ea typeface="DengXian" panose="02010600030101010101" pitchFamily="2" charset="-122"/>
                        <a:cs typeface="Poppins" panose="00000500000000000000" pitchFamily="2" charset="0"/>
                      </a:endParaRPr>
                    </a:p>
                  </a:txBody>
                  <a:tcPr marL="178655" marR="178655" marT="125789" marB="0"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accent6">
                        <a:lumMod val="20000"/>
                        <a:lumOff val="80000"/>
                      </a:schemeClr>
                    </a:solidFill>
                  </a:tcPr>
                </a:tc>
                <a:extLst>
                  <a:ext uri="{0D108BD9-81ED-4DB2-BD59-A6C34878D82A}">
                    <a16:rowId xmlns:a16="http://schemas.microsoft.com/office/drawing/2014/main" val="1803606105"/>
                  </a:ext>
                </a:extLst>
              </a:tr>
            </a:tbl>
          </a:graphicData>
        </a:graphic>
      </p:graphicFrame>
    </p:spTree>
    <p:extLst>
      <p:ext uri="{BB962C8B-B14F-4D97-AF65-F5344CB8AC3E}">
        <p14:creationId xmlns:p14="http://schemas.microsoft.com/office/powerpoint/2010/main" val="376556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35AE63-D13A-CAE2-47E0-5872C6D5E780}"/>
              </a:ext>
            </a:extLst>
          </p:cNvPr>
          <p:cNvSpPr>
            <a:spLocks noGrp="1"/>
          </p:cNvSpPr>
          <p:nvPr>
            <p:ph type="title"/>
          </p:nvPr>
        </p:nvSpPr>
        <p:spPr/>
        <p:txBody>
          <a:bodyPr>
            <a:normAutofit/>
          </a:bodyPr>
          <a:lstStyle/>
          <a:p>
            <a:r>
              <a:rPr lang="fr-CA" dirty="0"/>
              <a:t>Processus d’alignement santé : état des lieux et perspectives</a:t>
            </a:r>
            <a:endParaRPr lang="fr-BF" dirty="0"/>
          </a:p>
        </p:txBody>
      </p:sp>
      <p:grpSp>
        <p:nvGrpSpPr>
          <p:cNvPr id="2" name="btfpRunningAgenda2Level825444">
            <a:extLst>
              <a:ext uri="{FF2B5EF4-FFF2-40B4-BE49-F238E27FC236}">
                <a16:creationId xmlns:a16="http://schemas.microsoft.com/office/drawing/2014/main" id="{777AD628-260E-7B00-CF63-559A861FD8A6}"/>
              </a:ext>
            </a:extLst>
          </p:cNvPr>
          <p:cNvGrpSpPr/>
          <p:nvPr>
            <p:custDataLst>
              <p:tags r:id="rId1"/>
            </p:custDataLst>
          </p:nvPr>
        </p:nvGrpSpPr>
        <p:grpSpPr>
          <a:xfrm>
            <a:off x="0" y="973418"/>
            <a:ext cx="5199339" cy="257442"/>
            <a:chOff x="0" y="914400"/>
            <a:chExt cx="5199339" cy="257442"/>
          </a:xfrm>
        </p:grpSpPr>
        <p:sp>
          <p:nvSpPr>
            <p:cNvPr id="5" name="btfpRunningAgenda2LevelBarLeft825444">
              <a:extLst>
                <a:ext uri="{FF2B5EF4-FFF2-40B4-BE49-F238E27FC236}">
                  <a16:creationId xmlns:a16="http://schemas.microsoft.com/office/drawing/2014/main" id="{9DF041C2-FB39-ED5C-33C2-E5B20D5B98AF}"/>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 name="btfpRunningAgenda2LevelTextLeft825444">
              <a:extLst>
                <a:ext uri="{FF2B5EF4-FFF2-40B4-BE49-F238E27FC236}">
                  <a16:creationId xmlns:a16="http://schemas.microsoft.com/office/drawing/2014/main" id="{30F30A24-78CE-720B-4F61-DF1E47121C23}"/>
                </a:ext>
              </a:extLst>
            </p:cNvPr>
            <p:cNvSpPr txBox="1"/>
            <p:nvPr/>
          </p:nvSpPr>
          <p:spPr bwMode="gray">
            <a:xfrm>
              <a:off x="0" y="914400"/>
              <a:ext cx="1639874"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FFFFFF"/>
                  </a:solidFill>
                  <a:latin typeface="Aptos" panose="020B0004020202020204" pitchFamily="34" charset="0"/>
                </a:rPr>
                <a:t>P.A.S   </a:t>
              </a:r>
              <a:endPar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endParaRPr>
            </a:p>
          </p:txBody>
        </p:sp>
        <p:sp>
          <p:nvSpPr>
            <p:cNvPr id="7" name="btfpRunningAgenda2LevelBarRight825444">
              <a:extLst>
                <a:ext uri="{FF2B5EF4-FFF2-40B4-BE49-F238E27FC236}">
                  <a16:creationId xmlns:a16="http://schemas.microsoft.com/office/drawing/2014/main" id="{64F7349C-1DA0-D05E-DD03-6915BAE66974}"/>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8" name="btfpRunningAgenda2LevelTextRight825444">
              <a:extLst>
                <a:ext uri="{FF2B5EF4-FFF2-40B4-BE49-F238E27FC236}">
                  <a16:creationId xmlns:a16="http://schemas.microsoft.com/office/drawing/2014/main" id="{A486D598-48B5-233A-1BC2-26026C55CB4F}"/>
                </a:ext>
              </a:extLst>
            </p:cNvPr>
            <p:cNvSpPr txBox="1"/>
            <p:nvPr/>
          </p:nvSpPr>
          <p:spPr bwMode="gray">
            <a:xfrm>
              <a:off x="1558148" y="914400"/>
              <a:ext cx="3641191"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Défis et perspectives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grpSp>
        <p:nvGrpSpPr>
          <p:cNvPr id="4" name="Groupe 3">
            <a:extLst>
              <a:ext uri="{FF2B5EF4-FFF2-40B4-BE49-F238E27FC236}">
                <a16:creationId xmlns:a16="http://schemas.microsoft.com/office/drawing/2014/main" id="{FF57AEDB-C76F-29CC-C351-A5A6B2244985}"/>
              </a:ext>
            </a:extLst>
          </p:cNvPr>
          <p:cNvGrpSpPr/>
          <p:nvPr>
            <p:custDataLst>
              <p:tags r:id="rId2"/>
            </p:custDataLst>
          </p:nvPr>
        </p:nvGrpSpPr>
        <p:grpSpPr>
          <a:xfrm>
            <a:off x="155574" y="1484314"/>
            <a:ext cx="7691116" cy="4932362"/>
            <a:chOff x="533399" y="2721545"/>
            <a:chExt cx="7201938" cy="3759121"/>
          </a:xfrm>
        </p:grpSpPr>
        <p:sp>
          <p:nvSpPr>
            <p:cNvPr id="9" name="Rectangle 8">
              <a:extLst>
                <a:ext uri="{FF2B5EF4-FFF2-40B4-BE49-F238E27FC236}">
                  <a16:creationId xmlns:a16="http://schemas.microsoft.com/office/drawing/2014/main" id="{712CDF32-208C-F557-C2A8-F577908CF5B5}"/>
                </a:ext>
              </a:extLst>
            </p:cNvPr>
            <p:cNvSpPr/>
            <p:nvPr/>
          </p:nvSpPr>
          <p:spPr>
            <a:xfrm>
              <a:off x="533399" y="3272922"/>
              <a:ext cx="7201937" cy="3207744"/>
            </a:xfrm>
            <a:prstGeom prst="rect">
              <a:avLst/>
            </a:prstGeom>
            <a:solidFill>
              <a:schemeClr val="accent3">
                <a:lumMod val="20000"/>
                <a:lumOff val="80000"/>
              </a:schemeClr>
            </a:solidFill>
            <a:ln w="19050" cap="flat" cmpd="sng" algn="ctr">
              <a:noFill/>
              <a:prstDash val="solid"/>
            </a:ln>
            <a:effectLst/>
          </p:spPr>
          <p:txBody>
            <a:bodyPr tIns="66462" bIns="66462" rtlCol="0" anchor="ctr"/>
            <a:lstStyle/>
            <a:p>
              <a:pPr marL="214313" indent="-214313" algn="just">
                <a:spcBef>
                  <a:spcPts val="600"/>
                </a:spcBef>
                <a:spcAft>
                  <a:spcPts val="600"/>
                </a:spcAft>
                <a:buClr>
                  <a:schemeClr val="accent6">
                    <a:lumMod val="75000"/>
                  </a:schemeClr>
                </a:buClr>
                <a:buFont typeface="Wingdings" panose="05000000000000000000" pitchFamily="2" charset="2"/>
                <a:buChar char="§"/>
              </a:pPr>
              <a:r>
                <a:rPr lang="fr-FR" sz="1400" b="1" dirty="0">
                  <a:latin typeface="+mj-lt"/>
                  <a:ea typeface="Calibri" panose="020F0502020204030204" pitchFamily="34" charset="0"/>
                  <a:cs typeface="Times New Roman" panose="02020603050405020304" pitchFamily="18" charset="0"/>
                </a:rPr>
                <a:t>Renforcer l'application des textes existants pour assurer la transparence</a:t>
              </a:r>
              <a:endParaRPr lang="en-US" sz="1400" b="1" dirty="0">
                <a:latin typeface="+mj-lt"/>
                <a:ea typeface="Calibri" panose="020F0502020204030204" pitchFamily="34" charset="0"/>
                <a:cs typeface="Times New Roman" panose="02020603050405020304" pitchFamily="18" charset="0"/>
              </a:endParaRPr>
            </a:p>
            <a:p>
              <a:pPr marL="214313" indent="-214313" algn="just">
                <a:spcBef>
                  <a:spcPts val="600"/>
                </a:spcBef>
                <a:spcAft>
                  <a:spcPts val="600"/>
                </a:spcAft>
                <a:buClr>
                  <a:schemeClr val="accent6">
                    <a:lumMod val="75000"/>
                  </a:schemeClr>
                </a:buClr>
                <a:buFont typeface="Wingdings" panose="05000000000000000000" pitchFamily="2" charset="2"/>
                <a:buChar char="§"/>
              </a:pPr>
              <a:r>
                <a:rPr lang="fr-FR" sz="1400" b="1" dirty="0">
                  <a:latin typeface="+mj-lt"/>
                  <a:ea typeface="Calibri" panose="020F0502020204030204" pitchFamily="34" charset="0"/>
                  <a:cs typeface="Times New Roman" panose="02020603050405020304" pitchFamily="18" charset="0"/>
                </a:rPr>
                <a:t>Mettre en place des mécanismes pour éviter la sous-estimation des recettes et dépenses</a:t>
              </a:r>
              <a:endParaRPr lang="en-US" sz="1400" b="1" dirty="0">
                <a:latin typeface="+mj-lt"/>
                <a:ea typeface="Calibri" panose="020F0502020204030204" pitchFamily="34" charset="0"/>
                <a:cs typeface="Times New Roman" panose="02020603050405020304" pitchFamily="18" charset="0"/>
              </a:endParaRPr>
            </a:p>
            <a:p>
              <a:pPr marL="214313" indent="-214313" algn="just">
                <a:spcBef>
                  <a:spcPts val="600"/>
                </a:spcBef>
                <a:spcAft>
                  <a:spcPts val="600"/>
                </a:spcAft>
                <a:buClr>
                  <a:schemeClr val="accent6">
                    <a:lumMod val="75000"/>
                  </a:schemeClr>
                </a:buClr>
                <a:buFont typeface="Wingdings" panose="05000000000000000000" pitchFamily="2" charset="2"/>
                <a:buChar char="§"/>
              </a:pPr>
              <a:r>
                <a:rPr lang="fr-FR" sz="1400" b="1" dirty="0">
                  <a:latin typeface="+mj-lt"/>
                  <a:ea typeface="Calibri" panose="020F0502020204030204" pitchFamily="34" charset="0"/>
                  <a:cs typeface="Times New Roman" panose="02020603050405020304" pitchFamily="18" charset="0"/>
                </a:rPr>
                <a:t>Améliorer la cartographie des ressources en incluant pleinement le secteur privé et les OSC</a:t>
              </a:r>
              <a:endParaRPr lang="en-US" sz="1400" b="1" dirty="0">
                <a:latin typeface="+mj-lt"/>
                <a:ea typeface="Calibri" panose="020F0502020204030204" pitchFamily="34" charset="0"/>
                <a:cs typeface="Times New Roman" panose="02020603050405020304" pitchFamily="18" charset="0"/>
              </a:endParaRPr>
            </a:p>
            <a:p>
              <a:pPr marL="214313" indent="-214313" algn="just">
                <a:spcBef>
                  <a:spcPts val="600"/>
                </a:spcBef>
                <a:spcAft>
                  <a:spcPts val="600"/>
                </a:spcAft>
                <a:buClr>
                  <a:schemeClr val="accent6">
                    <a:lumMod val="75000"/>
                  </a:schemeClr>
                </a:buClr>
                <a:buFont typeface="Wingdings" panose="05000000000000000000" pitchFamily="2" charset="2"/>
                <a:buChar char="§"/>
              </a:pPr>
              <a:r>
                <a:rPr lang="fr-FR" sz="1400" b="1" dirty="0">
                  <a:latin typeface="+mj-lt"/>
                  <a:ea typeface="Calibri" panose="020F0502020204030204" pitchFamily="34" charset="0"/>
                  <a:cs typeface="Times New Roman" panose="02020603050405020304" pitchFamily="18" charset="0"/>
                </a:rPr>
                <a:t>Assurer une prise en compte complète de toutes les entités, notamment les OSC, dans les prévisions budgétaires</a:t>
              </a:r>
              <a:endParaRPr lang="en-US" sz="1400" b="1" dirty="0">
                <a:latin typeface="+mj-lt"/>
                <a:ea typeface="Calibri" panose="020F0502020204030204" pitchFamily="34" charset="0"/>
                <a:cs typeface="Times New Roman" panose="02020603050405020304" pitchFamily="18" charset="0"/>
              </a:endParaRPr>
            </a:p>
            <a:p>
              <a:pPr marL="214313" indent="-214313" algn="just">
                <a:spcBef>
                  <a:spcPts val="600"/>
                </a:spcBef>
                <a:spcAft>
                  <a:spcPts val="600"/>
                </a:spcAft>
                <a:buClr>
                  <a:schemeClr val="accent6">
                    <a:lumMod val="75000"/>
                  </a:schemeClr>
                </a:buClr>
                <a:buFont typeface="Wingdings" panose="05000000000000000000" pitchFamily="2" charset="2"/>
                <a:buChar char="§"/>
              </a:pPr>
              <a:r>
                <a:rPr lang="fr-FR" sz="1400" b="1" dirty="0">
                  <a:latin typeface="+mj-lt"/>
                  <a:ea typeface="Calibri" panose="020F0502020204030204" pitchFamily="34" charset="0"/>
                  <a:cs typeface="Times New Roman" panose="02020603050405020304" pitchFamily="18" charset="0"/>
                </a:rPr>
                <a:t>Faciliter la coordination entre les différentes entités impliquées dans le processus budgétaire</a:t>
              </a:r>
            </a:p>
            <a:p>
              <a:pPr marL="214313" indent="-214313" algn="just">
                <a:spcBef>
                  <a:spcPts val="600"/>
                </a:spcBef>
                <a:spcAft>
                  <a:spcPts val="600"/>
                </a:spcAft>
                <a:buClr>
                  <a:schemeClr val="accent6">
                    <a:lumMod val="75000"/>
                  </a:schemeClr>
                </a:buClr>
                <a:buFont typeface="Wingdings" panose="05000000000000000000" pitchFamily="2" charset="2"/>
                <a:buChar char="§"/>
              </a:pPr>
              <a:r>
                <a:rPr lang="fr-CA" sz="1400" b="1" dirty="0">
                  <a:latin typeface="+mj-lt"/>
                  <a:cs typeface="Times New Roman" panose="02020603050405020304" pitchFamily="18" charset="0"/>
                </a:rPr>
                <a:t>Intégrer davantage</a:t>
              </a:r>
              <a:r>
                <a:rPr lang="fr-FR" sz="1400" b="1" dirty="0">
                  <a:latin typeface="+mj-lt"/>
                  <a:ea typeface="Calibri" panose="020F0502020204030204" pitchFamily="34" charset="0"/>
                  <a:cs typeface="Times New Roman" panose="02020603050405020304" pitchFamily="18" charset="0"/>
                </a:rPr>
                <a:t> les ressources des acteurs de la santé dans le Document de programmation budgétaire pluriannuel DPBP</a:t>
              </a:r>
            </a:p>
            <a:p>
              <a:pPr marL="214313" indent="-214313" algn="just">
                <a:spcBef>
                  <a:spcPts val="600"/>
                </a:spcBef>
                <a:spcAft>
                  <a:spcPts val="600"/>
                </a:spcAft>
                <a:buClr>
                  <a:schemeClr val="accent6">
                    <a:lumMod val="75000"/>
                  </a:schemeClr>
                </a:buClr>
                <a:buFont typeface="Wingdings" panose="05000000000000000000" pitchFamily="2" charset="2"/>
                <a:buChar char="§"/>
              </a:pPr>
              <a:r>
                <a:rPr lang="fr-CA" sz="1400" b="1" dirty="0">
                  <a:latin typeface="+mj-lt"/>
                  <a:cs typeface="Times New Roman" panose="02020603050405020304" pitchFamily="18" charset="0"/>
                </a:rPr>
                <a:t>Encourager une participation plus active du secteur privé, des OSC et des PTF dans les processus de planification</a:t>
              </a:r>
              <a:endParaRPr lang="fr-CA" sz="1200" b="1" dirty="0">
                <a:latin typeface="+mj-lt"/>
                <a:cs typeface="Times New Roman" panose="02020603050405020304" pitchFamily="18" charset="0"/>
              </a:endParaRPr>
            </a:p>
          </p:txBody>
        </p:sp>
        <p:sp>
          <p:nvSpPr>
            <p:cNvPr id="10" name="ZoneTexte 9">
              <a:extLst>
                <a:ext uri="{FF2B5EF4-FFF2-40B4-BE49-F238E27FC236}">
                  <a16:creationId xmlns:a16="http://schemas.microsoft.com/office/drawing/2014/main" id="{16B2EEEC-23C7-C061-5A33-162FF9CDA90A}"/>
                </a:ext>
              </a:extLst>
            </p:cNvPr>
            <p:cNvSpPr txBox="1"/>
            <p:nvPr/>
          </p:nvSpPr>
          <p:spPr>
            <a:xfrm>
              <a:off x="533400" y="2721545"/>
              <a:ext cx="7201937" cy="478855"/>
            </a:xfrm>
            <a:prstGeom prst="rect">
              <a:avLst/>
            </a:prstGeom>
            <a:solidFill>
              <a:schemeClr val="accent6">
                <a:lumMod val="50000"/>
              </a:schemeClr>
            </a:solidFill>
          </p:spPr>
          <p:txBody>
            <a:bodyPr wrap="square" anchor="ctr">
              <a:noAutofit/>
            </a:bodyP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a:ln>
                    <a:noFill/>
                  </a:ln>
                  <a:solidFill>
                    <a:prstClr val="white"/>
                  </a:solidFill>
                  <a:effectLst/>
                  <a:uLnTx/>
                  <a:uFillTx/>
                  <a:latin typeface="Calibri" panose="020F0502020204030204"/>
                </a:rPr>
                <a:t>Défis majeurs identifiés et actions correctrices proposées </a:t>
              </a:r>
            </a:p>
          </p:txBody>
        </p:sp>
      </p:grpSp>
      <p:grpSp>
        <p:nvGrpSpPr>
          <p:cNvPr id="24" name="Groupe 23">
            <a:extLst>
              <a:ext uri="{FF2B5EF4-FFF2-40B4-BE49-F238E27FC236}">
                <a16:creationId xmlns:a16="http://schemas.microsoft.com/office/drawing/2014/main" id="{73CB3FA3-316B-73C8-4E2C-DD330BBFA434}"/>
              </a:ext>
            </a:extLst>
          </p:cNvPr>
          <p:cNvGrpSpPr/>
          <p:nvPr>
            <p:custDataLst>
              <p:tags r:id="rId3"/>
            </p:custDataLst>
          </p:nvPr>
        </p:nvGrpSpPr>
        <p:grpSpPr>
          <a:xfrm>
            <a:off x="8535042" y="1484314"/>
            <a:ext cx="3501383" cy="4932362"/>
            <a:chOff x="8379908" y="2721545"/>
            <a:chExt cx="3278685" cy="3759121"/>
          </a:xfrm>
        </p:grpSpPr>
        <p:sp>
          <p:nvSpPr>
            <p:cNvPr id="25" name="Rectangle 24">
              <a:extLst>
                <a:ext uri="{FF2B5EF4-FFF2-40B4-BE49-F238E27FC236}">
                  <a16:creationId xmlns:a16="http://schemas.microsoft.com/office/drawing/2014/main" id="{0F5CC7D1-BE64-754C-980D-C74F298315BA}"/>
                </a:ext>
              </a:extLst>
            </p:cNvPr>
            <p:cNvSpPr/>
            <p:nvPr/>
          </p:nvSpPr>
          <p:spPr>
            <a:xfrm>
              <a:off x="8379908" y="3272922"/>
              <a:ext cx="3278685" cy="3207744"/>
            </a:xfrm>
            <a:prstGeom prst="rect">
              <a:avLst/>
            </a:prstGeom>
            <a:solidFill>
              <a:schemeClr val="accent3">
                <a:lumMod val="20000"/>
                <a:lumOff val="80000"/>
              </a:schemeClr>
            </a:solidFill>
            <a:ln w="19050" cap="flat" cmpd="sng" algn="ctr">
              <a:noFill/>
              <a:prstDash val="solid"/>
            </a:ln>
            <a:effectLst/>
          </p:spPr>
          <p:txBody>
            <a:bodyPr tIns="66462" bIns="66462" rtlCol="0" anchor="ctr"/>
            <a:lstStyle/>
            <a:p>
              <a:pPr marL="214313" indent="-214313" algn="just">
                <a:spcBef>
                  <a:spcPts val="600"/>
                </a:spcBef>
                <a:spcAft>
                  <a:spcPts val="600"/>
                </a:spcAft>
                <a:buClr>
                  <a:schemeClr val="accent6">
                    <a:lumMod val="75000"/>
                  </a:schemeClr>
                </a:buClr>
                <a:buFont typeface="Wingdings" panose="05000000000000000000" pitchFamily="2" charset="2"/>
                <a:buChar char="§"/>
              </a:pPr>
              <a:r>
                <a:rPr lang="fr-CA" sz="1400" b="1" dirty="0">
                  <a:latin typeface="+mj-lt"/>
                  <a:cs typeface="Times New Roman" panose="02020603050405020304" pitchFamily="18" charset="0"/>
                </a:rPr>
                <a:t>Améliorer la transparence, la coordination et la participation des parties prenantes</a:t>
              </a:r>
            </a:p>
            <a:p>
              <a:pPr marL="214313" indent="-214313" algn="just">
                <a:spcBef>
                  <a:spcPts val="600"/>
                </a:spcBef>
                <a:spcAft>
                  <a:spcPts val="600"/>
                </a:spcAft>
                <a:buClr>
                  <a:schemeClr val="accent6">
                    <a:lumMod val="75000"/>
                  </a:schemeClr>
                </a:buClr>
                <a:buFont typeface="Wingdings" panose="05000000000000000000" pitchFamily="2" charset="2"/>
                <a:buChar char="§"/>
              </a:pPr>
              <a:r>
                <a:rPr lang="fr-CA" sz="1400" b="1" dirty="0">
                  <a:latin typeface="+mj-lt"/>
                  <a:cs typeface="Times New Roman" panose="02020603050405020304" pitchFamily="18" charset="0"/>
                </a:rPr>
                <a:t>Renforcer l'analyse des données pour une planification budgétaire plus précise</a:t>
              </a:r>
            </a:p>
            <a:p>
              <a:pPr marL="214313" indent="-214313" algn="just">
                <a:spcBef>
                  <a:spcPts val="600"/>
                </a:spcBef>
                <a:spcAft>
                  <a:spcPts val="600"/>
                </a:spcAft>
                <a:buClr>
                  <a:schemeClr val="accent6">
                    <a:lumMod val="75000"/>
                  </a:schemeClr>
                </a:buClr>
                <a:buFont typeface="Wingdings" panose="05000000000000000000" pitchFamily="2" charset="2"/>
                <a:buChar char="§"/>
              </a:pPr>
              <a:r>
                <a:rPr lang="fr-CA" sz="1400" b="1" dirty="0">
                  <a:latin typeface="+mj-lt"/>
                  <a:cs typeface="Times New Roman" panose="02020603050405020304" pitchFamily="18" charset="0"/>
                </a:rPr>
                <a:t>Sensibiliser et communiquer de manière efficace sur les critères d'allocation budgétaire</a:t>
              </a:r>
            </a:p>
            <a:p>
              <a:pPr marL="214313" indent="-214313" algn="just">
                <a:spcBef>
                  <a:spcPts val="600"/>
                </a:spcBef>
                <a:spcAft>
                  <a:spcPts val="600"/>
                </a:spcAft>
                <a:buClr>
                  <a:schemeClr val="accent6">
                    <a:lumMod val="75000"/>
                  </a:schemeClr>
                </a:buClr>
                <a:buFont typeface="Wingdings" panose="05000000000000000000" pitchFamily="2" charset="2"/>
                <a:buChar char="§"/>
              </a:pPr>
              <a:r>
                <a:rPr lang="fr-CA" sz="1400" b="1" dirty="0">
                  <a:latin typeface="+mj-lt"/>
                  <a:cs typeface="Times New Roman" panose="02020603050405020304" pitchFamily="18" charset="0"/>
                </a:rPr>
                <a:t>Adapter les outils de planification pour inclure tous les acteurs de manière appropriée</a:t>
              </a:r>
            </a:p>
            <a:p>
              <a:pPr marL="214313" indent="-214313" algn="just">
                <a:spcBef>
                  <a:spcPts val="600"/>
                </a:spcBef>
                <a:spcAft>
                  <a:spcPts val="600"/>
                </a:spcAft>
                <a:buClr>
                  <a:schemeClr val="accent6">
                    <a:lumMod val="75000"/>
                  </a:schemeClr>
                </a:buClr>
                <a:buFont typeface="Wingdings" panose="05000000000000000000" pitchFamily="2" charset="2"/>
                <a:buChar char="§"/>
              </a:pPr>
              <a:r>
                <a:rPr lang="fr-CA" sz="1400" b="1" dirty="0">
                  <a:latin typeface="+mj-lt"/>
                  <a:cs typeface="Times New Roman" panose="02020603050405020304" pitchFamily="18" charset="0"/>
                </a:rPr>
                <a:t>Mettre en place des mécanismes pour garantir une prise en compte régulière des recommandations et un suivi transparent</a:t>
              </a:r>
            </a:p>
          </p:txBody>
        </p:sp>
        <p:sp>
          <p:nvSpPr>
            <p:cNvPr id="26" name="ZoneTexte 25">
              <a:extLst>
                <a:ext uri="{FF2B5EF4-FFF2-40B4-BE49-F238E27FC236}">
                  <a16:creationId xmlns:a16="http://schemas.microsoft.com/office/drawing/2014/main" id="{90DE6D5F-81AB-6F78-E95E-77837D4660EB}"/>
                </a:ext>
              </a:extLst>
            </p:cNvPr>
            <p:cNvSpPr txBox="1"/>
            <p:nvPr/>
          </p:nvSpPr>
          <p:spPr>
            <a:xfrm>
              <a:off x="8379908" y="2721545"/>
              <a:ext cx="3278685" cy="478855"/>
            </a:xfrm>
            <a:prstGeom prst="rect">
              <a:avLst/>
            </a:prstGeom>
            <a:solidFill>
              <a:srgbClr val="92D050"/>
            </a:solidFill>
          </p:spPr>
          <p:txBody>
            <a:bodyPr wrap="square" anchor="ctr">
              <a:noAutofit/>
            </a:bodyP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a:ln>
                    <a:noFill/>
                  </a:ln>
                  <a:solidFill>
                    <a:prstClr val="white"/>
                  </a:solidFill>
                  <a:effectLst/>
                  <a:uLnTx/>
                  <a:uFillTx/>
                  <a:latin typeface="Calibri" panose="020F0502020204030204"/>
                </a:rPr>
                <a:t>Perspectives globales</a:t>
              </a:r>
            </a:p>
          </p:txBody>
        </p:sp>
      </p:grpSp>
      <p:grpSp>
        <p:nvGrpSpPr>
          <p:cNvPr id="27" name="Groupe 4 - 1">
            <a:extLst>
              <a:ext uri="{FF2B5EF4-FFF2-40B4-BE49-F238E27FC236}">
                <a16:creationId xmlns:a16="http://schemas.microsoft.com/office/drawing/2014/main" id="{4EA80866-A4AC-627B-DA80-B5F3E12BE4FA}"/>
              </a:ext>
            </a:extLst>
          </p:cNvPr>
          <p:cNvGrpSpPr/>
          <p:nvPr>
            <p:custDataLst>
              <p:tags r:id="rId4"/>
            </p:custDataLst>
          </p:nvPr>
        </p:nvGrpSpPr>
        <p:grpSpPr>
          <a:xfrm>
            <a:off x="8005345" y="2172479"/>
            <a:ext cx="396001" cy="3964614"/>
            <a:chOff x="2901035" y="2291468"/>
            <a:chExt cx="456387" cy="3718852"/>
          </a:xfrm>
        </p:grpSpPr>
        <p:cxnSp>
          <p:nvCxnSpPr>
            <p:cNvPr id="28" name="Connecteur droit 5">
              <a:extLst>
                <a:ext uri="{FF2B5EF4-FFF2-40B4-BE49-F238E27FC236}">
                  <a16:creationId xmlns:a16="http://schemas.microsoft.com/office/drawing/2014/main" id="{9D967E44-CFD3-DDF9-7238-BFAC546E5FE5}"/>
                </a:ext>
              </a:extLst>
            </p:cNvPr>
            <p:cNvCxnSpPr/>
            <p:nvPr/>
          </p:nvCxnSpPr>
          <p:spPr>
            <a:xfrm>
              <a:off x="3128209" y="2291468"/>
              <a:ext cx="0" cy="3718852"/>
            </a:xfrm>
            <a:prstGeom prst="line">
              <a:avLst/>
            </a:prstGeom>
            <a:noFill/>
            <a:ln w="6350" cap="flat" cmpd="sng" algn="ctr">
              <a:solidFill>
                <a:sysClr val="window" lastClr="FFFFFF">
                  <a:lumMod val="75000"/>
                </a:sysClr>
              </a:solidFill>
              <a:prstDash val="solid"/>
              <a:miter lim="800000"/>
            </a:ln>
            <a:effectLst/>
          </p:spPr>
        </p:cxnSp>
        <p:grpSp>
          <p:nvGrpSpPr>
            <p:cNvPr id="29" name="Groupe 6">
              <a:extLst>
                <a:ext uri="{FF2B5EF4-FFF2-40B4-BE49-F238E27FC236}">
                  <a16:creationId xmlns:a16="http://schemas.microsoft.com/office/drawing/2014/main" id="{7939E690-5044-C2A8-2547-9D4AA213CF66}"/>
                </a:ext>
              </a:extLst>
            </p:cNvPr>
            <p:cNvGrpSpPr>
              <a:grpSpLocks noChangeAspect="1"/>
            </p:cNvGrpSpPr>
            <p:nvPr/>
          </p:nvGrpSpPr>
          <p:grpSpPr>
            <a:xfrm>
              <a:off x="2901035" y="3966026"/>
              <a:ext cx="456387" cy="371452"/>
              <a:chOff x="2795601" y="3880227"/>
              <a:chExt cx="668196" cy="543843"/>
            </a:xfrm>
          </p:grpSpPr>
          <p:sp>
            <p:nvSpPr>
              <p:cNvPr id="30" name="Ellipse 7">
                <a:extLst>
                  <a:ext uri="{FF2B5EF4-FFF2-40B4-BE49-F238E27FC236}">
                    <a16:creationId xmlns:a16="http://schemas.microsoft.com/office/drawing/2014/main" id="{24087692-9AC8-6E76-0EF8-810B19F71B8A}"/>
                  </a:ext>
                </a:extLst>
              </p:cNvPr>
              <p:cNvSpPr/>
              <p:nvPr/>
            </p:nvSpPr>
            <p:spPr>
              <a:xfrm>
                <a:off x="2795601" y="3880227"/>
                <a:ext cx="668196" cy="543843"/>
              </a:xfrm>
              <a:prstGeom prst="ellipse">
                <a:avLst/>
              </a:prstGeom>
              <a:solidFill>
                <a:schemeClr val="accent6">
                  <a:lumMod val="40000"/>
                  <a:lumOff val="60000"/>
                </a:schemeClr>
              </a:solidFill>
              <a:ln w="12700" cap="flat"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black"/>
                  </a:solidFill>
                  <a:effectLst/>
                  <a:uLnTx/>
                  <a:uFillTx/>
                  <a:latin typeface="Calibri"/>
                  <a:ea typeface="+mn-ea"/>
                  <a:cs typeface="+mn-cs"/>
                </a:endParaRPr>
              </a:p>
            </p:txBody>
          </p:sp>
          <p:grpSp>
            <p:nvGrpSpPr>
              <p:cNvPr id="31" name="Groupe 8">
                <a:extLst>
                  <a:ext uri="{FF2B5EF4-FFF2-40B4-BE49-F238E27FC236}">
                    <a16:creationId xmlns:a16="http://schemas.microsoft.com/office/drawing/2014/main" id="{32566E94-2A64-C1DF-7FA8-41EB86FE42CA}"/>
                  </a:ext>
                </a:extLst>
              </p:cNvPr>
              <p:cNvGrpSpPr>
                <a:grpSpLocks noChangeAspect="1"/>
              </p:cNvGrpSpPr>
              <p:nvPr/>
            </p:nvGrpSpPr>
            <p:grpSpPr>
              <a:xfrm>
                <a:off x="3032429" y="3984405"/>
                <a:ext cx="239061" cy="332978"/>
                <a:chOff x="4235116" y="3004457"/>
                <a:chExt cx="385010" cy="536264"/>
              </a:xfrm>
            </p:grpSpPr>
            <p:cxnSp>
              <p:nvCxnSpPr>
                <p:cNvPr id="32" name="Connecteur droit 9">
                  <a:extLst>
                    <a:ext uri="{FF2B5EF4-FFF2-40B4-BE49-F238E27FC236}">
                      <a16:creationId xmlns:a16="http://schemas.microsoft.com/office/drawing/2014/main" id="{ECD2AC7A-3D9F-8817-2CD8-9997974594DF}"/>
                    </a:ext>
                  </a:extLst>
                </p:cNvPr>
                <p:cNvCxnSpPr/>
                <p:nvPr/>
              </p:nvCxnSpPr>
              <p:spPr>
                <a:xfrm>
                  <a:off x="4235116" y="3004457"/>
                  <a:ext cx="385010" cy="268132"/>
                </a:xfrm>
                <a:prstGeom prst="line">
                  <a:avLst/>
                </a:prstGeom>
                <a:noFill/>
                <a:ln w="28575" cap="flat" cmpd="sng" algn="ctr">
                  <a:solidFill>
                    <a:sysClr val="window" lastClr="FFFFFF"/>
                  </a:solidFill>
                  <a:prstDash val="solid"/>
                  <a:miter lim="800000"/>
                </a:ln>
                <a:effectLst/>
              </p:spPr>
            </p:cxnSp>
            <p:cxnSp>
              <p:nvCxnSpPr>
                <p:cNvPr id="33" name="Connecteur droit 10">
                  <a:extLst>
                    <a:ext uri="{FF2B5EF4-FFF2-40B4-BE49-F238E27FC236}">
                      <a16:creationId xmlns:a16="http://schemas.microsoft.com/office/drawing/2014/main" id="{CE295183-B833-D4B8-FE96-465CAD27B7E3}"/>
                    </a:ext>
                  </a:extLst>
                </p:cNvPr>
                <p:cNvCxnSpPr/>
                <p:nvPr/>
              </p:nvCxnSpPr>
              <p:spPr>
                <a:xfrm flipV="1">
                  <a:off x="4235116" y="3272589"/>
                  <a:ext cx="385010" cy="268132"/>
                </a:xfrm>
                <a:prstGeom prst="line">
                  <a:avLst/>
                </a:prstGeom>
                <a:noFill/>
                <a:ln w="28575" cap="flat" cmpd="sng" algn="ctr">
                  <a:solidFill>
                    <a:sysClr val="window" lastClr="FFFFFF"/>
                  </a:solidFill>
                  <a:prstDash val="solid"/>
                  <a:miter lim="800000"/>
                </a:ln>
                <a:effectLst/>
              </p:spPr>
            </p:cxnSp>
          </p:grpSp>
        </p:grpSp>
      </p:grpSp>
      <p:pic>
        <p:nvPicPr>
          <p:cNvPr id="45" name="Image 44" descr="Une image contenant noir, obscurité&#10;&#10;Description générée automatiquement">
            <a:extLst>
              <a:ext uri="{FF2B5EF4-FFF2-40B4-BE49-F238E27FC236}">
                <a16:creationId xmlns:a16="http://schemas.microsoft.com/office/drawing/2014/main" id="{A00F0745-4C62-9BF4-FECB-E522D0B6BD08}"/>
              </a:ext>
            </a:extLst>
          </p:cNvPr>
          <p:cNvPicPr>
            <a:picLocks noChangeAspect="1"/>
          </p:cNvPicPr>
          <p:nvPr/>
        </p:nvPicPr>
        <p:blipFill>
          <a:blip r:embed="rId6" cstate="hq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8977" y="1547582"/>
            <a:ext cx="496198" cy="496198"/>
          </a:xfrm>
          <a:prstGeom prst="rect">
            <a:avLst/>
          </a:prstGeom>
        </p:spPr>
      </p:pic>
      <p:pic>
        <p:nvPicPr>
          <p:cNvPr id="51" name="Image 50" descr="Une image contenant noir, obscurité&#10;&#10;Description générée automatiquement">
            <a:extLst>
              <a:ext uri="{FF2B5EF4-FFF2-40B4-BE49-F238E27FC236}">
                <a16:creationId xmlns:a16="http://schemas.microsoft.com/office/drawing/2014/main" id="{763FA9FE-6E6D-283E-06CC-54AF663FB18A}"/>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17381" y="1479453"/>
            <a:ext cx="680748" cy="680748"/>
          </a:xfrm>
          <a:prstGeom prst="rect">
            <a:avLst/>
          </a:prstGeom>
        </p:spPr>
      </p:pic>
      <p:pic>
        <p:nvPicPr>
          <p:cNvPr id="11" name="Image 10" descr="Une image contenant noir, obscurité&#10;&#10;Description générée automatiquement">
            <a:extLst>
              <a:ext uri="{FF2B5EF4-FFF2-40B4-BE49-F238E27FC236}">
                <a16:creationId xmlns:a16="http://schemas.microsoft.com/office/drawing/2014/main" id="{0AC2B92B-556B-93AD-24BD-6EB687DB9B09}"/>
              </a:ext>
            </a:extLst>
          </p:cNvPr>
          <p:cNvPicPr>
            <a:picLocks noChangeAspect="1"/>
          </p:cNvPicPr>
          <p:nvPr/>
        </p:nvPicPr>
        <p:blipFill>
          <a:blip r:embed="rId10" cstate="hq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91351" y="1597681"/>
            <a:ext cx="396000" cy="396000"/>
          </a:xfrm>
          <a:prstGeom prst="rect">
            <a:avLst/>
          </a:prstGeom>
        </p:spPr>
      </p:pic>
    </p:spTree>
    <p:extLst>
      <p:ext uri="{BB962C8B-B14F-4D97-AF65-F5344CB8AC3E}">
        <p14:creationId xmlns:p14="http://schemas.microsoft.com/office/powerpoint/2010/main" val="350900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D5316A-546C-B65D-B828-2A0F8CE3FEE4}"/>
              </a:ext>
            </a:extLst>
          </p:cNvPr>
          <p:cNvSpPr>
            <a:spLocks noGrp="1"/>
          </p:cNvSpPr>
          <p:nvPr>
            <p:ph type="title"/>
          </p:nvPr>
        </p:nvSpPr>
        <p:spPr/>
        <p:txBody>
          <a:bodyPr/>
          <a:lstStyle/>
          <a:p>
            <a:r>
              <a:rPr lang="fr-CA" dirty="0"/>
              <a:t>Plan de présentation</a:t>
            </a:r>
            <a:endParaRPr lang="fr-BF" dirty="0"/>
          </a:p>
        </p:txBody>
      </p:sp>
      <p:grpSp>
        <p:nvGrpSpPr>
          <p:cNvPr id="25" name="Groupe 24">
            <a:extLst>
              <a:ext uri="{FF2B5EF4-FFF2-40B4-BE49-F238E27FC236}">
                <a16:creationId xmlns:a16="http://schemas.microsoft.com/office/drawing/2014/main" id="{3EA47846-A09B-020B-082D-A34B063CD2F7}"/>
              </a:ext>
            </a:extLst>
          </p:cNvPr>
          <p:cNvGrpSpPr/>
          <p:nvPr/>
        </p:nvGrpSpPr>
        <p:grpSpPr>
          <a:xfrm>
            <a:off x="155575" y="1484313"/>
            <a:ext cx="11880850" cy="947529"/>
            <a:chOff x="496957" y="1341783"/>
            <a:chExt cx="11267661" cy="947529"/>
          </a:xfrm>
        </p:grpSpPr>
        <p:grpSp>
          <p:nvGrpSpPr>
            <p:cNvPr id="7" name="Groupe 6">
              <a:extLst>
                <a:ext uri="{FF2B5EF4-FFF2-40B4-BE49-F238E27FC236}">
                  <a16:creationId xmlns:a16="http://schemas.microsoft.com/office/drawing/2014/main" id="{6A93309A-801C-4670-64FD-4B1CF476ADEF}"/>
                </a:ext>
              </a:extLst>
            </p:cNvPr>
            <p:cNvGrpSpPr/>
            <p:nvPr/>
          </p:nvGrpSpPr>
          <p:grpSpPr>
            <a:xfrm>
              <a:off x="496957" y="1341783"/>
              <a:ext cx="11267661" cy="947529"/>
              <a:chOff x="496957" y="1341783"/>
              <a:chExt cx="11267661" cy="947529"/>
            </a:xfrm>
          </p:grpSpPr>
          <p:sp>
            <p:nvSpPr>
              <p:cNvPr id="4" name="Rectangle 3">
                <a:extLst>
                  <a:ext uri="{FF2B5EF4-FFF2-40B4-BE49-F238E27FC236}">
                    <a16:creationId xmlns:a16="http://schemas.microsoft.com/office/drawing/2014/main" id="{D84527FA-A49D-9385-24B0-A7E9F94A4972}"/>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 name="Rectangle : avec coin rogné 4">
                <a:extLst>
                  <a:ext uri="{FF2B5EF4-FFF2-40B4-BE49-F238E27FC236}">
                    <a16:creationId xmlns:a16="http://schemas.microsoft.com/office/drawing/2014/main" id="{A225DE5A-9E01-B934-A157-1DBD9142895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 name="Rectangle 5">
                <a:extLst>
                  <a:ext uri="{FF2B5EF4-FFF2-40B4-BE49-F238E27FC236}">
                    <a16:creationId xmlns:a16="http://schemas.microsoft.com/office/drawing/2014/main" id="{B1F8EDBD-0EC8-5496-F500-C0881C241FFA}"/>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1</a:t>
                </a:r>
                <a:endParaRPr lang="fr-BF" b="1" dirty="0"/>
              </a:p>
            </p:txBody>
          </p:sp>
        </p:grpSp>
        <p:sp>
          <p:nvSpPr>
            <p:cNvPr id="24" name="Rectangle 23">
              <a:extLst>
                <a:ext uri="{FF2B5EF4-FFF2-40B4-BE49-F238E27FC236}">
                  <a16:creationId xmlns:a16="http://schemas.microsoft.com/office/drawing/2014/main" id="{E03F0834-879D-26CF-A693-CE8FA29D6833}"/>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NOUVEL ORGANIGRAMME DE LA DPPSE</a:t>
              </a:r>
              <a:endParaRPr lang="fr-BF" b="1" dirty="0">
                <a:solidFill>
                  <a:schemeClr val="accent6">
                    <a:lumMod val="75000"/>
                  </a:schemeClr>
                </a:solidFill>
              </a:endParaRPr>
            </a:p>
          </p:txBody>
        </p:sp>
      </p:grpSp>
      <p:grpSp>
        <p:nvGrpSpPr>
          <p:cNvPr id="44" name="Groupe 43">
            <a:extLst>
              <a:ext uri="{FF2B5EF4-FFF2-40B4-BE49-F238E27FC236}">
                <a16:creationId xmlns:a16="http://schemas.microsoft.com/office/drawing/2014/main" id="{6C328770-3BA4-FECB-79A2-2E08B94BC2C3}"/>
              </a:ext>
            </a:extLst>
          </p:cNvPr>
          <p:cNvGrpSpPr/>
          <p:nvPr/>
        </p:nvGrpSpPr>
        <p:grpSpPr>
          <a:xfrm>
            <a:off x="155575" y="2660514"/>
            <a:ext cx="11880850" cy="947529"/>
            <a:chOff x="496957" y="1341783"/>
            <a:chExt cx="11267661" cy="947529"/>
          </a:xfrm>
        </p:grpSpPr>
        <p:grpSp>
          <p:nvGrpSpPr>
            <p:cNvPr id="45" name="Groupe 44">
              <a:extLst>
                <a:ext uri="{FF2B5EF4-FFF2-40B4-BE49-F238E27FC236}">
                  <a16:creationId xmlns:a16="http://schemas.microsoft.com/office/drawing/2014/main" id="{8F28D80C-54D9-D746-6C54-E7796EE9CD76}"/>
                </a:ext>
              </a:extLst>
            </p:cNvPr>
            <p:cNvGrpSpPr/>
            <p:nvPr/>
          </p:nvGrpSpPr>
          <p:grpSpPr>
            <a:xfrm>
              <a:off x="496957" y="1341783"/>
              <a:ext cx="11267661" cy="947529"/>
              <a:chOff x="496957" y="1341783"/>
              <a:chExt cx="11267661" cy="947529"/>
            </a:xfrm>
          </p:grpSpPr>
          <p:sp>
            <p:nvSpPr>
              <p:cNvPr id="47" name="Rectangle 46">
                <a:extLst>
                  <a:ext uri="{FF2B5EF4-FFF2-40B4-BE49-F238E27FC236}">
                    <a16:creationId xmlns:a16="http://schemas.microsoft.com/office/drawing/2014/main" id="{914F7DB0-48F0-DB8C-6031-41575A5903D0}"/>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48" name="Rectangle : avec coin rogné 47">
                <a:extLst>
                  <a:ext uri="{FF2B5EF4-FFF2-40B4-BE49-F238E27FC236}">
                    <a16:creationId xmlns:a16="http://schemas.microsoft.com/office/drawing/2014/main" id="{28A27B3E-95C6-B0FE-703E-0D30815A8CBB}"/>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49" name="Rectangle 48">
                <a:extLst>
                  <a:ext uri="{FF2B5EF4-FFF2-40B4-BE49-F238E27FC236}">
                    <a16:creationId xmlns:a16="http://schemas.microsoft.com/office/drawing/2014/main" id="{55637CE1-5466-960E-327E-6AE86A9444DC}"/>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2</a:t>
                </a:r>
                <a:endParaRPr lang="fr-BF" b="1" dirty="0"/>
              </a:p>
            </p:txBody>
          </p:sp>
        </p:grpSp>
        <p:sp>
          <p:nvSpPr>
            <p:cNvPr id="46" name="Rectangle 45">
              <a:extLst>
                <a:ext uri="{FF2B5EF4-FFF2-40B4-BE49-F238E27FC236}">
                  <a16:creationId xmlns:a16="http://schemas.microsoft.com/office/drawing/2014/main" id="{5F7A72C7-0947-D27A-1ED7-244F1AF8BBD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ET RESULTATS DE LA CARTOGRAPHIE DES RESSOURCES 2023</a:t>
              </a:r>
              <a:endParaRPr lang="fr-BF" b="1" dirty="0">
                <a:solidFill>
                  <a:schemeClr val="accent6">
                    <a:lumMod val="75000"/>
                  </a:schemeClr>
                </a:solidFill>
              </a:endParaRPr>
            </a:p>
          </p:txBody>
        </p:sp>
      </p:grpSp>
      <p:grpSp>
        <p:nvGrpSpPr>
          <p:cNvPr id="50" name="Groupe 49">
            <a:extLst>
              <a:ext uri="{FF2B5EF4-FFF2-40B4-BE49-F238E27FC236}">
                <a16:creationId xmlns:a16="http://schemas.microsoft.com/office/drawing/2014/main" id="{F3CAED43-AF49-ADBB-D8B9-78D9509BEF06}"/>
              </a:ext>
            </a:extLst>
          </p:cNvPr>
          <p:cNvGrpSpPr/>
          <p:nvPr/>
        </p:nvGrpSpPr>
        <p:grpSpPr>
          <a:xfrm>
            <a:off x="155575" y="3836715"/>
            <a:ext cx="11880850" cy="947529"/>
            <a:chOff x="496957" y="1341783"/>
            <a:chExt cx="11267661" cy="947529"/>
          </a:xfrm>
        </p:grpSpPr>
        <p:grpSp>
          <p:nvGrpSpPr>
            <p:cNvPr id="51" name="Groupe 50">
              <a:extLst>
                <a:ext uri="{FF2B5EF4-FFF2-40B4-BE49-F238E27FC236}">
                  <a16:creationId xmlns:a16="http://schemas.microsoft.com/office/drawing/2014/main" id="{28FE8D63-E928-C792-D7FE-1B635748B7C8}"/>
                </a:ext>
              </a:extLst>
            </p:cNvPr>
            <p:cNvGrpSpPr/>
            <p:nvPr/>
          </p:nvGrpSpPr>
          <p:grpSpPr>
            <a:xfrm>
              <a:off x="496957" y="1341783"/>
              <a:ext cx="11267661" cy="947529"/>
              <a:chOff x="496957" y="1341783"/>
              <a:chExt cx="11267661" cy="947529"/>
            </a:xfrm>
          </p:grpSpPr>
          <p:sp>
            <p:nvSpPr>
              <p:cNvPr id="53" name="Rectangle 52">
                <a:extLst>
                  <a:ext uri="{FF2B5EF4-FFF2-40B4-BE49-F238E27FC236}">
                    <a16:creationId xmlns:a16="http://schemas.microsoft.com/office/drawing/2014/main" id="{DFA0382E-85D1-2830-C5B2-BD6F439E800C}"/>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4" name="Rectangle : avec coin rogné 53">
                <a:extLst>
                  <a:ext uri="{FF2B5EF4-FFF2-40B4-BE49-F238E27FC236}">
                    <a16:creationId xmlns:a16="http://schemas.microsoft.com/office/drawing/2014/main" id="{650C8A26-A476-5CE5-039B-64A19FFDD4CD}"/>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55" name="Rectangle 54">
                <a:extLst>
                  <a:ext uri="{FF2B5EF4-FFF2-40B4-BE49-F238E27FC236}">
                    <a16:creationId xmlns:a16="http://schemas.microsoft.com/office/drawing/2014/main" id="{24EF3156-6C2D-24D9-2B6D-622AAE406570}"/>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3</a:t>
                </a:r>
                <a:endParaRPr lang="fr-BF" b="1" dirty="0"/>
              </a:p>
            </p:txBody>
          </p:sp>
        </p:grpSp>
        <p:sp>
          <p:nvSpPr>
            <p:cNvPr id="52" name="Rectangle 51">
              <a:extLst>
                <a:ext uri="{FF2B5EF4-FFF2-40B4-BE49-F238E27FC236}">
                  <a16:creationId xmlns:a16="http://schemas.microsoft.com/office/drawing/2014/main" id="{9CA2EDF0-F07F-7E19-0137-160322D3D092}"/>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POINTS CLES DE LA CARTOGRAPHIE DES RESSOURCES 2024</a:t>
              </a:r>
              <a:endParaRPr lang="fr-BF" b="1" dirty="0">
                <a:solidFill>
                  <a:schemeClr val="accent6">
                    <a:lumMod val="75000"/>
                  </a:schemeClr>
                </a:solidFill>
              </a:endParaRPr>
            </a:p>
          </p:txBody>
        </p:sp>
      </p:grpSp>
      <p:grpSp>
        <p:nvGrpSpPr>
          <p:cNvPr id="56" name="Groupe 55">
            <a:extLst>
              <a:ext uri="{FF2B5EF4-FFF2-40B4-BE49-F238E27FC236}">
                <a16:creationId xmlns:a16="http://schemas.microsoft.com/office/drawing/2014/main" id="{CC35F582-0549-13E4-3AE6-B94F7EF64FA0}"/>
              </a:ext>
            </a:extLst>
          </p:cNvPr>
          <p:cNvGrpSpPr/>
          <p:nvPr/>
        </p:nvGrpSpPr>
        <p:grpSpPr>
          <a:xfrm>
            <a:off x="155575" y="5012916"/>
            <a:ext cx="11880850" cy="947529"/>
            <a:chOff x="496957" y="1341783"/>
            <a:chExt cx="11267661" cy="947529"/>
          </a:xfrm>
        </p:grpSpPr>
        <p:grpSp>
          <p:nvGrpSpPr>
            <p:cNvPr id="57" name="Groupe 56">
              <a:extLst>
                <a:ext uri="{FF2B5EF4-FFF2-40B4-BE49-F238E27FC236}">
                  <a16:creationId xmlns:a16="http://schemas.microsoft.com/office/drawing/2014/main" id="{92F2AEE0-FCB3-5387-020A-C382BC95B83E}"/>
                </a:ext>
              </a:extLst>
            </p:cNvPr>
            <p:cNvGrpSpPr/>
            <p:nvPr/>
          </p:nvGrpSpPr>
          <p:grpSpPr>
            <a:xfrm>
              <a:off x="496957" y="1341783"/>
              <a:ext cx="11267661" cy="947529"/>
              <a:chOff x="496957" y="1341783"/>
              <a:chExt cx="11267661" cy="947529"/>
            </a:xfrm>
          </p:grpSpPr>
          <p:sp>
            <p:nvSpPr>
              <p:cNvPr id="59" name="Rectangle 58">
                <a:extLst>
                  <a:ext uri="{FF2B5EF4-FFF2-40B4-BE49-F238E27FC236}">
                    <a16:creationId xmlns:a16="http://schemas.microsoft.com/office/drawing/2014/main" id="{077E49B3-DD0C-C83B-1EFB-4B96F4962467}"/>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60" name="Rectangle : avec coin rogné 59">
                <a:extLst>
                  <a:ext uri="{FF2B5EF4-FFF2-40B4-BE49-F238E27FC236}">
                    <a16:creationId xmlns:a16="http://schemas.microsoft.com/office/drawing/2014/main" id="{841210FB-6A0F-4492-E3B9-779EAD26624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1" name="Rectangle 60">
                <a:extLst>
                  <a:ext uri="{FF2B5EF4-FFF2-40B4-BE49-F238E27FC236}">
                    <a16:creationId xmlns:a16="http://schemas.microsoft.com/office/drawing/2014/main" id="{88EF602A-E24A-9E37-78E8-87E38974FE74}"/>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4</a:t>
                </a:r>
                <a:endParaRPr lang="fr-BF" b="1" dirty="0"/>
              </a:p>
            </p:txBody>
          </p:sp>
        </p:grpSp>
        <p:sp>
          <p:nvSpPr>
            <p:cNvPr id="58" name="Rectangle 57">
              <a:extLst>
                <a:ext uri="{FF2B5EF4-FFF2-40B4-BE49-F238E27FC236}">
                  <a16:creationId xmlns:a16="http://schemas.microsoft.com/office/drawing/2014/main" id="{06EC83E8-C26B-B8EC-F1A1-0AE51F6B5FC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D’ALIGNEMENT DANS LE SECTEUR DE LA SANTE : ETAT DES LIEUX ET PERSPECTIVES</a:t>
              </a:r>
              <a:endParaRPr lang="fr-BF" b="1" dirty="0">
                <a:solidFill>
                  <a:schemeClr val="accent6">
                    <a:lumMod val="75000"/>
                  </a:schemeClr>
                </a:solidFill>
              </a:endParaRPr>
            </a:p>
          </p:txBody>
        </p:sp>
      </p:grpSp>
    </p:spTree>
    <p:extLst>
      <p:ext uri="{BB962C8B-B14F-4D97-AF65-F5344CB8AC3E}">
        <p14:creationId xmlns:p14="http://schemas.microsoft.com/office/powerpoint/2010/main" val="222277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35AE63-D13A-CAE2-47E0-5872C6D5E780}"/>
              </a:ext>
            </a:extLst>
          </p:cNvPr>
          <p:cNvSpPr>
            <a:spLocks noGrp="1"/>
          </p:cNvSpPr>
          <p:nvPr>
            <p:ph type="title"/>
          </p:nvPr>
        </p:nvSpPr>
        <p:spPr/>
        <p:txBody>
          <a:bodyPr>
            <a:normAutofit/>
          </a:bodyPr>
          <a:lstStyle/>
          <a:p>
            <a:r>
              <a:rPr lang="fr-CA" dirty="0"/>
              <a:t>Processus d’alignement santé : état des lieux et perspectives</a:t>
            </a:r>
            <a:endParaRPr lang="fr-BF" dirty="0"/>
          </a:p>
        </p:txBody>
      </p:sp>
      <p:grpSp>
        <p:nvGrpSpPr>
          <p:cNvPr id="2" name="btfpRunningAgenda2Level825444">
            <a:extLst>
              <a:ext uri="{FF2B5EF4-FFF2-40B4-BE49-F238E27FC236}">
                <a16:creationId xmlns:a16="http://schemas.microsoft.com/office/drawing/2014/main" id="{777AD628-260E-7B00-CF63-559A861FD8A6}"/>
              </a:ext>
            </a:extLst>
          </p:cNvPr>
          <p:cNvGrpSpPr/>
          <p:nvPr>
            <p:custDataLst>
              <p:tags r:id="rId1"/>
            </p:custDataLst>
          </p:nvPr>
        </p:nvGrpSpPr>
        <p:grpSpPr>
          <a:xfrm>
            <a:off x="0" y="973418"/>
            <a:ext cx="5199339" cy="257442"/>
            <a:chOff x="0" y="914400"/>
            <a:chExt cx="5199339" cy="257442"/>
          </a:xfrm>
        </p:grpSpPr>
        <p:sp>
          <p:nvSpPr>
            <p:cNvPr id="5" name="btfpRunningAgenda2LevelBarLeft825444">
              <a:extLst>
                <a:ext uri="{FF2B5EF4-FFF2-40B4-BE49-F238E27FC236}">
                  <a16:creationId xmlns:a16="http://schemas.microsoft.com/office/drawing/2014/main" id="{9DF041C2-FB39-ED5C-33C2-E5B20D5B98AF}"/>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 name="btfpRunningAgenda2LevelTextLeft825444">
              <a:extLst>
                <a:ext uri="{FF2B5EF4-FFF2-40B4-BE49-F238E27FC236}">
                  <a16:creationId xmlns:a16="http://schemas.microsoft.com/office/drawing/2014/main" id="{30F30A24-78CE-720B-4F61-DF1E47121C23}"/>
                </a:ext>
              </a:extLst>
            </p:cNvPr>
            <p:cNvSpPr txBox="1"/>
            <p:nvPr/>
          </p:nvSpPr>
          <p:spPr bwMode="gray">
            <a:xfrm>
              <a:off x="0" y="914400"/>
              <a:ext cx="1639874"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FFFFFF"/>
                  </a:solidFill>
                  <a:latin typeface="Aptos" panose="020B0004020202020204" pitchFamily="34" charset="0"/>
                </a:rPr>
                <a:t>P.A.S   </a:t>
              </a:r>
              <a:endPar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endParaRPr>
            </a:p>
          </p:txBody>
        </p:sp>
        <p:sp>
          <p:nvSpPr>
            <p:cNvPr id="7" name="btfpRunningAgenda2LevelBarRight825444">
              <a:extLst>
                <a:ext uri="{FF2B5EF4-FFF2-40B4-BE49-F238E27FC236}">
                  <a16:creationId xmlns:a16="http://schemas.microsoft.com/office/drawing/2014/main" id="{64F7349C-1DA0-D05E-DD03-6915BAE66974}"/>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8" name="btfpRunningAgenda2LevelTextRight825444">
              <a:extLst>
                <a:ext uri="{FF2B5EF4-FFF2-40B4-BE49-F238E27FC236}">
                  <a16:creationId xmlns:a16="http://schemas.microsoft.com/office/drawing/2014/main" id="{A486D598-48B5-233A-1BC2-26026C55CB4F}"/>
                </a:ext>
              </a:extLst>
            </p:cNvPr>
            <p:cNvSpPr txBox="1"/>
            <p:nvPr/>
          </p:nvSpPr>
          <p:spPr bwMode="gray">
            <a:xfrm>
              <a:off x="1558148" y="914400"/>
              <a:ext cx="3641191"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Défis et perspectives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graphicFrame>
        <p:nvGraphicFramePr>
          <p:cNvPr id="13" name="Tableau 4">
            <a:extLst>
              <a:ext uri="{FF2B5EF4-FFF2-40B4-BE49-F238E27FC236}">
                <a16:creationId xmlns:a16="http://schemas.microsoft.com/office/drawing/2014/main" id="{52C32FF7-CF1A-5109-4D8F-18AEFE59F269}"/>
              </a:ext>
            </a:extLst>
          </p:cNvPr>
          <p:cNvGraphicFramePr>
            <a:graphicFrameLocks/>
          </p:cNvGraphicFramePr>
          <p:nvPr>
            <p:extLst>
              <p:ext uri="{D42A27DB-BD31-4B8C-83A1-F6EECF244321}">
                <p14:modId xmlns:p14="http://schemas.microsoft.com/office/powerpoint/2010/main" val="2154875896"/>
              </p:ext>
            </p:extLst>
          </p:nvPr>
        </p:nvGraphicFramePr>
        <p:xfrm>
          <a:off x="155575" y="1484318"/>
          <a:ext cx="11880849" cy="4932357"/>
        </p:xfrm>
        <a:graphic>
          <a:graphicData uri="http://schemas.openxmlformats.org/drawingml/2006/table">
            <a:tbl>
              <a:tblPr firstRow="1" bandRow="1">
                <a:tableStyleId>{93296810-A885-4BE3-A3E7-6D5BEEA58F35}</a:tableStyleId>
              </a:tblPr>
              <a:tblGrid>
                <a:gridCol w="4069916">
                  <a:extLst>
                    <a:ext uri="{9D8B030D-6E8A-4147-A177-3AD203B41FA5}">
                      <a16:colId xmlns:a16="http://schemas.microsoft.com/office/drawing/2014/main" val="869898390"/>
                    </a:ext>
                  </a:extLst>
                </a:gridCol>
                <a:gridCol w="1621157">
                  <a:extLst>
                    <a:ext uri="{9D8B030D-6E8A-4147-A177-3AD203B41FA5}">
                      <a16:colId xmlns:a16="http://schemas.microsoft.com/office/drawing/2014/main" val="451127197"/>
                    </a:ext>
                  </a:extLst>
                </a:gridCol>
                <a:gridCol w="4517234">
                  <a:extLst>
                    <a:ext uri="{9D8B030D-6E8A-4147-A177-3AD203B41FA5}">
                      <a16:colId xmlns:a16="http://schemas.microsoft.com/office/drawing/2014/main" val="3693481288"/>
                    </a:ext>
                  </a:extLst>
                </a:gridCol>
                <a:gridCol w="1672542">
                  <a:extLst>
                    <a:ext uri="{9D8B030D-6E8A-4147-A177-3AD203B41FA5}">
                      <a16:colId xmlns:a16="http://schemas.microsoft.com/office/drawing/2014/main" val="663340511"/>
                    </a:ext>
                  </a:extLst>
                </a:gridCol>
              </a:tblGrid>
              <a:tr h="384709">
                <a:tc>
                  <a:txBody>
                    <a:bodyPr/>
                    <a:lstStyle/>
                    <a:p>
                      <a:pPr algn="l"/>
                      <a:r>
                        <a:rPr lang="fr-FR" sz="1500" dirty="0"/>
                        <a:t>Actions</a:t>
                      </a:r>
                      <a:endParaRPr lang="fr-BF" sz="1500" dirty="0">
                        <a:latin typeface="Poppins" panose="00000500000000000000" pitchFamily="2" charset="0"/>
                        <a:cs typeface="Poppins" panose="00000500000000000000" pitchFamily="2" charset="0"/>
                      </a:endParaRPr>
                    </a:p>
                  </a:txBody>
                  <a:tcPr anchor="ctr"/>
                </a:tc>
                <a:tc>
                  <a:txBody>
                    <a:bodyPr/>
                    <a:lstStyle/>
                    <a:p>
                      <a:pPr algn="l"/>
                      <a:r>
                        <a:rPr lang="fr-FR" sz="1500" dirty="0"/>
                        <a:t>Responsable</a:t>
                      </a:r>
                      <a:endParaRPr lang="fr-BF" sz="1500" dirty="0">
                        <a:latin typeface="Poppins" panose="00000500000000000000" pitchFamily="2" charset="0"/>
                        <a:cs typeface="Poppins" panose="00000500000000000000" pitchFamily="2" charset="0"/>
                      </a:endParaRPr>
                    </a:p>
                  </a:txBody>
                  <a:tcPr anchor="ctr"/>
                </a:tc>
                <a:tc>
                  <a:txBody>
                    <a:bodyPr/>
                    <a:lstStyle/>
                    <a:p>
                      <a:pPr algn="l"/>
                      <a:r>
                        <a:rPr lang="fr-FR" sz="1500" dirty="0"/>
                        <a:t>Autres associés</a:t>
                      </a:r>
                      <a:endParaRPr lang="fr-BF" sz="1500" dirty="0">
                        <a:latin typeface="Poppins" panose="00000500000000000000" pitchFamily="2" charset="0"/>
                        <a:cs typeface="Poppins" panose="00000500000000000000" pitchFamily="2" charset="0"/>
                      </a:endParaRPr>
                    </a:p>
                  </a:txBody>
                  <a:tcPr anchor="ctr"/>
                </a:tc>
                <a:tc>
                  <a:txBody>
                    <a:bodyPr/>
                    <a:lstStyle/>
                    <a:p>
                      <a:pPr algn="l"/>
                      <a:r>
                        <a:rPr lang="fr-FR" sz="1500" dirty="0"/>
                        <a:t>Statut</a:t>
                      </a:r>
                      <a:endParaRPr lang="fr-BF" sz="15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1493866563"/>
                  </a:ext>
                </a:extLst>
              </a:tr>
              <a:tr h="545718">
                <a:tc>
                  <a:txBody>
                    <a:bodyPr/>
                    <a:lstStyle/>
                    <a:p>
                      <a:pPr algn="l"/>
                      <a:r>
                        <a:rPr lang="fr-FR" sz="1400" b="0" dirty="0"/>
                        <a:t>Finaliser l’analyse des goulots et les mesures correctrices</a:t>
                      </a:r>
                      <a:endParaRPr lang="fr-BF" sz="1400" b="0" dirty="0">
                        <a:latin typeface="Poppins" panose="00000500000000000000" pitchFamily="2" charset="0"/>
                        <a:cs typeface="Poppins" panose="00000500000000000000" pitchFamily="2" charset="0"/>
                      </a:endParaRPr>
                    </a:p>
                  </a:txBody>
                  <a:tcPr anchor="ctr"/>
                </a:tc>
                <a:tc>
                  <a:txBody>
                    <a:bodyPr/>
                    <a:lstStyle/>
                    <a:p>
                      <a:pPr algn="l"/>
                      <a:r>
                        <a:rPr lang="fr-FR" sz="1400" b="0" dirty="0"/>
                        <a:t>DGESS</a:t>
                      </a:r>
                      <a:endParaRPr lang="fr-BF" sz="1400" b="0" dirty="0">
                        <a:latin typeface="Poppins" panose="00000500000000000000" pitchFamily="2" charset="0"/>
                        <a:cs typeface="Poppins" panose="00000500000000000000" pitchFamily="2" charset="0"/>
                      </a:endParaRPr>
                    </a:p>
                  </a:txBody>
                  <a:tcPr anchor="ctr"/>
                </a:tc>
                <a:tc>
                  <a:txBody>
                    <a:bodyPr/>
                    <a:lstStyle/>
                    <a:p>
                      <a:pPr algn="l"/>
                      <a:r>
                        <a:rPr lang="fr-FR" sz="1400" b="0" dirty="0"/>
                        <a:t>Sous-comité technique, rapporteurs et présidents des groupes, Consultant</a:t>
                      </a:r>
                      <a:endParaRPr lang="fr-FR" sz="1400" b="0" dirty="0">
                        <a:latin typeface="Poppins" panose="00000500000000000000" pitchFamily="2" charset="0"/>
                        <a:cs typeface="Poppins" panose="00000500000000000000" pitchFamily="2" charset="0"/>
                      </a:endParaRPr>
                    </a:p>
                  </a:txBody>
                  <a:tcPr anchor="ctr"/>
                </a:tc>
                <a:tc>
                  <a:txBody>
                    <a:bodyPr/>
                    <a:lstStyle/>
                    <a:p>
                      <a:pPr algn="l"/>
                      <a:r>
                        <a:rPr lang="fr-FR" sz="1400" b="0" dirty="0"/>
                        <a:t>Réalisé</a:t>
                      </a:r>
                      <a:endParaRPr lang="fr-BF" sz="1400" b="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60889954"/>
                  </a:ext>
                </a:extLst>
              </a:tr>
              <a:tr h="5457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b="0" dirty="0"/>
                        <a:t>Diffuser les résultats de diagnostic à l’ensemble des </a:t>
                      </a:r>
                      <a:r>
                        <a:rPr lang="fr-FR" sz="1400" b="0" dirty="0" err="1"/>
                        <a:t>PTFs</a:t>
                      </a:r>
                      <a:endParaRPr lang="fr-BF" sz="1400" b="0" dirty="0">
                        <a:latin typeface="Poppins" panose="00000500000000000000" pitchFamily="2" charset="0"/>
                        <a:cs typeface="Poppins" panose="00000500000000000000" pitchFamily="2" charset="0"/>
                      </a:endParaRPr>
                    </a:p>
                  </a:txBody>
                  <a:tcPr anchor="ctr"/>
                </a:tc>
                <a:tc>
                  <a:txBody>
                    <a:bodyPr/>
                    <a:lstStyle/>
                    <a:p>
                      <a:pPr algn="l"/>
                      <a:r>
                        <a:rPr lang="fr-FR" sz="1400" b="0" dirty="0"/>
                        <a:t>DGESS</a:t>
                      </a:r>
                      <a:endParaRPr lang="fr-BF" sz="1400" b="0" dirty="0">
                        <a:latin typeface="Poppins" panose="00000500000000000000" pitchFamily="2" charset="0"/>
                        <a:cs typeface="Poppins" panose="00000500000000000000" pitchFamily="2" charset="0"/>
                      </a:endParaRPr>
                    </a:p>
                  </a:txBody>
                  <a:tcPr anchor="ctr"/>
                </a:tc>
                <a:tc>
                  <a:txBody>
                    <a:bodyPr/>
                    <a:lstStyle/>
                    <a:p>
                      <a:pPr algn="l"/>
                      <a:r>
                        <a:rPr lang="fr-FR" sz="1400" b="0" dirty="0"/>
                        <a:t>PTF</a:t>
                      </a:r>
                      <a:endParaRPr lang="fr-BF" sz="1400" b="0" dirty="0">
                        <a:latin typeface="Poppins" panose="00000500000000000000" pitchFamily="2" charset="0"/>
                        <a:cs typeface="Poppins" panose="00000500000000000000" pitchFamily="2" charset="0"/>
                      </a:endParaRPr>
                    </a:p>
                  </a:txBody>
                  <a:tcPr anchor="ctr"/>
                </a:tc>
                <a:tc>
                  <a:txBody>
                    <a:bodyPr/>
                    <a:lstStyle/>
                    <a:p>
                      <a:pPr algn="l"/>
                      <a:r>
                        <a:rPr lang="fr-FR" sz="1400" b="0" dirty="0"/>
                        <a:t>Réalisé</a:t>
                      </a:r>
                      <a:endParaRPr lang="fr-BF" sz="1400" b="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1784949294"/>
                  </a:ext>
                </a:extLst>
              </a:tr>
              <a:tr h="773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rPr>
                        <a:t>Finaliser le PA alignement Burkina Faso (structuration, budgétisation, gaps financiers)</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rPr>
                        <a:t>DGESS</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b="0" dirty="0"/>
                        <a:t>Sous-comité </a:t>
                      </a:r>
                      <a:r>
                        <a:rPr lang="fr-FR" sz="1400" b="0" kern="1200" dirty="0">
                          <a:solidFill>
                            <a:schemeClr val="dk1"/>
                          </a:solidFill>
                        </a:rPr>
                        <a:t>technique</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rPr>
                        <a:t>Autres structures du MSHP et départements ministériels, PTF, OSC</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rPr>
                        <a:t>En cours</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extLst>
                  <a:ext uri="{0D108BD9-81ED-4DB2-BD59-A6C34878D82A}">
                    <a16:rowId xmlns:a16="http://schemas.microsoft.com/office/drawing/2014/main" val="1816002693"/>
                  </a:ext>
                </a:extLst>
              </a:tr>
              <a:tr h="773100">
                <a:tc>
                  <a:txBody>
                    <a:bodyPr/>
                    <a:lstStyle/>
                    <a:p>
                      <a:pPr algn="l"/>
                      <a:r>
                        <a:rPr lang="fr-FR" sz="1400" b="0" kern="1200" dirty="0">
                          <a:solidFill>
                            <a:schemeClr val="dk1"/>
                          </a:solidFill>
                        </a:rPr>
                        <a:t>Valider le PA alignement Burkina Faso</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algn="l"/>
                      <a:r>
                        <a:rPr lang="fr-FR" sz="1400" b="0" kern="1200" dirty="0">
                          <a:solidFill>
                            <a:schemeClr val="dk1"/>
                          </a:solidFill>
                        </a:rPr>
                        <a:t>DGESS</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algn="l"/>
                      <a:r>
                        <a:rPr lang="fr-FR" sz="1400" b="0" dirty="0"/>
                        <a:t>Sous-comité </a:t>
                      </a:r>
                      <a:r>
                        <a:rPr lang="fr-FR" sz="1400" b="0" kern="1200" dirty="0">
                          <a:solidFill>
                            <a:schemeClr val="dk1"/>
                          </a:solidFill>
                        </a:rPr>
                        <a:t>technique</a:t>
                      </a:r>
                    </a:p>
                    <a:p>
                      <a:pPr algn="l"/>
                      <a:r>
                        <a:rPr lang="fr-FR" sz="1400" b="0" kern="1200" dirty="0">
                          <a:solidFill>
                            <a:schemeClr val="dk1"/>
                          </a:solidFill>
                        </a:rPr>
                        <a:t>Autres structures du MSHP et départements ministériels, PTF, OSC</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algn="l"/>
                      <a:r>
                        <a:rPr lang="fr-FR" sz="1400" b="0" kern="1200" dirty="0">
                          <a:solidFill>
                            <a:schemeClr val="dk1"/>
                          </a:solidFill>
                        </a:rPr>
                        <a:t>/2024</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extLst>
                  <a:ext uri="{0D108BD9-81ED-4DB2-BD59-A6C34878D82A}">
                    <a16:rowId xmlns:a16="http://schemas.microsoft.com/office/drawing/2014/main" val="3493320960"/>
                  </a:ext>
                </a:extLst>
              </a:tr>
              <a:tr h="363812">
                <a:tc>
                  <a:txBody>
                    <a:bodyPr/>
                    <a:lstStyle/>
                    <a:p>
                      <a:r>
                        <a:rPr lang="fr-FR" sz="1400" b="0" kern="1200" dirty="0">
                          <a:solidFill>
                            <a:schemeClr val="dk1"/>
                          </a:solidFill>
                        </a:rPr>
                        <a:t>Diffuser le plan d’action </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r>
                        <a:rPr lang="fr-FR" sz="1400" b="0" kern="1200" dirty="0">
                          <a:solidFill>
                            <a:schemeClr val="dk1"/>
                          </a:solidFill>
                        </a:rPr>
                        <a:t>DGESS</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r>
                        <a:rPr lang="fr-FR" sz="1400" b="0" kern="1200" dirty="0">
                          <a:solidFill>
                            <a:schemeClr val="dk1"/>
                          </a:solidFill>
                        </a:rPr>
                        <a:t>Autres structures du MSHP</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rPr>
                        <a:t>/2024</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extLst>
                  <a:ext uri="{0D108BD9-81ED-4DB2-BD59-A6C34878D82A}">
                    <a16:rowId xmlns:a16="http://schemas.microsoft.com/office/drawing/2014/main" val="2881178577"/>
                  </a:ext>
                </a:extLst>
              </a:tr>
              <a:tr h="636671">
                <a:tc>
                  <a:txBody>
                    <a:bodyPr/>
                    <a:lstStyle/>
                    <a:p>
                      <a:r>
                        <a:rPr lang="fr-FR" sz="1400" b="0" dirty="0"/>
                        <a:t>Plaidoyer pour le financement du PA</a:t>
                      </a:r>
                      <a:endParaRPr lang="fr-BF" sz="1400" b="0" dirty="0">
                        <a:latin typeface="Poppins" panose="00000500000000000000" pitchFamily="2" charset="0"/>
                        <a:cs typeface="Poppins" panose="00000500000000000000" pitchFamily="2" charset="0"/>
                      </a:endParaRPr>
                    </a:p>
                  </a:txBody>
                  <a:tcPr anchor="ctr"/>
                </a:tc>
                <a:tc>
                  <a:txBody>
                    <a:bodyPr/>
                    <a:lstStyle/>
                    <a:p>
                      <a:r>
                        <a:rPr lang="fr-FR" sz="1400" b="0" dirty="0"/>
                        <a:t>DGESS</a:t>
                      </a:r>
                      <a:endParaRPr lang="fr-BF" sz="1400" b="0" dirty="0">
                        <a:latin typeface="Poppins" panose="00000500000000000000" pitchFamily="2" charset="0"/>
                        <a:cs typeface="Poppins" panose="00000500000000000000" pitchFamily="2" charset="0"/>
                      </a:endParaRPr>
                    </a:p>
                  </a:txBody>
                  <a:tcPr anchor="ctr"/>
                </a:tc>
                <a:tc>
                  <a:txBody>
                    <a:bodyPr/>
                    <a:lstStyle/>
                    <a:p>
                      <a:r>
                        <a:rPr lang="fr-FR" sz="1400" b="0" dirty="0"/>
                        <a:t>Autres structures du MSH, S. privé départements ministériels, PTF, OSC</a:t>
                      </a:r>
                      <a:endParaRPr lang="fr-FR" sz="1400" b="0" dirty="0">
                        <a:latin typeface="Poppins" panose="00000500000000000000" pitchFamily="2" charset="0"/>
                        <a:cs typeface="Poppins" panose="00000500000000000000" pitchFamily="2" charset="0"/>
                      </a:endParaRPr>
                    </a:p>
                  </a:txBody>
                  <a:tcPr anchor="ctr"/>
                </a:tc>
                <a:tc>
                  <a:txBody>
                    <a:bodyPr/>
                    <a:lstStyle/>
                    <a:p>
                      <a:pPr algn="l"/>
                      <a:r>
                        <a:rPr lang="fr-FR" sz="1400" b="0" kern="1200" dirty="0">
                          <a:solidFill>
                            <a:schemeClr val="dk1"/>
                          </a:solidFill>
                        </a:rPr>
                        <a:t>/2024</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extLst>
                  <a:ext uri="{0D108BD9-81ED-4DB2-BD59-A6C34878D82A}">
                    <a16:rowId xmlns:a16="http://schemas.microsoft.com/office/drawing/2014/main" val="1185903400"/>
                  </a:ext>
                </a:extLst>
              </a:tr>
              <a:tr h="909529">
                <a:tc>
                  <a:txBody>
                    <a:bodyPr/>
                    <a:lstStyle/>
                    <a:p>
                      <a:pPr marL="0" algn="l" defTabSz="685800" rtl="0" eaLnBrk="1" latinLnBrk="0" hangingPunct="1"/>
                      <a:r>
                        <a:rPr lang="fr-FR" sz="1400" b="0" kern="1200" dirty="0">
                          <a:solidFill>
                            <a:schemeClr val="dk1"/>
                          </a:solidFill>
                        </a:rPr>
                        <a:t>Documenter/évaluer le processus d’alignement</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marL="0" algn="l" defTabSz="685800" rtl="0" eaLnBrk="1" latinLnBrk="0" hangingPunct="1"/>
                      <a:r>
                        <a:rPr lang="fr-FR" sz="1400" b="0" kern="1200" dirty="0">
                          <a:solidFill>
                            <a:schemeClr val="dk1"/>
                          </a:solidFill>
                        </a:rPr>
                        <a:t>INSP/DGESS</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marL="0" algn="l" defTabSz="685800" rtl="0" eaLnBrk="1" latinLnBrk="0" hangingPunct="1"/>
                      <a:r>
                        <a:rPr lang="fr-FR" sz="1400" b="0" dirty="0"/>
                        <a:t>Sous-comité </a:t>
                      </a:r>
                      <a:r>
                        <a:rPr lang="fr-FR" sz="1400" b="0" kern="1200" dirty="0">
                          <a:solidFill>
                            <a:schemeClr val="dk1"/>
                          </a:solidFill>
                        </a:rPr>
                        <a:t>technique, Autres structures du MSHP et départements ministériels, PTF, OSC, S. Privé</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tc>
                  <a:txBody>
                    <a:bodyPr/>
                    <a:lstStyle/>
                    <a:p>
                      <a:pPr algn="l"/>
                      <a:r>
                        <a:rPr lang="fr-FR" sz="1400" b="0" kern="1200" dirty="0">
                          <a:solidFill>
                            <a:schemeClr val="dk1"/>
                          </a:solidFill>
                        </a:rPr>
                        <a:t>/2024</a:t>
                      </a:r>
                      <a:endParaRPr lang="fr-BF" sz="1400" b="0" kern="1200" dirty="0">
                        <a:solidFill>
                          <a:schemeClr val="dk1"/>
                        </a:solidFill>
                        <a:latin typeface="Poppins" panose="00000500000000000000" pitchFamily="2" charset="0"/>
                        <a:ea typeface="+mn-ea"/>
                        <a:cs typeface="Poppins" panose="00000500000000000000" pitchFamily="2" charset="0"/>
                      </a:endParaRPr>
                    </a:p>
                  </a:txBody>
                  <a:tcPr anchor="ctr"/>
                </a:tc>
                <a:extLst>
                  <a:ext uri="{0D108BD9-81ED-4DB2-BD59-A6C34878D82A}">
                    <a16:rowId xmlns:a16="http://schemas.microsoft.com/office/drawing/2014/main" val="1574370612"/>
                  </a:ext>
                </a:extLst>
              </a:tr>
            </a:tbl>
          </a:graphicData>
        </a:graphic>
      </p:graphicFrame>
    </p:spTree>
    <p:extLst>
      <p:ext uri="{BB962C8B-B14F-4D97-AF65-F5344CB8AC3E}">
        <p14:creationId xmlns:p14="http://schemas.microsoft.com/office/powerpoint/2010/main" val="91284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E0ED6445-0E12-A71B-BC5F-9306B69C4DA3}"/>
              </a:ext>
            </a:extLst>
          </p:cNvPr>
          <p:cNvSpPr txBox="1"/>
          <p:nvPr/>
        </p:nvSpPr>
        <p:spPr>
          <a:xfrm>
            <a:off x="0" y="2077873"/>
            <a:ext cx="12192000"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ptos" panose="02110004020202020204"/>
                <a:ea typeface="+mj-lt"/>
                <a:cs typeface="+mj-lt"/>
              </a:rPr>
              <a:t>Merci pour votre attention</a:t>
            </a:r>
            <a:endParaRPr kumimoji="0" lang="fr-FR" sz="54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99213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CC471-DEE7-C0F4-D6EB-77B40454F2A5}"/>
              </a:ext>
            </a:extLst>
          </p:cNvPr>
          <p:cNvSpPr>
            <a:spLocks noGrp="1"/>
          </p:cNvSpPr>
          <p:nvPr>
            <p:ph type="title" idx="4294967295"/>
          </p:nvPr>
        </p:nvSpPr>
        <p:spPr>
          <a:xfrm>
            <a:off x="0" y="2529868"/>
            <a:ext cx="12192000" cy="899132"/>
          </a:xfrm>
        </p:spPr>
        <p:txBody>
          <a:bodyPr>
            <a:normAutofit/>
          </a:bodyPr>
          <a:lstStyle/>
          <a:p>
            <a:pPr algn="ctr"/>
            <a:r>
              <a:rPr lang="fr-CA" sz="5400" dirty="0">
                <a:solidFill>
                  <a:schemeClr val="bg1"/>
                </a:solidFill>
                <a:latin typeface="+mn-lt"/>
              </a:rPr>
              <a:t>ANNEXES</a:t>
            </a:r>
            <a:endParaRPr lang="fr-BF" sz="5400" dirty="0">
              <a:solidFill>
                <a:schemeClr val="bg1"/>
              </a:solidFill>
              <a:latin typeface="+mn-lt"/>
            </a:endParaRPr>
          </a:p>
        </p:txBody>
      </p:sp>
    </p:spTree>
    <p:extLst>
      <p:ext uri="{BB962C8B-B14F-4D97-AF65-F5344CB8AC3E}">
        <p14:creationId xmlns:p14="http://schemas.microsoft.com/office/powerpoint/2010/main" val="295936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395" imgH="394" progId="TCLayout.ActiveDocument.1">
                  <p:embed/>
                </p:oleObj>
              </mc:Choice>
              <mc:Fallback>
                <p:oleObj name="Diapositive think-cell" r:id="rId8" imgW="395" imgH="394" progId="TCLayout.ActiveDocument.1">
                  <p:embed/>
                  <p:pic>
                    <p:nvPicPr>
                      <p:cNvPr id="109" name="Objet 10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4" y="1480183"/>
            <a:ext cx="5115689"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F81BD"/>
                </a:solidFill>
                <a:effectLst/>
                <a:uLnTx/>
                <a:uFillTx/>
                <a:latin typeface="Aptos" panose="020B0004020202020204" pitchFamily="34" charset="0"/>
                <a:ea typeface="+mn-ea"/>
                <a:cs typeface="+mn-cs"/>
              </a:rPr>
              <a:t>Répartition des ressources par type de financement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Part de chaque type de financement dans le financement total (FCFA 2 201 Md), %</a:t>
            </a:r>
          </a:p>
        </p:txBody>
      </p:sp>
      <p:cxnSp>
        <p:nvCxnSpPr>
          <p:cNvPr id="9" name="AutoShape 347"/>
          <p:cNvCxnSpPr>
            <a:cxnSpLocks noChangeShapeType="1"/>
          </p:cNvCxnSpPr>
          <p:nvPr/>
        </p:nvCxnSpPr>
        <p:spPr bwMode="auto">
          <a:xfrm>
            <a:off x="161986" y="1894004"/>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btfpNotesBox782368">
            <a:extLst>
              <a:ext uri="{FF2B5EF4-FFF2-40B4-BE49-F238E27FC236}">
                <a16:creationId xmlns:a16="http://schemas.microsoft.com/office/drawing/2014/main" id="{E9A47CEE-FE3D-49F8-903C-26A8C7620311}"/>
              </a:ext>
            </a:extLst>
          </p:cNvPr>
          <p:cNvSpPr txBox="1">
            <a:spLocks noChangeAspect="1"/>
          </p:cNvSpPr>
          <p:nvPr>
            <p:custDataLst>
              <p:tags r:id="rId3"/>
            </p:custDataLst>
          </p:nvPr>
        </p:nvSpPr>
        <p:spPr bwMode="gray">
          <a:xfrm>
            <a:off x="136131" y="6471618"/>
            <a:ext cx="11734800" cy="294743"/>
          </a:xfrm>
          <a:prstGeom prst="rect">
            <a:avLst/>
          </a:prstGeom>
          <a:noFill/>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Autres: UNOPS (0,26%); International Rescue Committee (0,19%); </a:t>
            </a:r>
            <a:r>
              <a:rPr kumimoji="0" lang="fr-FR" sz="1000" b="0" i="1" u="none" strike="noStrike" kern="1200" cap="none" spc="0" normalizeH="0" baseline="0" noProof="0" dirty="0" err="1">
                <a:ln>
                  <a:noFill/>
                </a:ln>
                <a:solidFill>
                  <a:srgbClr val="000000"/>
                </a:solidFill>
                <a:effectLst/>
                <a:uLnTx/>
                <a:uFillTx/>
                <a:latin typeface="Aptos" panose="020B0004020202020204" pitchFamily="34" charset="0"/>
                <a:ea typeface="+mn-ea"/>
                <a:cs typeface="+mn-cs"/>
              </a:rPr>
              <a:t>Medecins</a:t>
            </a:r>
            <a:r>
              <a:rPr kumimoji="0" lang="fr-FR" sz="10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du monde (0,07%) ; </a:t>
            </a:r>
            <a:r>
              <a:rPr kumimoji="0" lang="fr-FR" sz="1000" b="0" i="1" u="none" strike="noStrike" kern="1200" cap="none" spc="0" normalizeH="0" baseline="0" noProof="0" dirty="0" err="1">
                <a:ln>
                  <a:noFill/>
                </a:ln>
                <a:solidFill>
                  <a:srgbClr val="000000"/>
                </a:solidFill>
                <a:effectLst/>
                <a:uLnTx/>
                <a:uFillTx/>
                <a:latin typeface="Aptos" panose="020B0004020202020204" pitchFamily="34" charset="0"/>
                <a:ea typeface="+mn-ea"/>
                <a:cs typeface="+mn-cs"/>
              </a:rPr>
              <a:t>Enabel</a:t>
            </a:r>
            <a:r>
              <a:rPr kumimoji="0" lang="fr-FR" sz="10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(0,06%); OMS (0,04%); ELMA (0,02%); ONUSIDA (0,01%) ; Luxembourg (0,002%) </a:t>
            </a:r>
          </a:p>
        </p:txBody>
      </p: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6304479" y="1476954"/>
            <a:ext cx="4385909"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F81BD"/>
                </a:solidFill>
                <a:effectLst/>
                <a:uLnTx/>
                <a:uFillTx/>
                <a:latin typeface="Aptos" panose="020B0004020202020204" pitchFamily="34" charset="0"/>
                <a:ea typeface="+mn-ea"/>
                <a:cs typeface="+mn-cs"/>
              </a:rPr>
              <a:t>Répartition des ressources extérieures par bailleur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Part de chaque bailleur dans le financement des PTF (FCFA 698 Md), %</a:t>
            </a: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6294262" y="1894004"/>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 name="Graphique 9">
            <a:extLst>
              <a:ext uri="{FF2B5EF4-FFF2-40B4-BE49-F238E27FC236}">
                <a16:creationId xmlns:a16="http://schemas.microsoft.com/office/drawing/2014/main" id="{AFA14E4E-5DFF-0B39-66C4-6B59A6F78EC1}"/>
              </a:ext>
            </a:extLst>
          </p:cNvPr>
          <p:cNvGraphicFramePr/>
          <p:nvPr>
            <p:extLst>
              <p:ext uri="{D42A27DB-BD31-4B8C-83A1-F6EECF244321}">
                <p14:modId xmlns:p14="http://schemas.microsoft.com/office/powerpoint/2010/main" val="4230044076"/>
              </p:ext>
            </p:extLst>
          </p:nvPr>
        </p:nvGraphicFramePr>
        <p:xfrm>
          <a:off x="6294262" y="1961676"/>
          <a:ext cx="5580063" cy="4412829"/>
        </p:xfrm>
        <a:graphic>
          <a:graphicData uri="http://schemas.openxmlformats.org/drawingml/2006/chart">
            <c:chart xmlns:c="http://schemas.openxmlformats.org/drawingml/2006/chart" xmlns:r="http://schemas.openxmlformats.org/officeDocument/2006/relationships" r:id="rId10"/>
          </a:graphicData>
        </a:graphic>
      </p:graphicFrame>
      <p:sp>
        <p:nvSpPr>
          <p:cNvPr id="11" name="Rectangle 10">
            <a:extLst>
              <a:ext uri="{FF2B5EF4-FFF2-40B4-BE49-F238E27FC236}">
                <a16:creationId xmlns:a16="http://schemas.microsoft.com/office/drawing/2014/main" id="{5DBEBBF3-8F4F-944B-58C8-E0C7FBB664A8}"/>
              </a:ext>
            </a:extLst>
          </p:cNvPr>
          <p:cNvSpPr/>
          <p:nvPr/>
        </p:nvSpPr>
        <p:spPr>
          <a:xfrm>
            <a:off x="6431819" y="2045490"/>
            <a:ext cx="5427584" cy="1863433"/>
          </a:xfrm>
          <a:prstGeom prst="rect">
            <a:avLst/>
          </a:prstGeom>
          <a:noFill/>
          <a:ln w="127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2" name="Rectangle 6">
            <a:extLst>
              <a:ext uri="{FF2B5EF4-FFF2-40B4-BE49-F238E27FC236}">
                <a16:creationId xmlns:a16="http://schemas.microsoft.com/office/drawing/2014/main" id="{58AFB187-E846-52FD-343A-BF97CB8C04AD}"/>
              </a:ext>
            </a:extLst>
          </p:cNvPr>
          <p:cNvSpPr>
            <a:spLocks noChangeArrowheads="1"/>
          </p:cNvSpPr>
          <p:nvPr/>
        </p:nvSpPr>
        <p:spPr bwMode="auto">
          <a:xfrm>
            <a:off x="9309848" y="3274118"/>
            <a:ext cx="2498755" cy="604815"/>
          </a:xfrm>
          <a:prstGeom prst="rect">
            <a:avLst/>
          </a:prstGeom>
          <a:solidFill>
            <a:schemeClr val="accent6">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ko-KR" sz="12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Times New Roman" panose="02020603050405020304" pitchFamily="18" charset="0"/>
              </a:rPr>
              <a:t>FCFA 600 milliards (86% des ressources des PTF) fournis par le top 10 des bailleurs</a:t>
            </a:r>
            <a:endParaRPr kumimoji="0" lang="fr-FR" altLang="ko-KR" sz="1800" b="0" i="0" u="none" strike="noStrike" kern="1200" cap="none" spc="0" normalizeH="0" baseline="0" noProof="0" dirty="0">
              <a:ln>
                <a:noFill/>
              </a:ln>
              <a:solidFill>
                <a:prstClr val="black"/>
              </a:solidFill>
              <a:effectLst/>
              <a:uLnTx/>
              <a:uFillTx/>
              <a:latin typeface="Aptos" panose="020B0004020202020204" pitchFamily="34" charset="0"/>
              <a:ea typeface="맑은 고딕" panose="020B0503020000020004" pitchFamily="34" charset="-127"/>
              <a:cs typeface="+mn-cs"/>
            </a:endParaRPr>
          </a:p>
        </p:txBody>
      </p:sp>
      <p:sp>
        <p:nvSpPr>
          <p:cNvPr id="87" name="Titre 1">
            <a:extLst>
              <a:ext uri="{FF2B5EF4-FFF2-40B4-BE49-F238E27FC236}">
                <a16:creationId xmlns:a16="http://schemas.microsoft.com/office/drawing/2014/main" id="{D94C5DA0-C8F9-EB12-E52A-E2EF8225E86C}"/>
              </a:ext>
            </a:extLst>
          </p:cNvPr>
          <p:cNvSpPr>
            <a:spLocks noGrp="1"/>
          </p:cNvSpPr>
          <p:nvPr>
            <p:ph type="title"/>
          </p:nvPr>
        </p:nvSpPr>
        <p:spPr>
          <a:xfrm>
            <a:off x="118921" y="148153"/>
            <a:ext cx="11769221" cy="609600"/>
          </a:xfrm>
        </p:spPr>
        <p:txBody>
          <a:bodyPr vert="horz">
            <a:noAutofit/>
          </a:bodyPr>
          <a:lstStyle/>
          <a:p>
            <a:r>
              <a:rPr lang="fr-FR" dirty="0">
                <a:latin typeface="Aptos" panose="020B0004020202020204" pitchFamily="34" charset="0"/>
                <a:cs typeface="Arial"/>
              </a:rPr>
              <a:t>Le secteur de la santé est principalement financé par des ressources domestiques (41%), suivies des PTF (1/3 des financements), avec +20 bailleurs</a:t>
            </a:r>
            <a:endParaRPr lang="fr-FR" sz="1800" dirty="0">
              <a:latin typeface="Aptos" panose="020B0004020202020204" pitchFamily="34" charset="0"/>
            </a:endParaRPr>
          </a:p>
        </p:txBody>
      </p:sp>
      <p:cxnSp>
        <p:nvCxnSpPr>
          <p:cNvPr id="88" name="Straight Connector 22">
            <a:extLst>
              <a:ext uri="{FF2B5EF4-FFF2-40B4-BE49-F238E27FC236}">
                <a16:creationId xmlns:a16="http://schemas.microsoft.com/office/drawing/2014/main" id="{BA89D981-DE7E-91D2-C214-99464FEED9DC}"/>
              </a:ext>
            </a:extLst>
          </p:cNvPr>
          <p:cNvCxnSpPr/>
          <p:nvPr/>
        </p:nvCxnSpPr>
        <p:spPr bwMode="auto">
          <a:xfrm>
            <a:off x="6024813" y="1879390"/>
            <a:ext cx="0" cy="4429335"/>
          </a:xfrm>
          <a:prstGeom prst="line">
            <a:avLst/>
          </a:prstGeom>
          <a:solidFill>
            <a:schemeClr val="accent1"/>
          </a:solidFill>
          <a:ln w="952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3" name="Graphique 82">
            <a:extLst>
              <a:ext uri="{FF2B5EF4-FFF2-40B4-BE49-F238E27FC236}">
                <a16:creationId xmlns:a16="http://schemas.microsoft.com/office/drawing/2014/main" id="{BB31A633-186F-AE4B-5BC3-7B08712ACCE4}"/>
              </a:ext>
            </a:extLst>
          </p:cNvPr>
          <p:cNvGraphicFramePr/>
          <p:nvPr>
            <p:extLst>
              <p:ext uri="{D42A27DB-BD31-4B8C-83A1-F6EECF244321}">
                <p14:modId xmlns:p14="http://schemas.microsoft.com/office/powerpoint/2010/main" val="2797018506"/>
              </p:ext>
            </p:extLst>
          </p:nvPr>
        </p:nvGraphicFramePr>
        <p:xfrm>
          <a:off x="161985" y="4353712"/>
          <a:ext cx="5591116" cy="2062963"/>
        </p:xfrm>
        <a:graphic>
          <a:graphicData uri="http://schemas.openxmlformats.org/drawingml/2006/chart">
            <c:chart xmlns:c="http://schemas.openxmlformats.org/drawingml/2006/chart" xmlns:r="http://schemas.openxmlformats.org/officeDocument/2006/relationships" r:id="rId11"/>
          </a:graphicData>
        </a:graphic>
      </p:graphicFrame>
      <p:grpSp>
        <p:nvGrpSpPr>
          <p:cNvPr id="84" name="Groupe 83">
            <a:extLst>
              <a:ext uri="{FF2B5EF4-FFF2-40B4-BE49-F238E27FC236}">
                <a16:creationId xmlns:a16="http://schemas.microsoft.com/office/drawing/2014/main" id="{881C2C53-973B-DAE2-08A3-CDDF280190DB}"/>
              </a:ext>
            </a:extLst>
          </p:cNvPr>
          <p:cNvGrpSpPr/>
          <p:nvPr/>
        </p:nvGrpSpPr>
        <p:grpSpPr>
          <a:xfrm>
            <a:off x="2365513" y="4592255"/>
            <a:ext cx="2714487" cy="469127"/>
            <a:chOff x="2712622" y="1696751"/>
            <a:chExt cx="2118006" cy="414655"/>
          </a:xfrm>
        </p:grpSpPr>
        <p:cxnSp>
          <p:nvCxnSpPr>
            <p:cNvPr id="85" name="Connecteur droit 84">
              <a:extLst>
                <a:ext uri="{FF2B5EF4-FFF2-40B4-BE49-F238E27FC236}">
                  <a16:creationId xmlns:a16="http://schemas.microsoft.com/office/drawing/2014/main" id="{CCF13B56-2EFE-02E2-21B4-A60CBD5A7BF7}"/>
                </a:ext>
              </a:extLst>
            </p:cNvPr>
            <p:cNvCxnSpPr>
              <a:cxnSpLocks/>
            </p:cNvCxnSpPr>
            <p:nvPr/>
          </p:nvCxnSpPr>
          <p:spPr bwMode="auto">
            <a:xfrm flipV="1">
              <a:off x="2712627" y="1696751"/>
              <a:ext cx="0" cy="76380"/>
            </a:xfrm>
            <a:prstGeom prst="line">
              <a:avLst/>
            </a:prstGeom>
            <a:ln w="12700" cap="flat" cmpd="sng" algn="ctr">
              <a:solidFill>
                <a:schemeClr val="tx1">
                  <a:lumMod val="50000"/>
                  <a:lumOff val="50000"/>
                </a:schemeClr>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Connecteur droit 85">
              <a:extLst>
                <a:ext uri="{FF2B5EF4-FFF2-40B4-BE49-F238E27FC236}">
                  <a16:creationId xmlns:a16="http://schemas.microsoft.com/office/drawing/2014/main" id="{E918AF89-5B81-2962-C3C0-553810C787E5}"/>
                </a:ext>
              </a:extLst>
            </p:cNvPr>
            <p:cNvCxnSpPr/>
            <p:nvPr/>
          </p:nvCxnSpPr>
          <p:spPr bwMode="auto">
            <a:xfrm>
              <a:off x="2712622" y="1696751"/>
              <a:ext cx="2118006" cy="0"/>
            </a:xfrm>
            <a:prstGeom prst="line">
              <a:avLst/>
            </a:prstGeom>
            <a:ln w="12700" cap="flat" cmpd="sng" algn="ctr">
              <a:solidFill>
                <a:schemeClr val="tx1">
                  <a:lumMod val="50000"/>
                  <a:lumOff val="50000"/>
                </a:schemeClr>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A37A5D02-76A7-A386-5428-1E7C448C1724}"/>
                </a:ext>
              </a:extLst>
            </p:cNvPr>
            <p:cNvCxnSpPr/>
            <p:nvPr/>
          </p:nvCxnSpPr>
          <p:spPr bwMode="auto">
            <a:xfrm>
              <a:off x="4828172" y="1696751"/>
              <a:ext cx="166" cy="414655"/>
            </a:xfrm>
            <a:prstGeom prst="line">
              <a:avLst/>
            </a:prstGeom>
            <a:ln w="12700" cap="flat" cmpd="sng" algn="ctr">
              <a:solidFill>
                <a:schemeClr val="tx1">
                  <a:lumMod val="50000"/>
                  <a:lumOff val="50000"/>
                </a:schemeClr>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grpSp>
      <p:sp>
        <p:nvSpPr>
          <p:cNvPr id="45" name="Text Placeholder 2">
            <a:extLst>
              <a:ext uri="{FF2B5EF4-FFF2-40B4-BE49-F238E27FC236}">
                <a16:creationId xmlns:a16="http://schemas.microsoft.com/office/drawing/2014/main" id="{68FCF1DC-8764-D6A7-26E3-B78E89D080DE}"/>
              </a:ext>
            </a:extLst>
          </p:cNvPr>
          <p:cNvSpPr>
            <a:spLocks noGrp="1"/>
          </p:cNvSpPr>
          <p:nvPr/>
        </p:nvSpPr>
        <p:spPr bwMode="auto">
          <a:xfrm>
            <a:off x="3106625" y="4469053"/>
            <a:ext cx="1168400" cy="215900"/>
          </a:xfrm>
          <a:prstGeom prst="ellipse">
            <a:avLst/>
          </a:prstGeom>
          <a:solidFill>
            <a:srgbClr val="FFFFFF"/>
          </a:solidFill>
          <a:ln w="12700">
            <a:solidFill>
              <a:srgbClr val="80808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900" b="1" i="0" u="none" strike="noStrike" cap="none" normalizeH="0" baseline="0" dirty="0">
                <a:ln>
                  <a:noFill/>
                </a:ln>
                <a:solidFill>
                  <a:srgbClr val="262626"/>
                </a:solidFill>
                <a:effectLst/>
                <a:latin typeface="Times New Roman" panose="02020603050405020304" pitchFamily="18" charset="0"/>
                <a:ea typeface="Batang" panose="02030600000101010101" pitchFamily="18" charset="-127"/>
                <a:cs typeface="Times New Roman" panose="02020603050405020304" pitchFamily="18" charset="0"/>
              </a:rPr>
              <a:t>TCAM: </a:t>
            </a:r>
            <a:r>
              <a:rPr kumimoji="0" lang="en-US" altLang="ko-KR" sz="900" b="1" i="0" u="none" strike="noStrike" cap="none" normalizeH="0" baseline="0" dirty="0">
                <a:ln>
                  <a:noFill/>
                </a:ln>
                <a:solidFill>
                  <a:srgbClr val="C00000"/>
                </a:solidFill>
                <a:effectLst/>
                <a:latin typeface="Times New Roman" panose="02020603050405020304" pitchFamily="18" charset="0"/>
                <a:ea typeface="Batang" panose="02030600000101010101" pitchFamily="18" charset="-127"/>
                <a:cs typeface="Times New Roman" panose="02020603050405020304" pitchFamily="18" charset="0"/>
              </a:rPr>
              <a:t>-16%</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graphicFrame>
        <p:nvGraphicFramePr>
          <p:cNvPr id="48" name="Chart 3">
            <a:extLst>
              <a:ext uri="{FF2B5EF4-FFF2-40B4-BE49-F238E27FC236}">
                <a16:creationId xmlns:a16="http://schemas.microsoft.com/office/drawing/2014/main" id="{238EDBF6-AC92-62CF-3E15-56B3A5ED27FB}"/>
              </a:ext>
            </a:extLst>
          </p:cNvPr>
          <p:cNvGraphicFramePr/>
          <p:nvPr>
            <p:custDataLst>
              <p:tags r:id="rId4"/>
            </p:custDataLst>
            <p:extLst>
              <p:ext uri="{D42A27DB-BD31-4B8C-83A1-F6EECF244321}">
                <p14:modId xmlns:p14="http://schemas.microsoft.com/office/powerpoint/2010/main" val="4057460098"/>
              </p:ext>
            </p:extLst>
          </p:nvPr>
        </p:nvGraphicFramePr>
        <p:xfrm>
          <a:off x="155575" y="2017350"/>
          <a:ext cx="5597523" cy="2243665"/>
        </p:xfrm>
        <a:graphic>
          <a:graphicData uri="http://schemas.openxmlformats.org/drawingml/2006/chart">
            <c:chart xmlns:c="http://schemas.openxmlformats.org/drawingml/2006/chart" xmlns:r="http://schemas.openxmlformats.org/officeDocument/2006/relationships" r:id="rId12"/>
          </a:graphicData>
        </a:graphic>
      </p:graphicFrame>
      <p:sp>
        <p:nvSpPr>
          <p:cNvPr id="49" name="Text Placeholder 2">
            <a:extLst>
              <a:ext uri="{FF2B5EF4-FFF2-40B4-BE49-F238E27FC236}">
                <a16:creationId xmlns:a16="http://schemas.microsoft.com/office/drawing/2014/main" id="{14D53258-A0AA-D945-0388-C49032F2CD4B}"/>
              </a:ext>
            </a:extLst>
          </p:cNvPr>
          <p:cNvSpPr>
            <a:spLocks noGrp="1"/>
          </p:cNvSpPr>
          <p:nvPr>
            <p:custDataLst>
              <p:tags r:id="rId5"/>
            </p:custDataLst>
          </p:nvPr>
        </p:nvSpPr>
        <p:spPr bwMode="auto">
          <a:xfrm>
            <a:off x="3146256" y="2885824"/>
            <a:ext cx="1530625" cy="60113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130175" rIns="0" bIns="130175" rtlCol="0" anchor="ctr">
            <a:no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1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1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prstClr val="black"/>
                </a:solidFill>
                <a:effectLst/>
                <a:uLnTx/>
                <a:uFillTx/>
                <a:cs typeface="+mn-cs"/>
              </a:rPr>
              <a:t>Total 23-25:</a:t>
            </a:r>
            <a:endParaRPr kumimoji="0" lang="fr-FR" sz="1200" b="0" i="0" u="none" strike="noStrike" kern="1200" cap="none" spc="0" normalizeH="0" baseline="0" noProof="0" dirty="0">
              <a:ln>
                <a:noFill/>
              </a:ln>
              <a:solidFill>
                <a:prstClr val="black"/>
              </a:solidFill>
              <a:effectLst/>
              <a:uLnTx/>
              <a:uFillTx/>
              <a:cs typeface="+mn-cs"/>
            </a:endParaRPr>
          </a:p>
          <a:p>
            <a:pPr marL="0" marR="0" lvl="0" indent="0" algn="ctr" defTabSz="914377"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prstClr val="black"/>
                </a:solidFill>
                <a:effectLst/>
                <a:uLnTx/>
                <a:uFillTx/>
                <a:cs typeface="+mn-cs"/>
              </a:rPr>
              <a:t>FCFA 2 201 Md</a:t>
            </a:r>
            <a:endParaRPr kumimoji="0" lang="fr-FR" sz="1200" b="0" i="0" u="none" strike="noStrike" kern="1200" cap="none" spc="0" normalizeH="0" baseline="0" noProof="0" dirty="0">
              <a:ln>
                <a:noFill/>
              </a:ln>
              <a:solidFill>
                <a:prstClr val="black"/>
              </a:solidFill>
              <a:effectLst/>
              <a:uLnTx/>
              <a:uFillTx/>
              <a:cs typeface="+mn-cs"/>
            </a:endParaRPr>
          </a:p>
        </p:txBody>
      </p:sp>
      <p:grpSp>
        <p:nvGrpSpPr>
          <p:cNvPr id="2" name="btfpRunningAgenda2Level825444">
            <a:extLst>
              <a:ext uri="{FF2B5EF4-FFF2-40B4-BE49-F238E27FC236}">
                <a16:creationId xmlns:a16="http://schemas.microsoft.com/office/drawing/2014/main" id="{63640D4E-4A6A-8456-A45C-06053B844F24}"/>
              </a:ext>
            </a:extLst>
          </p:cNvPr>
          <p:cNvGrpSpPr/>
          <p:nvPr>
            <p:custDataLst>
              <p:tags r:id="rId6"/>
            </p:custDataLst>
          </p:nvPr>
        </p:nvGrpSpPr>
        <p:grpSpPr>
          <a:xfrm>
            <a:off x="0" y="973418"/>
            <a:ext cx="4773325" cy="257442"/>
            <a:chOff x="0" y="914400"/>
            <a:chExt cx="4773325" cy="257442"/>
          </a:xfrm>
        </p:grpSpPr>
        <p:sp>
          <p:nvSpPr>
            <p:cNvPr id="7" name="btfpRunningAgenda2LevelBarLeft825444">
              <a:extLst>
                <a:ext uri="{FF2B5EF4-FFF2-40B4-BE49-F238E27FC236}">
                  <a16:creationId xmlns:a16="http://schemas.microsoft.com/office/drawing/2014/main" id="{461006D1-B79B-F93C-DDD2-51705E03135A}"/>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3" name="btfpRunningAgenda2LevelTextLeft825444">
              <a:extLst>
                <a:ext uri="{FF2B5EF4-FFF2-40B4-BE49-F238E27FC236}">
                  <a16:creationId xmlns:a16="http://schemas.microsoft.com/office/drawing/2014/main" id="{5B9767CD-A2C7-47BC-BED8-D99F84CE9F8D}"/>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14" name="btfpRunningAgenda2LevelBarRight825444">
              <a:extLst>
                <a:ext uri="{FF2B5EF4-FFF2-40B4-BE49-F238E27FC236}">
                  <a16:creationId xmlns:a16="http://schemas.microsoft.com/office/drawing/2014/main" id="{340719DA-E2C2-A38C-60A6-C62D855094AD}"/>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2" name="btfpRunningAgenda2LevelTextRight825444">
              <a:extLst>
                <a:ext uri="{FF2B5EF4-FFF2-40B4-BE49-F238E27FC236}">
                  <a16:creationId xmlns:a16="http://schemas.microsoft.com/office/drawing/2014/main" id="{34B84E76-99E8-D69B-30A5-1FA0D8779981}"/>
                </a:ext>
              </a:extLst>
            </p:cNvPr>
            <p:cNvSpPr txBox="1"/>
            <p:nvPr/>
          </p:nvSpPr>
          <p:spPr bwMode="gray">
            <a:xfrm>
              <a:off x="1558148" y="914400"/>
              <a:ext cx="3215177"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ANALYSES GLOBALES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39945919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4" y="1480183"/>
            <a:ext cx="5706156"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Calibri"/>
                <a:ea typeface="+mn-ea"/>
                <a:cs typeface="+mn-cs"/>
              </a:rPr>
              <a:t>Répartition régionale des ressources par habitant</a:t>
            </a:r>
            <a:endParaRPr kumimoji="0" lang="fr-FR" sz="1400" b="1" i="0" u="none" strike="noStrike" kern="1200" cap="none" spc="0" normalizeH="0" baseline="0" noProof="0" dirty="0">
              <a:ln>
                <a:noFill/>
              </a:ln>
              <a:solidFill>
                <a:schemeClr val="accent6">
                  <a:lumMod val="75000"/>
                </a:schemeClr>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Part par habitant des ressources en santé par rapport au benchmark, XOF 0.000</a:t>
            </a:r>
            <a:endParaRPr kumimoji="0" lang="fr-FR" sz="1100" b="0" i="0" u="none" strike="noStrike" kern="1200" cap="none" spc="0" normalizeH="0" baseline="0" noProof="0" dirty="0">
              <a:ln>
                <a:noFill/>
              </a:ln>
              <a:solidFill>
                <a:srgbClr val="808080"/>
              </a:solidFill>
              <a:effectLst/>
              <a:uLnTx/>
              <a:uFillTx/>
              <a:latin typeface="Calibri"/>
              <a:ea typeface="+mn-ea"/>
              <a:cs typeface="Calibri"/>
            </a:endParaRPr>
          </a:p>
        </p:txBody>
      </p:sp>
      <p:sp>
        <p:nvSpPr>
          <p:cNvPr id="87" name="Titre 1">
            <a:extLst>
              <a:ext uri="{FF2B5EF4-FFF2-40B4-BE49-F238E27FC236}">
                <a16:creationId xmlns:a16="http://schemas.microsoft.com/office/drawing/2014/main" id="{D94C5DA0-C8F9-EB12-E52A-E2EF8225E86C}"/>
              </a:ext>
            </a:extLst>
          </p:cNvPr>
          <p:cNvSpPr>
            <a:spLocks noGrp="1"/>
          </p:cNvSpPr>
          <p:nvPr>
            <p:ph type="title"/>
          </p:nvPr>
        </p:nvSpPr>
        <p:spPr>
          <a:xfrm>
            <a:off x="118921" y="148153"/>
            <a:ext cx="11769221" cy="609600"/>
          </a:xfrm>
        </p:spPr>
        <p:txBody>
          <a:bodyPr vert="horz">
            <a:noAutofit/>
          </a:bodyPr>
          <a:lstStyle/>
          <a:p>
            <a:r>
              <a:rPr lang="fr-FR" dirty="0">
                <a:latin typeface="Aptos" panose="020B0004020202020204" pitchFamily="34" charset="0"/>
                <a:cs typeface="Arial"/>
              </a:rPr>
              <a:t>Les ressources et les dépenses par habitant donnent un premier aperçu de l'équité : dans l'ensemble, les allocations par habitant sont inférieures à la norme ($86)*</a:t>
            </a:r>
            <a:endParaRPr lang="fr-FR" dirty="0">
              <a:latin typeface="Aptos" panose="020B0004020202020204" pitchFamily="34" charset="0"/>
            </a:endParaRPr>
          </a:p>
        </p:txBody>
      </p:sp>
      <p:graphicFrame>
        <p:nvGraphicFramePr>
          <p:cNvPr id="2" name="Graphique 50">
            <a:extLst>
              <a:ext uri="{FF2B5EF4-FFF2-40B4-BE49-F238E27FC236}">
                <a16:creationId xmlns:a16="http://schemas.microsoft.com/office/drawing/2014/main" id="{1112FF3D-BDDE-5C4E-8CFE-2686341E81D1}"/>
              </a:ext>
            </a:extLst>
          </p:cNvPr>
          <p:cNvGraphicFramePr/>
          <p:nvPr/>
        </p:nvGraphicFramePr>
        <p:xfrm>
          <a:off x="167659" y="2008112"/>
          <a:ext cx="5928341" cy="44085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Graphique 2">
            <a:extLst>
              <a:ext uri="{FF2B5EF4-FFF2-40B4-BE49-F238E27FC236}">
                <a16:creationId xmlns:a16="http://schemas.microsoft.com/office/drawing/2014/main" id="{B76C6B23-ED90-5B95-AFC3-D86EE72ED1B4}"/>
              </a:ext>
            </a:extLst>
          </p:cNvPr>
          <p:cNvGraphicFramePr/>
          <p:nvPr/>
        </p:nvGraphicFramePr>
        <p:xfrm>
          <a:off x="6111258" y="2008111"/>
          <a:ext cx="5775942" cy="4408562"/>
        </p:xfrm>
        <a:graphic>
          <a:graphicData uri="http://schemas.openxmlformats.org/drawingml/2006/chart">
            <c:chart xmlns:c="http://schemas.openxmlformats.org/drawingml/2006/chart" xmlns:r="http://schemas.openxmlformats.org/officeDocument/2006/relationships" r:id="rId8"/>
          </a:graphicData>
        </a:graphic>
      </p:graphicFrame>
      <p:sp>
        <p:nvSpPr>
          <p:cNvPr id="4" name="AutoShape 348">
            <a:extLst>
              <a:ext uri="{FF2B5EF4-FFF2-40B4-BE49-F238E27FC236}">
                <a16:creationId xmlns:a16="http://schemas.microsoft.com/office/drawing/2014/main" id="{35161717-5BA6-6111-A568-53153B59E572}"/>
              </a:ext>
            </a:extLst>
          </p:cNvPr>
          <p:cNvSpPr>
            <a:spLocks noChangeArrowheads="1"/>
          </p:cNvSpPr>
          <p:nvPr/>
        </p:nvSpPr>
        <p:spPr bwMode="auto">
          <a:xfrm>
            <a:off x="6226671" y="1480183"/>
            <a:ext cx="5775942"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Calibri"/>
                <a:ea typeface="+mn-ea"/>
                <a:cs typeface="+mn-cs"/>
              </a:rPr>
              <a:t>Répartition régionale des dépenses en santé par habitant</a:t>
            </a:r>
            <a:endParaRPr kumimoji="0" lang="fr-FR" sz="1400" b="1" i="0" u="none" strike="noStrike" kern="1200" cap="none" spc="0" normalizeH="0" baseline="0" noProof="0" dirty="0">
              <a:ln>
                <a:noFill/>
              </a:ln>
              <a:solidFill>
                <a:schemeClr val="accent6">
                  <a:lumMod val="75000"/>
                </a:schemeClr>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Part par habitant des dépenses en santé par rapport au benchmark, XOF 0.000</a:t>
            </a:r>
            <a:endParaRPr kumimoji="0" lang="fr-FR" sz="1100" b="0" i="0" u="none" strike="noStrike" kern="1200" cap="none" spc="0" normalizeH="0" baseline="0" noProof="0" dirty="0">
              <a:ln>
                <a:noFill/>
              </a:ln>
              <a:solidFill>
                <a:srgbClr val="808080"/>
              </a:solidFill>
              <a:effectLst/>
              <a:uLnTx/>
              <a:uFillTx/>
              <a:latin typeface="Calibri"/>
              <a:ea typeface="+mn-ea"/>
              <a:cs typeface="Calibri"/>
            </a:endParaRPr>
          </a:p>
        </p:txBody>
      </p:sp>
      <p:cxnSp>
        <p:nvCxnSpPr>
          <p:cNvPr id="5" name="Straight Connector 22">
            <a:extLst>
              <a:ext uri="{FF2B5EF4-FFF2-40B4-BE49-F238E27FC236}">
                <a16:creationId xmlns:a16="http://schemas.microsoft.com/office/drawing/2014/main" id="{07147E14-95E8-F7E2-2D04-88E9044F8A5F}"/>
              </a:ext>
            </a:extLst>
          </p:cNvPr>
          <p:cNvCxnSpPr/>
          <p:nvPr/>
        </p:nvCxnSpPr>
        <p:spPr bwMode="auto">
          <a:xfrm flipH="1">
            <a:off x="6096650" y="1934661"/>
            <a:ext cx="0" cy="43920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ZoneTexte 10">
            <a:extLst>
              <a:ext uri="{FF2B5EF4-FFF2-40B4-BE49-F238E27FC236}">
                <a16:creationId xmlns:a16="http://schemas.microsoft.com/office/drawing/2014/main" id="{BC535A6B-444D-B4DA-6069-86CECC68F4F3}"/>
              </a:ext>
            </a:extLst>
          </p:cNvPr>
          <p:cNvSpPr txBox="1"/>
          <p:nvPr/>
        </p:nvSpPr>
        <p:spPr>
          <a:xfrm>
            <a:off x="161984" y="6440055"/>
            <a:ext cx="1172521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30000" noProof="0" dirty="0">
                <a:ln>
                  <a:noFill/>
                </a:ln>
                <a:solidFill>
                  <a:prstClr val="black"/>
                </a:solidFill>
                <a:effectLst/>
                <a:uLnTx/>
                <a:uFillTx/>
                <a:latin typeface="Calibri"/>
                <a:ea typeface="Batang" panose="02030600000101010101" pitchFamily="18" charset="-127"/>
                <a:cs typeface="+mn-cs"/>
              </a:rPr>
              <a:t>* </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McIntyre, D. and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Meheus</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F.: Fiscal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Space</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for Domestic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Funding</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of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Health</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and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Other</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Social Services, Centre on Global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Health</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Security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Working</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Group Papers – Finance </a:t>
            </a:r>
            <a:r>
              <a:rPr kumimoji="0" lang="fr-FR" sz="1000" b="0" i="1" u="none" strike="noStrike" kern="1200" cap="none" spc="0" normalizeH="0" baseline="0" noProof="0" dirty="0" err="1">
                <a:ln>
                  <a:noFill/>
                </a:ln>
                <a:solidFill>
                  <a:prstClr val="black"/>
                </a:solidFill>
                <a:effectLst/>
                <a:uLnTx/>
                <a:uFillTx/>
                <a:latin typeface="Calibri"/>
                <a:ea typeface="Batang" panose="02030600000101010101" pitchFamily="18" charset="-127"/>
                <a:cs typeface="+mn-cs"/>
              </a:rPr>
              <a:t>Working</a:t>
            </a:r>
            <a:r>
              <a:rPr kumimoji="0" lang="fr-FR"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 Group; (March 2014).</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cxnSp>
        <p:nvCxnSpPr>
          <p:cNvPr id="22" name="AutoShape 347">
            <a:extLst>
              <a:ext uri="{FF2B5EF4-FFF2-40B4-BE49-F238E27FC236}">
                <a16:creationId xmlns:a16="http://schemas.microsoft.com/office/drawing/2014/main" id="{F65A1CF2-D838-9113-9710-FB9814627784}"/>
              </a:ext>
            </a:extLst>
          </p:cNvPr>
          <p:cNvCxnSpPr>
            <a:cxnSpLocks noChangeShapeType="1"/>
          </p:cNvCxnSpPr>
          <p:nvPr/>
        </p:nvCxnSpPr>
        <p:spPr bwMode="auto">
          <a:xfrm>
            <a:off x="161986" y="1894004"/>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47">
            <a:extLst>
              <a:ext uri="{FF2B5EF4-FFF2-40B4-BE49-F238E27FC236}">
                <a16:creationId xmlns:a16="http://schemas.microsoft.com/office/drawing/2014/main" id="{A5335E54-19E2-5877-45AC-FE41587D3F08}"/>
              </a:ext>
            </a:extLst>
          </p:cNvPr>
          <p:cNvCxnSpPr>
            <a:cxnSpLocks noChangeShapeType="1"/>
          </p:cNvCxnSpPr>
          <p:nvPr/>
        </p:nvCxnSpPr>
        <p:spPr bwMode="auto">
          <a:xfrm>
            <a:off x="6294262" y="1894004"/>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btfpRunningAgenda2Level825444">
            <a:extLst>
              <a:ext uri="{FF2B5EF4-FFF2-40B4-BE49-F238E27FC236}">
                <a16:creationId xmlns:a16="http://schemas.microsoft.com/office/drawing/2014/main" id="{0B43353D-F74A-B82A-93AC-EB01F06B75DF}"/>
              </a:ext>
            </a:extLst>
          </p:cNvPr>
          <p:cNvGrpSpPr/>
          <p:nvPr>
            <p:custDataLst>
              <p:tags r:id="rId3"/>
            </p:custDataLst>
          </p:nvPr>
        </p:nvGrpSpPr>
        <p:grpSpPr>
          <a:xfrm>
            <a:off x="0" y="973418"/>
            <a:ext cx="4773325" cy="257442"/>
            <a:chOff x="0" y="914400"/>
            <a:chExt cx="4773325" cy="257442"/>
          </a:xfrm>
        </p:grpSpPr>
        <p:sp>
          <p:nvSpPr>
            <p:cNvPr id="24" name="btfpRunningAgenda2LevelBarLeft825444">
              <a:extLst>
                <a:ext uri="{FF2B5EF4-FFF2-40B4-BE49-F238E27FC236}">
                  <a16:creationId xmlns:a16="http://schemas.microsoft.com/office/drawing/2014/main" id="{144F407A-8A8E-F67F-C489-29E6EF6C7106}"/>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4" name="btfpRunningAgenda2LevelTextLeft825444">
              <a:extLst>
                <a:ext uri="{FF2B5EF4-FFF2-40B4-BE49-F238E27FC236}">
                  <a16:creationId xmlns:a16="http://schemas.microsoft.com/office/drawing/2014/main" id="{C43E7EAE-39B5-ACD8-E432-D7B6B47DCDD9}"/>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38" name="btfpRunningAgenda2LevelBarRight825444">
              <a:extLst>
                <a:ext uri="{FF2B5EF4-FFF2-40B4-BE49-F238E27FC236}">
                  <a16:creationId xmlns:a16="http://schemas.microsoft.com/office/drawing/2014/main" id="{0ABDA7FE-298B-74FC-A888-77811DC31AF8}"/>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39" name="btfpRunningAgenda2LevelTextRight825444">
              <a:extLst>
                <a:ext uri="{FF2B5EF4-FFF2-40B4-BE49-F238E27FC236}">
                  <a16:creationId xmlns:a16="http://schemas.microsoft.com/office/drawing/2014/main" id="{4C52388D-B507-3E3E-4DA8-87AC89B8D446}"/>
                </a:ext>
              </a:extLst>
            </p:cNvPr>
            <p:cNvSpPr txBox="1"/>
            <p:nvPr/>
          </p:nvSpPr>
          <p:spPr bwMode="gray">
            <a:xfrm>
              <a:off x="1558148" y="914400"/>
              <a:ext cx="3215177"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ANALYSES GLOBALES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40839610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5" y="1480183"/>
            <a:ext cx="4572380"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F81BD"/>
                </a:solidFill>
                <a:effectLst/>
                <a:uLnTx/>
                <a:uFillTx/>
                <a:latin typeface="Calibri"/>
                <a:ea typeface="+mn-ea"/>
                <a:cs typeface="+mn-cs"/>
              </a:rPr>
              <a:t>Analyse de gap par domaine d’intervention prioritaire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Gap par domaine d’intervention prioritaire 2023-2025</a:t>
            </a:r>
          </a:p>
        </p:txBody>
      </p: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5726480" y="1695626"/>
            <a:ext cx="4639746" cy="18774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Gaps annuels par domaine d’intervention prioritaire (2023-2025), %</a:t>
            </a:r>
          </a:p>
        </p:txBody>
      </p:sp>
      <p:sp>
        <p:nvSpPr>
          <p:cNvPr id="87" name="Titre 1">
            <a:extLst>
              <a:ext uri="{FF2B5EF4-FFF2-40B4-BE49-F238E27FC236}">
                <a16:creationId xmlns:a16="http://schemas.microsoft.com/office/drawing/2014/main" id="{D94C5DA0-C8F9-EB12-E52A-E2EF8225E86C}"/>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Calibri"/>
              </a:rPr>
              <a:t>Un écart global de -196 Md (-2,3%) est constaté pour la période 2023-25, suggérant à la fois une réallocation et une mobilisation des ressources supplémentaires</a:t>
            </a:r>
            <a:endParaRPr lang="en-GB" b="0" dirty="0">
              <a:latin typeface="Aptos" panose="020B0004020202020204" pitchFamily="34" charset="0"/>
              <a:cs typeface="Calibri"/>
            </a:endParaRPr>
          </a:p>
        </p:txBody>
      </p:sp>
      <p:cxnSp>
        <p:nvCxnSpPr>
          <p:cNvPr id="11" name="AutoShape 347">
            <a:extLst>
              <a:ext uri="{FF2B5EF4-FFF2-40B4-BE49-F238E27FC236}">
                <a16:creationId xmlns:a16="http://schemas.microsoft.com/office/drawing/2014/main" id="{6D909C18-7B1B-CA14-8034-BDB9FE0E43EE}"/>
              </a:ext>
            </a:extLst>
          </p:cNvPr>
          <p:cNvCxnSpPr>
            <a:cxnSpLocks noChangeShapeType="1"/>
          </p:cNvCxnSpPr>
          <p:nvPr/>
        </p:nvCxnSpPr>
        <p:spPr bwMode="auto">
          <a:xfrm flipV="1">
            <a:off x="161986" y="1883368"/>
            <a:ext cx="11712746" cy="0"/>
          </a:xfrm>
          <a:prstGeom prst="straightConnector1">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4">
            <a:extLst>
              <a:ext uri="{FF2B5EF4-FFF2-40B4-BE49-F238E27FC236}">
                <a16:creationId xmlns:a16="http://schemas.microsoft.com/office/drawing/2014/main" id="{23A5686C-6946-51D3-6E91-688B0C36B35E}"/>
              </a:ext>
            </a:extLst>
          </p:cNvPr>
          <p:cNvSpPr>
            <a:spLocks noChangeArrowheads="1"/>
          </p:cNvSpPr>
          <p:nvPr/>
        </p:nvSpPr>
        <p:spPr bwMode="auto">
          <a:xfrm>
            <a:off x="609600" y="2374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ZoneTexte 33">
            <a:extLst>
              <a:ext uri="{FF2B5EF4-FFF2-40B4-BE49-F238E27FC236}">
                <a16:creationId xmlns:a16="http://schemas.microsoft.com/office/drawing/2014/main" id="{C546C6AD-151B-88FA-FC3D-B6F21E9D1131}"/>
              </a:ext>
            </a:extLst>
          </p:cNvPr>
          <p:cNvSpPr txBox="1"/>
          <p:nvPr/>
        </p:nvSpPr>
        <p:spPr>
          <a:xfrm>
            <a:off x="161984" y="6440055"/>
            <a:ext cx="688926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1" u="none" strike="noStrike" kern="1200" cap="none" spc="0" normalizeH="0" baseline="30000" noProof="0" dirty="0">
                <a:ln>
                  <a:noFill/>
                </a:ln>
                <a:solidFill>
                  <a:prstClr val="black"/>
                </a:solidFill>
                <a:effectLst/>
                <a:uLnTx/>
                <a:uFillTx/>
                <a:latin typeface="Calibri"/>
                <a:ea typeface="Batang" panose="02030600000101010101" pitchFamily="18" charset="-127"/>
                <a:cs typeface="+mn-cs"/>
              </a:rPr>
              <a:t>* </a:t>
            </a:r>
            <a:r>
              <a:rPr kumimoji="0" lang="en-US" sz="1000" b="0" i="1" u="none" strike="noStrike" kern="1200" cap="none" spc="0" normalizeH="0" baseline="0" noProof="0" dirty="0">
                <a:ln>
                  <a:noFill/>
                </a:ln>
                <a:solidFill>
                  <a:prstClr val="black"/>
                </a:solidFill>
                <a:effectLst/>
                <a:uLnTx/>
                <a:uFillTx/>
                <a:latin typeface="Calibri"/>
                <a:ea typeface="Batang" panose="02030600000101010101" pitchFamily="18" charset="-127"/>
                <a:cs typeface="+mn-cs"/>
              </a:rPr>
              <a:t>Costing NHDP for all areas except Tuberculosis and Nutrition, for which data are taken from strategic plans</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au 1">
            <a:extLst>
              <a:ext uri="{FF2B5EF4-FFF2-40B4-BE49-F238E27FC236}">
                <a16:creationId xmlns:a16="http://schemas.microsoft.com/office/drawing/2014/main" id="{94F5DAB2-7A17-D848-6926-F90B3684A264}"/>
              </a:ext>
            </a:extLst>
          </p:cNvPr>
          <p:cNvGraphicFramePr>
            <a:graphicFrameLocks noGrp="1"/>
          </p:cNvGraphicFramePr>
          <p:nvPr/>
        </p:nvGraphicFramePr>
        <p:xfrm>
          <a:off x="5660760" y="1961295"/>
          <a:ext cx="6465520" cy="4347419"/>
        </p:xfrm>
        <a:graphic>
          <a:graphicData uri="http://schemas.openxmlformats.org/drawingml/2006/table">
            <a:tbl>
              <a:tblPr/>
              <a:tblGrid>
                <a:gridCol w="877328">
                  <a:extLst>
                    <a:ext uri="{9D8B030D-6E8A-4147-A177-3AD203B41FA5}">
                      <a16:colId xmlns:a16="http://schemas.microsoft.com/office/drawing/2014/main" val="4115092617"/>
                    </a:ext>
                  </a:extLst>
                </a:gridCol>
                <a:gridCol w="429127">
                  <a:extLst>
                    <a:ext uri="{9D8B030D-6E8A-4147-A177-3AD203B41FA5}">
                      <a16:colId xmlns:a16="http://schemas.microsoft.com/office/drawing/2014/main" val="345494323"/>
                    </a:ext>
                  </a:extLst>
                </a:gridCol>
                <a:gridCol w="553098">
                  <a:extLst>
                    <a:ext uri="{9D8B030D-6E8A-4147-A177-3AD203B41FA5}">
                      <a16:colId xmlns:a16="http://schemas.microsoft.com/office/drawing/2014/main" val="884743342"/>
                    </a:ext>
                  </a:extLst>
                </a:gridCol>
                <a:gridCol w="505418">
                  <a:extLst>
                    <a:ext uri="{9D8B030D-6E8A-4147-A177-3AD203B41FA5}">
                      <a16:colId xmlns:a16="http://schemas.microsoft.com/office/drawing/2014/main" val="1917077306"/>
                    </a:ext>
                  </a:extLst>
                </a:gridCol>
                <a:gridCol w="400519">
                  <a:extLst>
                    <a:ext uri="{9D8B030D-6E8A-4147-A177-3AD203B41FA5}">
                      <a16:colId xmlns:a16="http://schemas.microsoft.com/office/drawing/2014/main" val="1673502072"/>
                    </a:ext>
                  </a:extLst>
                </a:gridCol>
                <a:gridCol w="467272">
                  <a:extLst>
                    <a:ext uri="{9D8B030D-6E8A-4147-A177-3AD203B41FA5}">
                      <a16:colId xmlns:a16="http://schemas.microsoft.com/office/drawing/2014/main" val="2550566291"/>
                    </a:ext>
                  </a:extLst>
                </a:gridCol>
                <a:gridCol w="591242">
                  <a:extLst>
                    <a:ext uri="{9D8B030D-6E8A-4147-A177-3AD203B41FA5}">
                      <a16:colId xmlns:a16="http://schemas.microsoft.com/office/drawing/2014/main" val="4182296438"/>
                    </a:ext>
                  </a:extLst>
                </a:gridCol>
                <a:gridCol w="476807">
                  <a:extLst>
                    <a:ext uri="{9D8B030D-6E8A-4147-A177-3AD203B41FA5}">
                      <a16:colId xmlns:a16="http://schemas.microsoft.com/office/drawing/2014/main" val="1529832881"/>
                    </a:ext>
                  </a:extLst>
                </a:gridCol>
                <a:gridCol w="343302">
                  <a:extLst>
                    <a:ext uri="{9D8B030D-6E8A-4147-A177-3AD203B41FA5}">
                      <a16:colId xmlns:a16="http://schemas.microsoft.com/office/drawing/2014/main" val="1193159864"/>
                    </a:ext>
                  </a:extLst>
                </a:gridCol>
                <a:gridCol w="410056">
                  <a:extLst>
                    <a:ext uri="{9D8B030D-6E8A-4147-A177-3AD203B41FA5}">
                      <a16:colId xmlns:a16="http://schemas.microsoft.com/office/drawing/2014/main" val="3963418459"/>
                    </a:ext>
                  </a:extLst>
                </a:gridCol>
                <a:gridCol w="591242">
                  <a:extLst>
                    <a:ext uri="{9D8B030D-6E8A-4147-A177-3AD203B41FA5}">
                      <a16:colId xmlns:a16="http://schemas.microsoft.com/office/drawing/2014/main" val="918831307"/>
                    </a:ext>
                  </a:extLst>
                </a:gridCol>
                <a:gridCol w="476807">
                  <a:extLst>
                    <a:ext uri="{9D8B030D-6E8A-4147-A177-3AD203B41FA5}">
                      <a16:colId xmlns:a16="http://schemas.microsoft.com/office/drawing/2014/main" val="1401379891"/>
                    </a:ext>
                  </a:extLst>
                </a:gridCol>
                <a:gridCol w="343302">
                  <a:extLst>
                    <a:ext uri="{9D8B030D-6E8A-4147-A177-3AD203B41FA5}">
                      <a16:colId xmlns:a16="http://schemas.microsoft.com/office/drawing/2014/main" val="1356575457"/>
                    </a:ext>
                  </a:extLst>
                </a:gridCol>
              </a:tblGrid>
              <a:tr h="248195">
                <a:tc rowSpan="2">
                  <a:txBody>
                    <a:bodyPr/>
                    <a:lstStyle/>
                    <a:p>
                      <a:pPr algn="ctr" fontAlgn="ctr"/>
                      <a:r>
                        <a:rPr lang="fr-FR" sz="900" b="1" i="0" u="none" strike="noStrike" dirty="0">
                          <a:solidFill>
                            <a:srgbClr val="FFFFFF"/>
                          </a:solidFill>
                          <a:effectLst/>
                          <a:latin typeface="Aptos" panose="020B0004020202020204" pitchFamily="34" charset="0"/>
                        </a:rPr>
                        <a:t>Domaines prioritaires</a:t>
                      </a:r>
                    </a:p>
                  </a:txBody>
                  <a:tcPr marL="6350" marR="6350" marT="6350" marB="0" anchor="ctr">
                    <a:lnL>
                      <a:noFill/>
                    </a:lnL>
                    <a:lnR>
                      <a:noFill/>
                    </a:lnR>
                    <a:lnT>
                      <a:noFill/>
                    </a:lnT>
                    <a:lnB>
                      <a:noFill/>
                    </a:lnB>
                    <a:solidFill>
                      <a:srgbClr val="0070C0"/>
                    </a:solidFill>
                  </a:tcPr>
                </a:tc>
                <a:tc>
                  <a:txBody>
                    <a:bodyPr/>
                    <a:lstStyle/>
                    <a:p>
                      <a:pPr algn="ctr" fontAlgn="ctr"/>
                      <a:r>
                        <a:rPr lang="fr-FR" sz="900" b="0" i="0" u="none" strike="noStrike" dirty="0">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a:solidFill>
                            <a:srgbClr val="FFFFFF"/>
                          </a:solidFill>
                          <a:effectLst/>
                          <a:latin typeface="Aptos" panose="020B0004020202020204" pitchFamily="34" charset="0"/>
                        </a:rPr>
                        <a:t>2023</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dirty="0">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dirty="0">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dirty="0">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dirty="0">
                          <a:solidFill>
                            <a:srgbClr val="FFFFFF"/>
                          </a:solidFill>
                          <a:effectLst/>
                          <a:latin typeface="Aptos" panose="020B0004020202020204" pitchFamily="34" charset="0"/>
                        </a:rPr>
                        <a:t>2024</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a:solidFill>
                            <a:srgbClr val="FFFFFF"/>
                          </a:solidFill>
                          <a:effectLst/>
                          <a:latin typeface="Aptos" panose="020B0004020202020204" pitchFamily="34" charset="0"/>
                        </a:rPr>
                        <a:t>2025</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tc>
                  <a:txBody>
                    <a:bodyPr/>
                    <a:lstStyle/>
                    <a:p>
                      <a:pPr algn="ctr" fontAlgn="ctr"/>
                      <a:r>
                        <a:rPr lang="fr-FR" sz="900" b="0" i="0" u="none" strike="noStrike">
                          <a:solidFill>
                            <a:srgbClr val="FFFFFF"/>
                          </a:solidFill>
                          <a:effectLst/>
                          <a:latin typeface="Aptos" panose="020B0004020202020204" pitchFamily="34" charset="0"/>
                        </a:rPr>
                        <a:t> </a:t>
                      </a:r>
                    </a:p>
                  </a:txBody>
                  <a:tcPr marL="6350" marR="6350" marT="6350" marB="0" anchor="ctr">
                    <a:lnL>
                      <a:noFill/>
                    </a:lnL>
                    <a:lnR>
                      <a:noFill/>
                    </a:lnR>
                    <a:lnT>
                      <a:noFill/>
                    </a:lnT>
                    <a:lnB>
                      <a:noFill/>
                    </a:lnB>
                    <a:solidFill>
                      <a:srgbClr val="0BD0D9"/>
                    </a:solidFill>
                  </a:tcPr>
                </a:tc>
                <a:extLst>
                  <a:ext uri="{0D108BD9-81ED-4DB2-BD59-A6C34878D82A}">
                    <a16:rowId xmlns:a16="http://schemas.microsoft.com/office/drawing/2014/main" val="3688368980"/>
                  </a:ext>
                </a:extLst>
              </a:tr>
              <a:tr h="312885">
                <a:tc vMerge="1">
                  <a:txBody>
                    <a:bodyPr/>
                    <a:lstStyle/>
                    <a:p>
                      <a:endParaRPr lang="fr-FR"/>
                    </a:p>
                  </a:txBody>
                  <a:tcPr/>
                </a:tc>
                <a:tc>
                  <a:txBody>
                    <a:bodyPr/>
                    <a:lstStyle/>
                    <a:p>
                      <a:pPr algn="ctr" fontAlgn="ctr"/>
                      <a:r>
                        <a:rPr lang="fr-FR" sz="900" b="0" i="0" u="none" strike="noStrike">
                          <a:solidFill>
                            <a:srgbClr val="000000"/>
                          </a:solidFill>
                          <a:effectLst/>
                          <a:latin typeface="Aptos" panose="020B0004020202020204" pitchFamily="34" charset="0"/>
                        </a:rPr>
                        <a:t>Costing</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Resources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Gap</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Costing</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Resources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Gap</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err="1">
                          <a:solidFill>
                            <a:srgbClr val="000000"/>
                          </a:solidFill>
                          <a:effectLst/>
                          <a:latin typeface="Aptos" panose="020B0004020202020204" pitchFamily="34" charset="0"/>
                        </a:rPr>
                        <a:t>Costing</a:t>
                      </a:r>
                      <a:endParaRPr lang="fr-FR" sz="900" b="0" i="0" u="none" strike="noStrike" dirty="0">
                        <a:solidFill>
                          <a:srgbClr val="000000"/>
                        </a:solidFill>
                        <a:effectLst/>
                        <a:latin typeface="Aptos" panose="020B0004020202020204" pitchFamily="34"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Resources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Gap</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48582417"/>
                  </a:ext>
                </a:extLst>
              </a:tr>
              <a:tr h="459749">
                <a:tc>
                  <a:txBody>
                    <a:bodyPr/>
                    <a:lstStyle/>
                    <a:p>
                      <a:r>
                        <a:rPr lang="fr-FR" sz="900" b="0" dirty="0">
                          <a:solidFill>
                            <a:srgbClr val="000000"/>
                          </a:solidFill>
                          <a:effectLst/>
                          <a:latin typeface="Aptos" panose="020B0004020202020204" pitchFamily="34" charset="0"/>
                          <a:ea typeface="Batang" panose="02030600000101010101" pitchFamily="18" charset="-127"/>
                        </a:rPr>
                        <a:t>Santé reproductive</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15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ptos" panose="020B0004020202020204" pitchFamily="34" charset="0"/>
                        </a:rPr>
                        <a:t>             30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dirty="0">
                          <a:solidFill>
                            <a:srgbClr val="00B050"/>
                          </a:solidFill>
                          <a:effectLst/>
                          <a:latin typeface="Aptos" panose="020B0004020202020204" pitchFamily="34" charset="0"/>
                        </a:rPr>
                        <a:t>15 Md</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fr-FR" sz="900" b="0" i="0" u="none" strike="noStrike">
                          <a:solidFill>
                            <a:srgbClr val="00B050"/>
                          </a:solidFill>
                          <a:effectLst/>
                          <a:latin typeface="Aptos" panose="020B0004020202020204" pitchFamily="34" charset="0"/>
                        </a:rPr>
                        <a:t>103%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16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ptos" panose="020B0004020202020204" pitchFamily="34" charset="0"/>
                        </a:rPr>
                        <a:t>              21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B050"/>
                          </a:solidFill>
                          <a:effectLst/>
                          <a:latin typeface="Aptos" panose="020B0004020202020204" pitchFamily="34" charset="0"/>
                        </a:rPr>
                        <a:t>4 Md</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fr-FR" sz="900" b="0" i="0" u="none" strike="noStrike">
                          <a:solidFill>
                            <a:srgbClr val="00B050"/>
                          </a:solidFill>
                          <a:effectLst/>
                          <a:latin typeface="Aptos" panose="020B0004020202020204" pitchFamily="34" charset="0"/>
                        </a:rPr>
                        <a:t>28%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17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000000"/>
                          </a:solidFill>
                          <a:effectLst/>
                          <a:latin typeface="Aptos" panose="020B0004020202020204" pitchFamily="34" charset="0"/>
                        </a:rPr>
                        <a:t>              13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900" b="0" i="0" u="none" strike="noStrike">
                          <a:solidFill>
                            <a:srgbClr val="FF0000"/>
                          </a:solidFill>
                          <a:effectLst/>
                          <a:latin typeface="Aptos" panose="020B0004020202020204" pitchFamily="34" charset="0"/>
                        </a:rPr>
                        <a:t>-4 Md</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-25%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4177784312"/>
                  </a:ext>
                </a:extLst>
              </a:tr>
              <a:tr h="256468">
                <a:tc>
                  <a:txBody>
                    <a:bodyPr/>
                    <a:lstStyle/>
                    <a:p>
                      <a:r>
                        <a:rPr lang="fr-FR" sz="900" b="0" dirty="0">
                          <a:solidFill>
                            <a:srgbClr val="000000"/>
                          </a:solidFill>
                          <a:effectLst/>
                          <a:latin typeface="Aptos" panose="020B0004020202020204" pitchFamily="34" charset="0"/>
                          <a:ea typeface="Batang" panose="02030600000101010101" pitchFamily="18" charset="-127"/>
                        </a:rPr>
                        <a:t>VIH/SIDA</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         26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30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B050"/>
                          </a:solidFill>
                          <a:effectLst/>
                          <a:latin typeface="Aptos" panose="020B0004020202020204" pitchFamily="34" charset="0"/>
                        </a:rPr>
                        <a:t>4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B050"/>
                          </a:solidFill>
                          <a:effectLst/>
                          <a:latin typeface="Aptos" panose="020B0004020202020204" pitchFamily="34" charset="0"/>
                        </a:rPr>
                        <a:t>15%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29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28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-1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-3%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        31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25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-6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-18%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2203429691"/>
                  </a:ext>
                </a:extLst>
              </a:tr>
              <a:tr h="256468">
                <a:tc>
                  <a:txBody>
                    <a:bodyPr/>
                    <a:lstStyle/>
                    <a:p>
                      <a:r>
                        <a:rPr lang="fr-FR" sz="900" b="0">
                          <a:solidFill>
                            <a:srgbClr val="000000"/>
                          </a:solidFill>
                          <a:effectLst/>
                          <a:latin typeface="Aptos" panose="020B0004020202020204" pitchFamily="34" charset="0"/>
                          <a:ea typeface="Batang" panose="02030600000101010101" pitchFamily="18" charset="-127"/>
                        </a:rPr>
                        <a:t>Vaccination</a:t>
                      </a:r>
                      <a:endParaRPr lang="fr-BF" sz="900" b="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20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21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B050"/>
                          </a:solidFill>
                          <a:effectLst/>
                          <a:latin typeface="Aptos" panose="020B0004020202020204" pitchFamily="34" charset="0"/>
                        </a:rPr>
                        <a:t>1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B050"/>
                          </a:solidFill>
                          <a:effectLst/>
                          <a:latin typeface="Aptos" panose="020B0004020202020204" pitchFamily="34" charset="0"/>
                        </a:rPr>
                        <a:t>3%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23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22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-1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-2%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24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19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-5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-20%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2570244067"/>
                  </a:ext>
                </a:extLst>
              </a:tr>
              <a:tr h="256468">
                <a:tc>
                  <a:txBody>
                    <a:bodyPr/>
                    <a:lstStyle/>
                    <a:p>
                      <a:r>
                        <a:rPr lang="fr-FR" sz="900" b="0" dirty="0">
                          <a:solidFill>
                            <a:srgbClr val="000000"/>
                          </a:solidFill>
                          <a:effectLst/>
                          <a:latin typeface="Aptos" panose="020B0004020202020204" pitchFamily="34" charset="0"/>
                          <a:ea typeface="Batang" panose="02030600000101010101" pitchFamily="18" charset="-127"/>
                        </a:rPr>
                        <a:t>MNT</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7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7 </a:t>
                      </a:r>
                    </a:p>
                  </a:txBody>
                  <a:tcPr marL="6350" marR="6350" marT="6350" marB="0" anchor="ctr">
                    <a:lnL>
                      <a:noFill/>
                    </a:lnL>
                    <a:lnR>
                      <a:noFill/>
                    </a:lnR>
                    <a:lnT>
                      <a:noFill/>
                    </a:lnT>
                    <a:lnB>
                      <a:noFill/>
                    </a:lnB>
                  </a:tcPr>
                </a:tc>
                <a:tc>
                  <a:txBody>
                    <a:bodyPr/>
                    <a:lstStyle/>
                    <a:p>
                      <a:pPr algn="ctr" fontAlgn="ctr"/>
                      <a:r>
                        <a:rPr lang="fr-FR" sz="900" b="0" i="0" u="none" strike="noStrike" dirty="0">
                          <a:solidFill>
                            <a:srgbClr val="FF0000"/>
                          </a:solidFill>
                          <a:effectLst/>
                          <a:latin typeface="Aptos" panose="020B0004020202020204" pitchFamily="34" charset="0"/>
                        </a:rPr>
                        <a:t>-0,2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-2%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8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7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-1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-17%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9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7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-19%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1522569542"/>
                  </a:ext>
                </a:extLst>
              </a:tr>
              <a:tr h="612999">
                <a:tc>
                  <a:txBody>
                    <a:bodyPr/>
                    <a:lstStyle/>
                    <a:p>
                      <a:r>
                        <a:rPr lang="fr-FR" sz="900" b="0" dirty="0">
                          <a:solidFill>
                            <a:srgbClr val="000000"/>
                          </a:solidFill>
                          <a:effectLst/>
                          <a:latin typeface="Aptos" panose="020B0004020202020204" pitchFamily="34" charset="0"/>
                          <a:ea typeface="Batang" panose="02030600000101010101" pitchFamily="18" charset="-127"/>
                        </a:rPr>
                        <a:t>RSS)</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672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347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-326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-48%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401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326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-75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-19%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511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284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-228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-45%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1099396096"/>
                  </a:ext>
                </a:extLst>
              </a:tr>
              <a:tr h="405379">
                <a:tc>
                  <a:txBody>
                    <a:bodyPr/>
                    <a:lstStyle/>
                    <a:p>
                      <a:r>
                        <a:rPr lang="fr-FR" sz="900" b="0" dirty="0">
                          <a:solidFill>
                            <a:srgbClr val="000000"/>
                          </a:solidFill>
                          <a:effectLst/>
                          <a:latin typeface="Aptos" panose="020B0004020202020204" pitchFamily="34" charset="0"/>
                          <a:ea typeface="Batang" panose="02030600000101010101" pitchFamily="18" charset="-127"/>
                        </a:rPr>
                        <a:t>SONU</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         32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23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-8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-27%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35 </a:t>
                      </a:r>
                    </a:p>
                  </a:txBody>
                  <a:tcPr marL="6350" marR="6350" marT="6350" marB="0" anchor="ctr">
                    <a:lnL>
                      <a:noFill/>
                    </a:lnL>
                    <a:lnR>
                      <a:noFill/>
                    </a:lnR>
                    <a:lnT>
                      <a:noFill/>
                    </a:lnT>
                    <a:lnB>
                      <a:noFill/>
                    </a:lnB>
                  </a:tcPr>
                </a:tc>
                <a:tc>
                  <a:txBody>
                    <a:bodyPr/>
                    <a:lstStyle/>
                    <a:p>
                      <a:pPr algn="ctr" fontAlgn="ctr"/>
                      <a:r>
                        <a:rPr lang="fr-FR" sz="900" b="0" i="0" u="none" strike="noStrike" dirty="0">
                          <a:solidFill>
                            <a:srgbClr val="000000"/>
                          </a:solidFill>
                          <a:effectLst/>
                          <a:latin typeface="Aptos" panose="020B0004020202020204" pitchFamily="34" charset="0"/>
                        </a:rPr>
                        <a:t>              12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-23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-65%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37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11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-26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-71%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2491803878"/>
                  </a:ext>
                </a:extLst>
              </a:tr>
              <a:tr h="256468">
                <a:tc>
                  <a:txBody>
                    <a:bodyPr/>
                    <a:lstStyle/>
                    <a:p>
                      <a:r>
                        <a:rPr lang="fr-FR" sz="900" b="0">
                          <a:solidFill>
                            <a:srgbClr val="000000"/>
                          </a:solidFill>
                          <a:effectLst/>
                          <a:latin typeface="Aptos" panose="020B0004020202020204" pitchFamily="34" charset="0"/>
                          <a:ea typeface="Batang" panose="02030600000101010101" pitchFamily="18" charset="-127"/>
                        </a:rPr>
                        <a:t>Tuberculose</a:t>
                      </a:r>
                      <a:endParaRPr lang="fr-BF" sz="900" b="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0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-4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-100%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3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-37%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3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-37%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3421701209"/>
                  </a:ext>
                </a:extLst>
              </a:tr>
              <a:tr h="256468">
                <a:tc>
                  <a:txBody>
                    <a:bodyPr/>
                    <a:lstStyle/>
                    <a:p>
                      <a:r>
                        <a:rPr lang="fr-FR" sz="900" b="0">
                          <a:solidFill>
                            <a:srgbClr val="000000"/>
                          </a:solidFill>
                          <a:effectLst/>
                          <a:latin typeface="Aptos" panose="020B0004020202020204" pitchFamily="34" charset="0"/>
                          <a:ea typeface="Batang" panose="02030600000101010101" pitchFamily="18" charset="-127"/>
                        </a:rPr>
                        <a:t>Paludisme</a:t>
                      </a:r>
                      <a:endParaRPr lang="fr-BF" sz="900" b="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83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18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-65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-78%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86 </a:t>
                      </a:r>
                    </a:p>
                  </a:txBody>
                  <a:tcPr marL="6350" marR="6350" marT="6350" marB="0" anchor="ctr">
                    <a:lnL>
                      <a:noFill/>
                    </a:lnL>
                    <a:lnR>
                      <a:noFill/>
                    </a:lnR>
                    <a:lnT>
                      <a:noFill/>
                    </a:lnT>
                    <a:lnB>
                      <a:noFill/>
                    </a:lnB>
                  </a:tcPr>
                </a:tc>
                <a:tc>
                  <a:txBody>
                    <a:bodyPr/>
                    <a:lstStyle/>
                    <a:p>
                      <a:pPr algn="ctr" fontAlgn="ctr"/>
                      <a:r>
                        <a:rPr lang="fr-FR" sz="900" b="0" i="0" u="none" strike="noStrike" dirty="0">
                          <a:solidFill>
                            <a:srgbClr val="000000"/>
                          </a:solidFill>
                          <a:effectLst/>
                          <a:latin typeface="Aptos" panose="020B0004020202020204" pitchFamily="34" charset="0"/>
                        </a:rPr>
                        <a:t>              29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-57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-66%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128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42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-86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-67%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2032719451"/>
                  </a:ext>
                </a:extLst>
              </a:tr>
              <a:tr h="256468">
                <a:tc>
                  <a:txBody>
                    <a:bodyPr/>
                    <a:lstStyle/>
                    <a:p>
                      <a:r>
                        <a:rPr lang="fr-FR" sz="900" b="0" dirty="0">
                          <a:solidFill>
                            <a:srgbClr val="000000"/>
                          </a:solidFill>
                          <a:effectLst/>
                          <a:latin typeface="Aptos" panose="020B0004020202020204" pitchFamily="34" charset="0"/>
                          <a:ea typeface="Batang" panose="02030600000101010101" pitchFamily="18" charset="-127"/>
                        </a:rPr>
                        <a:t>PCIME/TETU</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33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25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-7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dirty="0">
                          <a:solidFill>
                            <a:srgbClr val="FF0000"/>
                          </a:solidFill>
                          <a:effectLst/>
                          <a:latin typeface="Aptos" panose="020B0004020202020204" pitchFamily="34" charset="0"/>
                        </a:rPr>
                        <a:t>-22%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36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-32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-89%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39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1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-38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-99%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3257479904"/>
                  </a:ext>
                </a:extLst>
              </a:tr>
              <a:tr h="256468">
                <a:tc>
                  <a:txBody>
                    <a:bodyPr/>
                    <a:lstStyle/>
                    <a:p>
                      <a:r>
                        <a:rPr lang="fr-FR" sz="900" b="0">
                          <a:solidFill>
                            <a:srgbClr val="000000"/>
                          </a:solidFill>
                          <a:effectLst/>
                          <a:latin typeface="Aptos" panose="020B0004020202020204" pitchFamily="34" charset="0"/>
                          <a:ea typeface="Batang" panose="02030600000101010101" pitchFamily="18" charset="-127"/>
                        </a:rPr>
                        <a:t>Nutrition</a:t>
                      </a:r>
                      <a:endParaRPr lang="fr-BF" sz="900" b="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110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44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-66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-60%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116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25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-91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-79%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119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18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-102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-85%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2175130976"/>
                  </a:ext>
                </a:extLst>
              </a:tr>
              <a:tr h="256468">
                <a:tc>
                  <a:txBody>
                    <a:bodyPr/>
                    <a:lstStyle/>
                    <a:p>
                      <a:r>
                        <a:rPr lang="fr-FR" sz="900" b="0" dirty="0">
                          <a:solidFill>
                            <a:srgbClr val="000000"/>
                          </a:solidFill>
                          <a:effectLst/>
                          <a:latin typeface="Aptos" panose="020B0004020202020204" pitchFamily="34" charset="0"/>
                          <a:ea typeface="Batang" panose="02030600000101010101" pitchFamily="18" charset="-127"/>
                        </a:rPr>
                        <a:t>WASH</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22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-18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-83%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dirty="0">
                          <a:solidFill>
                            <a:srgbClr val="000000"/>
                          </a:solidFill>
                          <a:effectLst/>
                          <a:latin typeface="Aptos" panose="020B0004020202020204" pitchFamily="34" charset="0"/>
                        </a:rPr>
                        <a:t>          24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2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-21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-90% </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25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000000"/>
                          </a:solidFill>
                          <a:effectLst/>
                          <a:latin typeface="Aptos" panose="020B0004020202020204" pitchFamily="34" charset="0"/>
                        </a:rPr>
                        <a:t>                1 </a:t>
                      </a:r>
                    </a:p>
                  </a:txBody>
                  <a:tcPr marL="6350" marR="6350" marT="6350" marB="0" anchor="ctr">
                    <a:lnL>
                      <a:noFill/>
                    </a:lnL>
                    <a:lnR>
                      <a:noFill/>
                    </a:lnR>
                    <a:lnT>
                      <a:noFill/>
                    </a:lnT>
                    <a:lnB>
                      <a:noFill/>
                    </a:lnB>
                  </a:tcPr>
                </a:tc>
                <a:tc>
                  <a:txBody>
                    <a:bodyPr/>
                    <a:lstStyle/>
                    <a:p>
                      <a:pPr algn="ctr" fontAlgn="ctr"/>
                      <a:r>
                        <a:rPr lang="fr-FR" sz="900" b="0" i="0" u="none" strike="noStrike">
                          <a:solidFill>
                            <a:srgbClr val="FF0000"/>
                          </a:solidFill>
                          <a:effectLst/>
                          <a:latin typeface="Aptos" panose="020B0004020202020204" pitchFamily="34" charset="0"/>
                        </a:rPr>
                        <a:t>-24 Md</a:t>
                      </a:r>
                    </a:p>
                  </a:txBody>
                  <a:tcPr marL="6350" marR="6350" marT="6350" marB="0" anchor="ctr">
                    <a:lnL>
                      <a:noFill/>
                    </a:lnL>
                    <a:lnR>
                      <a:noFill/>
                    </a:lnR>
                    <a:lnT>
                      <a:noFill/>
                    </a:lnT>
                    <a:lnB>
                      <a:noFill/>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-96% </a:t>
                      </a:r>
                    </a:p>
                  </a:txBody>
                  <a:tcPr marL="6350" marR="6350" marT="6350" marB="0" anchor="ctr">
                    <a:lnL>
                      <a:noFill/>
                    </a:lnL>
                    <a:lnR>
                      <a:noFill/>
                    </a:lnR>
                    <a:lnT>
                      <a:noFill/>
                    </a:lnT>
                    <a:lnB>
                      <a:noFill/>
                    </a:lnB>
                    <a:solidFill>
                      <a:srgbClr val="DDEBF7"/>
                    </a:solidFill>
                  </a:tcPr>
                </a:tc>
                <a:extLst>
                  <a:ext uri="{0D108BD9-81ED-4DB2-BD59-A6C34878D82A}">
                    <a16:rowId xmlns:a16="http://schemas.microsoft.com/office/drawing/2014/main" val="4177462244"/>
                  </a:ext>
                </a:extLst>
              </a:tr>
              <a:tr h="256468">
                <a:tc>
                  <a:txBody>
                    <a:bodyPr/>
                    <a:lstStyle/>
                    <a:p>
                      <a:r>
                        <a:rPr lang="fr-FR" sz="900" b="0" dirty="0">
                          <a:solidFill>
                            <a:srgbClr val="000000"/>
                          </a:solidFill>
                          <a:effectLst/>
                          <a:latin typeface="Aptos" panose="020B0004020202020204" pitchFamily="34" charset="0"/>
                          <a:ea typeface="Batang" panose="02030600000101010101" pitchFamily="18" charset="-127"/>
                        </a:rPr>
                        <a:t>MTN</a:t>
                      </a:r>
                      <a:endParaRPr lang="fr-BF" sz="900" b="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ptos" panose="020B0004020202020204" pitchFamily="34" charset="0"/>
                        </a:rPr>
                        <a:t>               1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FF0000"/>
                          </a:solidFill>
                          <a:effectLst/>
                          <a:latin typeface="Aptos" panose="020B0004020202020204" pitchFamily="34" charset="0"/>
                        </a:rPr>
                        <a:t>-16 Md</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-92%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19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ptos" panose="020B0004020202020204" pitchFamily="34" charset="0"/>
                        </a:rPr>
                        <a:t>                1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FF0000"/>
                          </a:solidFill>
                          <a:effectLst/>
                          <a:latin typeface="Aptos" panose="020B0004020202020204" pitchFamily="34" charset="0"/>
                        </a:rPr>
                        <a:t>-18 Md</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FF0000"/>
                          </a:solidFill>
                          <a:effectLst/>
                          <a:latin typeface="Aptos" panose="020B0004020202020204" pitchFamily="34" charset="0"/>
                        </a:rPr>
                        <a:t>-93%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a:solidFill>
                            <a:srgbClr val="000000"/>
                          </a:solidFill>
                          <a:effectLst/>
                          <a:latin typeface="Aptos" panose="020B0004020202020204" pitchFamily="34" charset="0"/>
                        </a:rPr>
                        <a:t>        20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Aptos" panose="020B0004020202020204" pitchFamily="34" charset="0"/>
                        </a:rPr>
                        <a:t>                1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FF0000"/>
                          </a:solidFill>
                          <a:effectLst/>
                          <a:latin typeface="Aptos" panose="020B0004020202020204" pitchFamily="34" charset="0"/>
                        </a:rPr>
                        <a:t>-19 Md</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900" b="0" i="0" u="none" strike="noStrike" dirty="0">
                          <a:solidFill>
                            <a:srgbClr val="FF0000"/>
                          </a:solidFill>
                          <a:effectLst/>
                          <a:latin typeface="Aptos" panose="020B0004020202020204" pitchFamily="34" charset="0"/>
                        </a:rPr>
                        <a:t>-94%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30388869"/>
                  </a:ext>
                </a:extLst>
              </a:tr>
            </a:tbl>
          </a:graphicData>
        </a:graphic>
      </p:graphicFrame>
      <p:cxnSp>
        <p:nvCxnSpPr>
          <p:cNvPr id="3" name="Straight Connector 22">
            <a:extLst>
              <a:ext uri="{FF2B5EF4-FFF2-40B4-BE49-F238E27FC236}">
                <a16:creationId xmlns:a16="http://schemas.microsoft.com/office/drawing/2014/main" id="{A232B4AC-F1E9-23F3-3A20-C36B338524B5}"/>
              </a:ext>
            </a:extLst>
          </p:cNvPr>
          <p:cNvCxnSpPr/>
          <p:nvPr/>
        </p:nvCxnSpPr>
        <p:spPr bwMode="auto">
          <a:xfrm flipH="1">
            <a:off x="5555107" y="1961295"/>
            <a:ext cx="0" cy="43920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Tableau 3">
            <a:extLst>
              <a:ext uri="{FF2B5EF4-FFF2-40B4-BE49-F238E27FC236}">
                <a16:creationId xmlns:a16="http://schemas.microsoft.com/office/drawing/2014/main" id="{9F400453-EB0A-86B3-CCE5-3098D7E65E8D}"/>
              </a:ext>
            </a:extLst>
          </p:cNvPr>
          <p:cNvGraphicFramePr>
            <a:graphicFrameLocks noGrp="1"/>
          </p:cNvGraphicFramePr>
          <p:nvPr/>
        </p:nvGraphicFramePr>
        <p:xfrm>
          <a:off x="161984" y="1961295"/>
          <a:ext cx="5287471" cy="4347426"/>
        </p:xfrm>
        <a:graphic>
          <a:graphicData uri="http://schemas.openxmlformats.org/drawingml/2006/table">
            <a:tbl>
              <a:tblPr firstRow="1" firstCol="1" bandRow="1"/>
              <a:tblGrid>
                <a:gridCol w="2331834">
                  <a:extLst>
                    <a:ext uri="{9D8B030D-6E8A-4147-A177-3AD203B41FA5}">
                      <a16:colId xmlns:a16="http://schemas.microsoft.com/office/drawing/2014/main" val="1166267963"/>
                    </a:ext>
                  </a:extLst>
                </a:gridCol>
                <a:gridCol w="794327">
                  <a:extLst>
                    <a:ext uri="{9D8B030D-6E8A-4147-A177-3AD203B41FA5}">
                      <a16:colId xmlns:a16="http://schemas.microsoft.com/office/drawing/2014/main" val="4264436794"/>
                    </a:ext>
                  </a:extLst>
                </a:gridCol>
                <a:gridCol w="895928">
                  <a:extLst>
                    <a:ext uri="{9D8B030D-6E8A-4147-A177-3AD203B41FA5}">
                      <a16:colId xmlns:a16="http://schemas.microsoft.com/office/drawing/2014/main" val="969711969"/>
                    </a:ext>
                  </a:extLst>
                </a:gridCol>
                <a:gridCol w="717600">
                  <a:extLst>
                    <a:ext uri="{9D8B030D-6E8A-4147-A177-3AD203B41FA5}">
                      <a16:colId xmlns:a16="http://schemas.microsoft.com/office/drawing/2014/main" val="3884786058"/>
                    </a:ext>
                  </a:extLst>
                </a:gridCol>
                <a:gridCol w="547782">
                  <a:extLst>
                    <a:ext uri="{9D8B030D-6E8A-4147-A177-3AD203B41FA5}">
                      <a16:colId xmlns:a16="http://schemas.microsoft.com/office/drawing/2014/main" val="2254287745"/>
                    </a:ext>
                  </a:extLst>
                </a:gridCol>
              </a:tblGrid>
              <a:tr h="719194">
                <a:tc>
                  <a:txBody>
                    <a:bodyPr/>
                    <a:lstStyle/>
                    <a:p>
                      <a:r>
                        <a:rPr lang="fr-FR" sz="1050" b="1">
                          <a:solidFill>
                            <a:srgbClr val="000000"/>
                          </a:solidFill>
                          <a:effectLst/>
                          <a:latin typeface="Aptos" panose="020B0004020202020204" pitchFamily="34" charset="0"/>
                          <a:ea typeface="Times New Roman" panose="02020603050405020304" pitchFamily="18" charset="0"/>
                        </a:rPr>
                        <a:t>Domaines d'intervention prioritaires</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fr-FR" sz="1050" b="1">
                          <a:solidFill>
                            <a:srgbClr val="000000"/>
                          </a:solidFill>
                          <a:effectLst/>
                          <a:latin typeface="Aptos" panose="020B0004020202020204" pitchFamily="34" charset="0"/>
                          <a:ea typeface="Times New Roman" panose="02020603050405020304" pitchFamily="18" charset="0"/>
                        </a:rPr>
                        <a:t>Costing</a:t>
                      </a:r>
                      <a:endParaRPr lang="fr-BF" sz="1100">
                        <a:effectLst/>
                        <a:latin typeface="Aptos" panose="020B0004020202020204" pitchFamily="34" charset="0"/>
                        <a:ea typeface="Batang" panose="02030600000101010101" pitchFamily="18" charset="-127"/>
                      </a:endParaRPr>
                    </a:p>
                    <a:p>
                      <a:pPr algn="ctr"/>
                      <a:r>
                        <a:rPr lang="fr-FR" sz="1050" b="1">
                          <a:solidFill>
                            <a:srgbClr val="000000"/>
                          </a:solidFill>
                          <a:effectLst/>
                          <a:latin typeface="Aptos" panose="020B0004020202020204" pitchFamily="34" charset="0"/>
                          <a:ea typeface="Times New Roman" panose="02020603050405020304" pitchFamily="18" charset="0"/>
                        </a:rPr>
                        <a:t>PNDS/PS</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fr-FR" sz="1050" b="1" dirty="0">
                          <a:solidFill>
                            <a:srgbClr val="000000"/>
                          </a:solidFill>
                          <a:effectLst/>
                          <a:latin typeface="Aptos" panose="020B0004020202020204" pitchFamily="34" charset="0"/>
                          <a:ea typeface="Times New Roman" panose="02020603050405020304" pitchFamily="18" charset="0"/>
                        </a:rPr>
                        <a:t>Ressources</a:t>
                      </a:r>
                      <a:endParaRPr lang="fr-BF" sz="1100" dirty="0">
                        <a:effectLst/>
                        <a:latin typeface="Aptos" panose="020B0004020202020204" pitchFamily="34" charset="0"/>
                        <a:ea typeface="Batang" panose="02030600000101010101" pitchFamily="18" charset="-127"/>
                      </a:endParaRPr>
                    </a:p>
                    <a:p>
                      <a:pPr algn="ctr"/>
                      <a:r>
                        <a:rPr lang="fr-FR" sz="1050" b="1" dirty="0">
                          <a:solidFill>
                            <a:srgbClr val="000000"/>
                          </a:solidFill>
                          <a:effectLst/>
                          <a:latin typeface="Aptos" panose="020B0004020202020204" pitchFamily="34" charset="0"/>
                          <a:ea typeface="Times New Roman" panose="02020603050405020304" pitchFamily="18" charset="0"/>
                        </a:rPr>
                        <a:t>(PTF &amp; Etat)</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fr-FR" sz="1050" b="1">
                          <a:solidFill>
                            <a:srgbClr val="000000"/>
                          </a:solidFill>
                          <a:effectLst/>
                          <a:latin typeface="Aptos" panose="020B0004020202020204" pitchFamily="34" charset="0"/>
                          <a:ea typeface="Times New Roman" panose="02020603050405020304" pitchFamily="18" charset="0"/>
                        </a:rPr>
                        <a:t>Gap</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fr-FR" sz="1050" b="1" dirty="0">
                          <a:solidFill>
                            <a:srgbClr val="000000"/>
                          </a:solidFill>
                          <a:effectLst/>
                          <a:latin typeface="Aptos" panose="020B0004020202020204" pitchFamily="34" charset="0"/>
                          <a:ea typeface="Times New Roman" panose="02020603050405020304" pitchFamily="18" charset="0"/>
                        </a:rPr>
                        <a:t>Gap (%)</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99206211"/>
                  </a:ext>
                </a:extLst>
              </a:tr>
              <a:tr h="264458">
                <a:tc>
                  <a:txBody>
                    <a:bodyPr/>
                    <a:lstStyle/>
                    <a:p>
                      <a:r>
                        <a:rPr lang="fr-FR" sz="1050" b="1" dirty="0">
                          <a:solidFill>
                            <a:srgbClr val="000000"/>
                          </a:solidFill>
                          <a:effectLst/>
                          <a:latin typeface="Aptos" panose="020B0004020202020204" pitchFamily="34" charset="0"/>
                          <a:ea typeface="Batang" panose="02030600000101010101" pitchFamily="18" charset="-127"/>
                        </a:rPr>
                        <a:t>Santé reproductive</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48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63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fr-FR" sz="1050">
                          <a:solidFill>
                            <a:srgbClr val="00B050"/>
                          </a:solidFill>
                          <a:effectLst/>
                          <a:latin typeface="Aptos" panose="020B0004020202020204" pitchFamily="34" charset="0"/>
                          <a:ea typeface="Batang" panose="02030600000101010101" pitchFamily="18" charset="-127"/>
                        </a:rPr>
                        <a:t>15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CF2DA"/>
                    </a:solidFill>
                  </a:tcPr>
                </a:tc>
                <a:tc>
                  <a:txBody>
                    <a:bodyPr/>
                    <a:lstStyle/>
                    <a:p>
                      <a:pPr algn="ctr"/>
                      <a:r>
                        <a:rPr lang="fr-FR" sz="1050">
                          <a:solidFill>
                            <a:srgbClr val="00B050"/>
                          </a:solidFill>
                          <a:effectLst/>
                          <a:latin typeface="Aptos" panose="020B0004020202020204" pitchFamily="34" charset="0"/>
                          <a:ea typeface="Batang" panose="02030600000101010101" pitchFamily="18" charset="-127"/>
                        </a:rPr>
                        <a:t>+32%</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CF2DA"/>
                    </a:solidFill>
                  </a:tcPr>
                </a:tc>
                <a:extLst>
                  <a:ext uri="{0D108BD9-81ED-4DB2-BD59-A6C34878D82A}">
                    <a16:rowId xmlns:a16="http://schemas.microsoft.com/office/drawing/2014/main" val="4096386460"/>
                  </a:ext>
                </a:extLst>
              </a:tr>
              <a:tr h="264458">
                <a:tc>
                  <a:txBody>
                    <a:bodyPr/>
                    <a:lstStyle/>
                    <a:p>
                      <a:r>
                        <a:rPr lang="fr-FR" sz="1050" b="1" dirty="0">
                          <a:solidFill>
                            <a:srgbClr val="000000"/>
                          </a:solidFill>
                          <a:effectLst/>
                          <a:latin typeface="Aptos" panose="020B0004020202020204" pitchFamily="34" charset="0"/>
                          <a:ea typeface="Batang" panose="02030600000101010101" pitchFamily="18" charset="-127"/>
                        </a:rPr>
                        <a:t>VIH/SIDA</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85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83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-2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-3%</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1565024897"/>
                  </a:ext>
                </a:extLst>
              </a:tr>
              <a:tr h="264458">
                <a:tc>
                  <a:txBody>
                    <a:bodyPr/>
                    <a:lstStyle/>
                    <a:p>
                      <a:r>
                        <a:rPr lang="fr-FR" sz="1050" b="1">
                          <a:solidFill>
                            <a:srgbClr val="000000"/>
                          </a:solidFill>
                          <a:effectLst/>
                          <a:latin typeface="Aptos" panose="020B0004020202020204" pitchFamily="34" charset="0"/>
                          <a:ea typeface="Batang" panose="02030600000101010101" pitchFamily="18" charset="-127"/>
                        </a:rPr>
                        <a:t>Vaccination</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67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62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-5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dirty="0">
                          <a:solidFill>
                            <a:srgbClr val="FF0000"/>
                          </a:solidFill>
                          <a:effectLst/>
                          <a:latin typeface="Aptos" panose="020B0004020202020204" pitchFamily="34" charset="0"/>
                          <a:ea typeface="Batang" panose="02030600000101010101" pitchFamily="18" charset="-127"/>
                        </a:rPr>
                        <a:t>-7%</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4259709013"/>
                  </a:ext>
                </a:extLst>
              </a:tr>
              <a:tr h="264458">
                <a:tc>
                  <a:txBody>
                    <a:bodyPr/>
                    <a:lstStyle/>
                    <a:p>
                      <a:r>
                        <a:rPr lang="fr-FR" sz="1050" b="1" dirty="0">
                          <a:solidFill>
                            <a:srgbClr val="000000"/>
                          </a:solidFill>
                          <a:effectLst/>
                          <a:latin typeface="Aptos" panose="020B0004020202020204" pitchFamily="34" charset="0"/>
                          <a:ea typeface="Batang" panose="02030600000101010101" pitchFamily="18" charset="-127"/>
                        </a:rPr>
                        <a:t>Maladies non transmissibles (MNT)</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24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21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-3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-13%</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3322493212"/>
                  </a:ext>
                </a:extLst>
              </a:tr>
              <a:tr h="359597">
                <a:tc>
                  <a:txBody>
                    <a:bodyPr/>
                    <a:lstStyle/>
                    <a:p>
                      <a:r>
                        <a:rPr lang="fr-FR" sz="1050" b="1" dirty="0">
                          <a:solidFill>
                            <a:srgbClr val="000000"/>
                          </a:solidFill>
                          <a:effectLst/>
                          <a:latin typeface="Aptos" panose="020B0004020202020204" pitchFamily="34" charset="0"/>
                          <a:ea typeface="Batang" panose="02030600000101010101" pitchFamily="18" charset="-127"/>
                        </a:rPr>
                        <a:t>Renforcement du système de santé (RSS)</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1585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dirty="0">
                          <a:solidFill>
                            <a:srgbClr val="000000"/>
                          </a:solidFill>
                          <a:effectLst/>
                          <a:latin typeface="Aptos" panose="020B0004020202020204" pitchFamily="34" charset="0"/>
                          <a:ea typeface="Batang" panose="02030600000101010101" pitchFamily="18" charset="-127"/>
                        </a:rPr>
                        <a:t>956 Md</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-629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-40%</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795417948"/>
                  </a:ext>
                </a:extLst>
              </a:tr>
              <a:tr h="359597">
                <a:tc>
                  <a:txBody>
                    <a:bodyPr/>
                    <a:lstStyle/>
                    <a:p>
                      <a:r>
                        <a:rPr lang="fr-FR" sz="1050" b="1" dirty="0">
                          <a:solidFill>
                            <a:srgbClr val="000000"/>
                          </a:solidFill>
                          <a:effectLst/>
                          <a:latin typeface="Aptos" panose="020B0004020202020204" pitchFamily="34" charset="0"/>
                          <a:ea typeface="Batang" panose="02030600000101010101" pitchFamily="18" charset="-127"/>
                        </a:rPr>
                        <a:t>Soins obstétricaux et néonataux d'urgence (SONU)</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104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47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-57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-55%</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729581806"/>
                  </a:ext>
                </a:extLst>
              </a:tr>
              <a:tr h="264458">
                <a:tc>
                  <a:txBody>
                    <a:bodyPr/>
                    <a:lstStyle/>
                    <a:p>
                      <a:r>
                        <a:rPr lang="fr-FR" sz="1050" b="1">
                          <a:solidFill>
                            <a:srgbClr val="000000"/>
                          </a:solidFill>
                          <a:effectLst/>
                          <a:latin typeface="Aptos" panose="020B0004020202020204" pitchFamily="34" charset="0"/>
                          <a:ea typeface="Batang" panose="02030600000101010101" pitchFamily="18" charset="-127"/>
                        </a:rPr>
                        <a:t>Tuberculose</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13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5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-7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-57%</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695932737"/>
                  </a:ext>
                </a:extLst>
              </a:tr>
              <a:tr h="264458">
                <a:tc>
                  <a:txBody>
                    <a:bodyPr/>
                    <a:lstStyle/>
                    <a:p>
                      <a:r>
                        <a:rPr lang="fr-FR" sz="1050" b="1">
                          <a:solidFill>
                            <a:srgbClr val="000000"/>
                          </a:solidFill>
                          <a:effectLst/>
                          <a:latin typeface="Aptos" panose="020B0004020202020204" pitchFamily="34" charset="0"/>
                          <a:ea typeface="Batang" panose="02030600000101010101" pitchFamily="18" charset="-127"/>
                        </a:rPr>
                        <a:t>Paludisme</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297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90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-208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-70%</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467166714"/>
                  </a:ext>
                </a:extLst>
              </a:tr>
              <a:tr h="264458">
                <a:tc>
                  <a:txBody>
                    <a:bodyPr/>
                    <a:lstStyle/>
                    <a:p>
                      <a:r>
                        <a:rPr lang="fr-FR" sz="1050" b="1" dirty="0">
                          <a:solidFill>
                            <a:srgbClr val="000000"/>
                          </a:solidFill>
                          <a:effectLst/>
                          <a:latin typeface="Aptos" panose="020B0004020202020204" pitchFamily="34" charset="0"/>
                          <a:ea typeface="Batang" panose="02030600000101010101" pitchFamily="18" charset="-127"/>
                        </a:rPr>
                        <a:t>PCIME/TETU</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107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30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-78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-72%</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2415650"/>
                  </a:ext>
                </a:extLst>
              </a:tr>
              <a:tr h="264458">
                <a:tc>
                  <a:txBody>
                    <a:bodyPr/>
                    <a:lstStyle/>
                    <a:p>
                      <a:r>
                        <a:rPr lang="fr-FR" sz="1050" b="1">
                          <a:solidFill>
                            <a:srgbClr val="000000"/>
                          </a:solidFill>
                          <a:effectLst/>
                          <a:latin typeface="Aptos" panose="020B0004020202020204" pitchFamily="34" charset="0"/>
                          <a:ea typeface="Batang" panose="02030600000101010101" pitchFamily="18" charset="-127"/>
                        </a:rPr>
                        <a:t>Nutrition</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346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86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-259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-75%</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2309180298"/>
                  </a:ext>
                </a:extLst>
              </a:tr>
              <a:tr h="264458">
                <a:tc>
                  <a:txBody>
                    <a:bodyPr/>
                    <a:lstStyle/>
                    <a:p>
                      <a:r>
                        <a:rPr lang="fr-FR" sz="1050" b="1" dirty="0">
                          <a:solidFill>
                            <a:srgbClr val="000000"/>
                          </a:solidFill>
                          <a:effectLst/>
                          <a:latin typeface="Aptos" panose="020B0004020202020204" pitchFamily="34" charset="0"/>
                          <a:ea typeface="Batang" panose="02030600000101010101" pitchFamily="18" charset="-127"/>
                        </a:rPr>
                        <a:t>WASH</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71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7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-64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-90%</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a:noFill/>
                    </a:lnB>
                    <a:solidFill>
                      <a:srgbClr val="ECF2DA"/>
                    </a:solidFill>
                  </a:tcPr>
                </a:tc>
                <a:extLst>
                  <a:ext uri="{0D108BD9-81ED-4DB2-BD59-A6C34878D82A}">
                    <a16:rowId xmlns:a16="http://schemas.microsoft.com/office/drawing/2014/main" val="1773077895"/>
                  </a:ext>
                </a:extLst>
              </a:tr>
              <a:tr h="264458">
                <a:tc>
                  <a:txBody>
                    <a:bodyPr/>
                    <a:lstStyle/>
                    <a:p>
                      <a:r>
                        <a:rPr lang="fr-FR" sz="1050" b="1" dirty="0">
                          <a:solidFill>
                            <a:srgbClr val="000000"/>
                          </a:solidFill>
                          <a:effectLst/>
                          <a:latin typeface="Aptos" panose="020B0004020202020204" pitchFamily="34" charset="0"/>
                          <a:ea typeface="Batang" panose="02030600000101010101" pitchFamily="18" charset="-127"/>
                        </a:rPr>
                        <a:t>Maladies tropicales négligées (MTN)</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56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fr-FR" sz="1050">
                          <a:solidFill>
                            <a:srgbClr val="000000"/>
                          </a:solidFill>
                          <a:effectLst/>
                          <a:latin typeface="Aptos" panose="020B0004020202020204" pitchFamily="34" charset="0"/>
                          <a:ea typeface="Batang" panose="02030600000101010101" pitchFamily="18" charset="-127"/>
                        </a:rPr>
                        <a:t>4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-53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CF2DA"/>
                    </a:solidFill>
                  </a:tcPr>
                </a:tc>
                <a:tc>
                  <a:txBody>
                    <a:bodyPr/>
                    <a:lstStyle/>
                    <a:p>
                      <a:pPr algn="ctr"/>
                      <a:r>
                        <a:rPr lang="fr-FR" sz="1050">
                          <a:solidFill>
                            <a:srgbClr val="FF0000"/>
                          </a:solidFill>
                          <a:effectLst/>
                          <a:latin typeface="Aptos" panose="020B0004020202020204" pitchFamily="34" charset="0"/>
                          <a:ea typeface="Batang" panose="02030600000101010101" pitchFamily="18" charset="-127"/>
                        </a:rPr>
                        <a:t>-93%</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CF2DA"/>
                    </a:solidFill>
                  </a:tcPr>
                </a:tc>
                <a:extLst>
                  <a:ext uri="{0D108BD9-81ED-4DB2-BD59-A6C34878D82A}">
                    <a16:rowId xmlns:a16="http://schemas.microsoft.com/office/drawing/2014/main" val="312991068"/>
                  </a:ext>
                </a:extLst>
              </a:tr>
              <a:tr h="264458">
                <a:tc>
                  <a:txBody>
                    <a:bodyPr/>
                    <a:lstStyle/>
                    <a:p>
                      <a:r>
                        <a:rPr lang="fr-FR" sz="1050" b="1" dirty="0">
                          <a:solidFill>
                            <a:srgbClr val="000000"/>
                          </a:solidFill>
                          <a:effectLst/>
                          <a:latin typeface="Aptos" panose="020B0004020202020204" pitchFamily="34" charset="0"/>
                          <a:ea typeface="Batang" panose="02030600000101010101" pitchFamily="18" charset="-127"/>
                        </a:rPr>
                        <a:t>Total</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a:r>
                        <a:rPr lang="fr-FR" sz="1050" b="1">
                          <a:solidFill>
                            <a:srgbClr val="000000"/>
                          </a:solidFill>
                          <a:effectLst/>
                          <a:latin typeface="Aptos" panose="020B0004020202020204" pitchFamily="34" charset="0"/>
                          <a:ea typeface="Batang" panose="02030600000101010101" pitchFamily="18" charset="-127"/>
                        </a:rPr>
                        <a:t>2803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a:r>
                        <a:rPr lang="fr-FR" sz="1050" b="1">
                          <a:solidFill>
                            <a:srgbClr val="000000"/>
                          </a:solidFill>
                          <a:effectLst/>
                          <a:latin typeface="Aptos" panose="020B0004020202020204" pitchFamily="34" charset="0"/>
                          <a:ea typeface="Batang" panose="02030600000101010101" pitchFamily="18" charset="-127"/>
                        </a:rPr>
                        <a:t>1455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ctr"/>
                      <a:r>
                        <a:rPr lang="fr-FR" sz="1050" b="1">
                          <a:solidFill>
                            <a:srgbClr val="FF0000"/>
                          </a:solidFill>
                          <a:effectLst/>
                          <a:latin typeface="Aptos" panose="020B0004020202020204" pitchFamily="34" charset="0"/>
                          <a:ea typeface="Batang" panose="02030600000101010101" pitchFamily="18" charset="-127"/>
                        </a:rPr>
                        <a:t>-1349 Md</a:t>
                      </a:r>
                      <a:endParaRPr lang="fr-BF" sz="110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CF2DA"/>
                    </a:solidFill>
                  </a:tcPr>
                </a:tc>
                <a:tc>
                  <a:txBody>
                    <a:bodyPr/>
                    <a:lstStyle/>
                    <a:p>
                      <a:pPr algn="ctr"/>
                      <a:r>
                        <a:rPr lang="fr-FR" sz="1050" b="1" dirty="0">
                          <a:solidFill>
                            <a:srgbClr val="FF0000"/>
                          </a:solidFill>
                          <a:effectLst/>
                          <a:latin typeface="Aptos" panose="020B0004020202020204" pitchFamily="34" charset="0"/>
                          <a:ea typeface="Batang" panose="02030600000101010101" pitchFamily="18" charset="-127"/>
                        </a:rPr>
                        <a:t>-48%</a:t>
                      </a:r>
                      <a:endParaRPr lang="fr-BF" sz="1100" dirty="0">
                        <a:effectLst/>
                        <a:latin typeface="Aptos" panose="020B0004020202020204" pitchFamily="34" charset="0"/>
                        <a:ea typeface="Batang" panose="02030600000101010101" pitchFamily="18" charset="-127"/>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ECF2DA"/>
                    </a:solidFill>
                  </a:tcPr>
                </a:tc>
                <a:extLst>
                  <a:ext uri="{0D108BD9-81ED-4DB2-BD59-A6C34878D82A}">
                    <a16:rowId xmlns:a16="http://schemas.microsoft.com/office/drawing/2014/main" val="449741349"/>
                  </a:ext>
                </a:extLst>
              </a:tr>
            </a:tbl>
          </a:graphicData>
        </a:graphic>
      </p:graphicFrame>
      <p:grpSp>
        <p:nvGrpSpPr>
          <p:cNvPr id="7" name="btfpRunningAgenda2Level825444">
            <a:extLst>
              <a:ext uri="{FF2B5EF4-FFF2-40B4-BE49-F238E27FC236}">
                <a16:creationId xmlns:a16="http://schemas.microsoft.com/office/drawing/2014/main" id="{05B1ED41-2463-EBC8-5AA8-CC070C3E203F}"/>
              </a:ext>
            </a:extLst>
          </p:cNvPr>
          <p:cNvGrpSpPr/>
          <p:nvPr>
            <p:custDataLst>
              <p:tags r:id="rId3"/>
            </p:custDataLst>
          </p:nvPr>
        </p:nvGrpSpPr>
        <p:grpSpPr>
          <a:xfrm>
            <a:off x="0" y="973418"/>
            <a:ext cx="4734366" cy="257442"/>
            <a:chOff x="0" y="914400"/>
            <a:chExt cx="4734366" cy="257442"/>
          </a:xfrm>
        </p:grpSpPr>
        <p:sp>
          <p:nvSpPr>
            <p:cNvPr id="9" name="btfpRunningAgenda2LevelBarLeft825444">
              <a:extLst>
                <a:ext uri="{FF2B5EF4-FFF2-40B4-BE49-F238E27FC236}">
                  <a16:creationId xmlns:a16="http://schemas.microsoft.com/office/drawing/2014/main" id="{235978B3-079A-AFC0-A7E8-50D803827850}"/>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0" name="btfpRunningAgenda2LevelTextLeft825444">
              <a:extLst>
                <a:ext uri="{FF2B5EF4-FFF2-40B4-BE49-F238E27FC236}">
                  <a16:creationId xmlns:a16="http://schemas.microsoft.com/office/drawing/2014/main" id="{E230F338-E0D7-1D1E-C3E9-6ED15353CDAC}"/>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12" name="btfpRunningAgenda2LevelBarRight825444">
              <a:extLst>
                <a:ext uri="{FF2B5EF4-FFF2-40B4-BE49-F238E27FC236}">
                  <a16:creationId xmlns:a16="http://schemas.microsoft.com/office/drawing/2014/main" id="{DB952625-18F1-3CC0-1C43-D48F1BBD0487}"/>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3" name="btfpRunningAgenda2LevelTextRight825444">
              <a:extLst>
                <a:ext uri="{FF2B5EF4-FFF2-40B4-BE49-F238E27FC236}">
                  <a16:creationId xmlns:a16="http://schemas.microsoft.com/office/drawing/2014/main" id="{539573D2-66E1-F9DB-C9C9-7B30F53EA4F6}"/>
                </a:ext>
              </a:extLst>
            </p:cNvPr>
            <p:cNvSpPr txBox="1"/>
            <p:nvPr/>
          </p:nvSpPr>
          <p:spPr bwMode="gray">
            <a:xfrm>
              <a:off x="1558148" y="914400"/>
              <a:ext cx="2731198"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 DE GAP</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36762217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re 1">
            <a:extLst>
              <a:ext uri="{FF2B5EF4-FFF2-40B4-BE49-F238E27FC236}">
                <a16:creationId xmlns:a16="http://schemas.microsoft.com/office/drawing/2014/main" id="{8B17B634-374F-2F40-BD0D-0CF17EAFC666}"/>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Arial"/>
              </a:rPr>
              <a:t>Les SSP sont la pierre angulaire de la marche vers la CSU au Burkina Faso, d'où l'effort constant dans le financement (62%) et l'exécution des interventions de SSP</a:t>
            </a:r>
            <a:endParaRPr lang="fr-FR" sz="1800" dirty="0">
              <a:latin typeface="Aptos" panose="020B0004020202020204" pitchFamily="34" charset="0"/>
            </a:endParaRPr>
          </a:p>
        </p:txBody>
      </p:sp>
      <p:grpSp>
        <p:nvGrpSpPr>
          <p:cNvPr id="2" name="btfpRunningAgenda2Level825444">
            <a:extLst>
              <a:ext uri="{FF2B5EF4-FFF2-40B4-BE49-F238E27FC236}">
                <a16:creationId xmlns:a16="http://schemas.microsoft.com/office/drawing/2014/main" id="{5091D680-7197-70C9-AC63-1ED58D398A03}"/>
              </a:ext>
            </a:extLst>
          </p:cNvPr>
          <p:cNvGrpSpPr/>
          <p:nvPr>
            <p:custDataLst>
              <p:tags r:id="rId3"/>
            </p:custDataLst>
          </p:nvPr>
        </p:nvGrpSpPr>
        <p:grpSpPr>
          <a:xfrm>
            <a:off x="0" y="973418"/>
            <a:ext cx="4734366" cy="257442"/>
            <a:chOff x="0" y="914400"/>
            <a:chExt cx="4734366" cy="257442"/>
          </a:xfrm>
        </p:grpSpPr>
        <p:sp>
          <p:nvSpPr>
            <p:cNvPr id="3" name="btfpRunningAgenda2LevelBarLeft825444">
              <a:extLst>
                <a:ext uri="{FF2B5EF4-FFF2-40B4-BE49-F238E27FC236}">
                  <a16:creationId xmlns:a16="http://schemas.microsoft.com/office/drawing/2014/main" id="{0BB9177A-00A5-B058-C9CB-37654D7A34C7}"/>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 name="btfpRunningAgenda2LevelTextLeft825444">
              <a:extLst>
                <a:ext uri="{FF2B5EF4-FFF2-40B4-BE49-F238E27FC236}">
                  <a16:creationId xmlns:a16="http://schemas.microsoft.com/office/drawing/2014/main" id="{8101DE71-0FF2-45EA-55C3-DEB435254284}"/>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7" name="btfpRunningAgenda2LevelBarRight825444">
              <a:extLst>
                <a:ext uri="{FF2B5EF4-FFF2-40B4-BE49-F238E27FC236}">
                  <a16:creationId xmlns:a16="http://schemas.microsoft.com/office/drawing/2014/main" id="{BDF71C50-57A7-69D9-6DBE-937FA8D12382}"/>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3" name="btfpRunningAgenda2LevelTextRight825444">
              <a:extLst>
                <a:ext uri="{FF2B5EF4-FFF2-40B4-BE49-F238E27FC236}">
                  <a16:creationId xmlns:a16="http://schemas.microsoft.com/office/drawing/2014/main" id="{F7B4E09C-1C24-A2EB-9C11-88331E381085}"/>
                </a:ext>
              </a:extLst>
            </p:cNvPr>
            <p:cNvSpPr txBox="1"/>
            <p:nvPr/>
          </p:nvSpPr>
          <p:spPr bwMode="gray">
            <a:xfrm>
              <a:off x="1558148" y="914400"/>
              <a:ext cx="2307107"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 SSP</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
        <p:nvSpPr>
          <p:cNvPr id="40" name="AutoShape 348">
            <a:extLst>
              <a:ext uri="{FF2B5EF4-FFF2-40B4-BE49-F238E27FC236}">
                <a16:creationId xmlns:a16="http://schemas.microsoft.com/office/drawing/2014/main" id="{BB9551EF-ADBB-B247-12AD-8E81ADD1FDCB}"/>
              </a:ext>
            </a:extLst>
          </p:cNvPr>
          <p:cNvSpPr>
            <a:spLocks noChangeArrowheads="1"/>
          </p:cNvSpPr>
          <p:nvPr/>
        </p:nvSpPr>
        <p:spPr bwMode="auto">
          <a:xfrm>
            <a:off x="161986" y="1247905"/>
            <a:ext cx="4944270"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6">
                    <a:lumMod val="75000"/>
                  </a:schemeClr>
                </a:solidFill>
                <a:effectLst/>
                <a:uLnTx/>
                <a:uFillTx/>
                <a:latin typeface="Calibri"/>
                <a:ea typeface="+mn-ea"/>
                <a:cs typeface="+mn-cs"/>
              </a:rPr>
              <a:t>Évolution annuelle des ressources SSP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Evolution and part des ressources SSP 2021-2025</a:t>
            </a:r>
          </a:p>
        </p:txBody>
      </p:sp>
      <p:cxnSp>
        <p:nvCxnSpPr>
          <p:cNvPr id="41" name="AutoShape 347">
            <a:extLst>
              <a:ext uri="{FF2B5EF4-FFF2-40B4-BE49-F238E27FC236}">
                <a16:creationId xmlns:a16="http://schemas.microsoft.com/office/drawing/2014/main" id="{64377169-DCE1-319D-B60B-CED176A5C0C9}"/>
              </a:ext>
            </a:extLst>
          </p:cNvPr>
          <p:cNvCxnSpPr>
            <a:cxnSpLocks noChangeShapeType="1"/>
          </p:cNvCxnSpPr>
          <p:nvPr/>
        </p:nvCxnSpPr>
        <p:spPr bwMode="auto">
          <a:xfrm>
            <a:off x="161986" y="1630949"/>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347">
            <a:extLst>
              <a:ext uri="{FF2B5EF4-FFF2-40B4-BE49-F238E27FC236}">
                <a16:creationId xmlns:a16="http://schemas.microsoft.com/office/drawing/2014/main" id="{97162C94-1632-43D3-1C1F-D798E3224D63}"/>
              </a:ext>
            </a:extLst>
          </p:cNvPr>
          <p:cNvCxnSpPr>
            <a:cxnSpLocks noChangeShapeType="1"/>
          </p:cNvCxnSpPr>
          <p:nvPr/>
        </p:nvCxnSpPr>
        <p:spPr bwMode="auto">
          <a:xfrm flipV="1">
            <a:off x="177896" y="4238851"/>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utoShape 348">
            <a:extLst>
              <a:ext uri="{FF2B5EF4-FFF2-40B4-BE49-F238E27FC236}">
                <a16:creationId xmlns:a16="http://schemas.microsoft.com/office/drawing/2014/main" id="{0400530B-6F16-E0B9-BF2B-626E902D9C36}"/>
              </a:ext>
            </a:extLst>
          </p:cNvPr>
          <p:cNvSpPr>
            <a:spLocks noChangeArrowheads="1"/>
          </p:cNvSpPr>
          <p:nvPr/>
        </p:nvSpPr>
        <p:spPr bwMode="auto">
          <a:xfrm>
            <a:off x="183563" y="3866443"/>
            <a:ext cx="4207520"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6">
                    <a:lumMod val="75000"/>
                  </a:schemeClr>
                </a:solidFill>
                <a:effectLst/>
                <a:uLnTx/>
                <a:uFillTx/>
                <a:latin typeface="Calibri"/>
                <a:ea typeface="+mn-ea"/>
                <a:cs typeface="+mn-cs"/>
              </a:rPr>
              <a:t>Budgets et dépenses SSP</a:t>
            </a:r>
            <a:br>
              <a:rPr kumimoji="0" lang="en-US" sz="1200" b="1" i="0" u="none" strike="noStrike" kern="1200" cap="none" spc="0" normalizeH="0" baseline="0" noProof="0" dirty="0">
                <a:ln>
                  <a:noFill/>
                </a:ln>
                <a:solidFill>
                  <a:srgbClr val="1F497D"/>
                </a:solidFill>
                <a:effectLst/>
                <a:uLnTx/>
                <a:uFillTx/>
                <a:latin typeface="Calibri"/>
                <a:ea typeface="+mn-ea"/>
                <a:cs typeface="+mn-cs"/>
              </a:rPr>
            </a:br>
            <a:r>
              <a:rPr kumimoji="0" lang="en-US" sz="1100" b="0" i="0" u="none" strike="noStrike" kern="1200" cap="none" spc="0" normalizeH="0" baseline="0" noProof="0" dirty="0">
                <a:ln>
                  <a:noFill/>
                </a:ln>
                <a:solidFill>
                  <a:prstClr val="white">
                    <a:lumMod val="50000"/>
                  </a:prstClr>
                </a:solidFill>
                <a:effectLst/>
                <a:uLnTx/>
                <a:uFillTx/>
                <a:latin typeface="Calibri"/>
                <a:ea typeface="+mn-ea"/>
                <a:cs typeface="+mn-cs"/>
              </a:rPr>
              <a:t>Evolution des budgets 2021-2025 et des niveaux d’exécution 2021-2022  </a:t>
            </a:r>
            <a:endParaRPr kumimoji="0" lang="en-US" sz="12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2" name="AutoShape 348">
            <a:extLst>
              <a:ext uri="{FF2B5EF4-FFF2-40B4-BE49-F238E27FC236}">
                <a16:creationId xmlns:a16="http://schemas.microsoft.com/office/drawing/2014/main" id="{F9D3D2A5-245E-3C04-70BB-62940FBA594F}"/>
              </a:ext>
            </a:extLst>
          </p:cNvPr>
          <p:cNvSpPr>
            <a:spLocks noChangeArrowheads="1"/>
          </p:cNvSpPr>
          <p:nvPr/>
        </p:nvSpPr>
        <p:spPr bwMode="auto">
          <a:xfrm>
            <a:off x="6304478" y="1244676"/>
            <a:ext cx="5388757"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6">
                    <a:lumMod val="75000"/>
                  </a:schemeClr>
                </a:solidFill>
                <a:effectLst/>
                <a:uLnTx/>
                <a:uFillTx/>
                <a:latin typeface="Calibri"/>
                <a:ea typeface="+mn-ea"/>
                <a:cs typeface="+mn-cs"/>
              </a:rPr>
              <a:t>Ressources SSP par source de financement</a:t>
            </a:r>
            <a:endParaRPr kumimoji="0" lang="en-US" sz="1200" b="0" i="0" u="none" strike="noStrike" kern="1200" cap="none" spc="0" normalizeH="0" baseline="0" noProof="0" dirty="0">
              <a:ln>
                <a:noFill/>
              </a:ln>
              <a:solidFill>
                <a:schemeClr val="accent6">
                  <a:lumMod val="75000"/>
                </a:scheme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808080"/>
                </a:solidFill>
                <a:effectLst/>
                <a:uLnTx/>
                <a:uFillTx/>
                <a:latin typeface="Calibri"/>
                <a:ea typeface="+mn-ea"/>
                <a:cs typeface="+mn-cs"/>
              </a:rPr>
              <a:t>Contribution de chaque source de financement dans les SSP -2021-2025, FCFA 2408 Md , %</a:t>
            </a:r>
          </a:p>
        </p:txBody>
      </p:sp>
      <p:cxnSp>
        <p:nvCxnSpPr>
          <p:cNvPr id="72" name="AutoShape 347">
            <a:extLst>
              <a:ext uri="{FF2B5EF4-FFF2-40B4-BE49-F238E27FC236}">
                <a16:creationId xmlns:a16="http://schemas.microsoft.com/office/drawing/2014/main" id="{927C34CD-FFCA-B33D-42C1-BDBD3AEE7158}"/>
              </a:ext>
            </a:extLst>
          </p:cNvPr>
          <p:cNvCxnSpPr>
            <a:cxnSpLocks noChangeShapeType="1"/>
          </p:cNvCxnSpPr>
          <p:nvPr/>
        </p:nvCxnSpPr>
        <p:spPr bwMode="auto">
          <a:xfrm>
            <a:off x="6294262" y="4238852"/>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utoShape 348">
            <a:extLst>
              <a:ext uri="{FF2B5EF4-FFF2-40B4-BE49-F238E27FC236}">
                <a16:creationId xmlns:a16="http://schemas.microsoft.com/office/drawing/2014/main" id="{AE86FF4F-96A9-909C-5F54-2433396CA8CF}"/>
              </a:ext>
            </a:extLst>
          </p:cNvPr>
          <p:cNvSpPr>
            <a:spLocks noChangeArrowheads="1"/>
          </p:cNvSpPr>
          <p:nvPr/>
        </p:nvSpPr>
        <p:spPr bwMode="auto">
          <a:xfrm>
            <a:off x="6304478" y="3846907"/>
            <a:ext cx="4678593"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
                <a:srgbClr val="298F16"/>
              </a:buClr>
              <a:buSzTx/>
              <a:buFontTx/>
              <a:buNone/>
              <a:tabLst/>
              <a:defRPr/>
            </a:pPr>
            <a:r>
              <a:rPr kumimoji="0" lang="en-US" sz="1200" b="1" i="0" u="none" strike="noStrike" kern="1200" cap="none" spc="0" normalizeH="0" baseline="0" noProof="0" dirty="0">
                <a:ln>
                  <a:noFill/>
                </a:ln>
                <a:solidFill>
                  <a:schemeClr val="accent6">
                    <a:lumMod val="75000"/>
                  </a:schemeClr>
                </a:solidFill>
                <a:effectLst/>
                <a:uLnTx/>
                <a:uFillTx/>
                <a:latin typeface="Calibri"/>
                <a:ea typeface="+mn-ea"/>
                <a:cs typeface="+mn-cs"/>
              </a:rPr>
              <a:t>Analyse de gap SSP</a:t>
            </a:r>
          </a:p>
          <a:p>
            <a:pPr marL="0" marR="0" lvl="0" indent="0" algn="l" defTabSz="914400" rtl="0" eaLnBrk="1" fontAlgn="auto" latinLnBrk="0" hangingPunct="1">
              <a:lnSpc>
                <a:spcPct val="100000"/>
              </a:lnSpc>
              <a:spcBef>
                <a:spcPts val="0"/>
              </a:spcBef>
              <a:spcAft>
                <a:spcPts val="0"/>
              </a:spcAft>
              <a:buClr>
                <a:srgbClr val="298F16"/>
              </a:buClr>
              <a:buSzTx/>
              <a:buFontTx/>
              <a:buNone/>
              <a:tabLst/>
              <a:defRPr/>
            </a:pPr>
            <a:r>
              <a:rPr kumimoji="0" lang="en-US" sz="1100" b="0" i="0" u="none" strike="noStrike" kern="1200" cap="none" spc="0" normalizeH="0" baseline="0" noProof="0" dirty="0">
                <a:ln>
                  <a:noFill/>
                </a:ln>
                <a:solidFill>
                  <a:srgbClr val="808080"/>
                </a:solidFill>
                <a:effectLst/>
                <a:uLnTx/>
                <a:uFillTx/>
                <a:latin typeface="Calibri"/>
                <a:ea typeface="+mn-ea"/>
                <a:cs typeface="+mn-cs"/>
              </a:rPr>
              <a:t>Ressources SSP 2023-2025 vs. Costing SSP du PATG 2023-2025  </a:t>
            </a:r>
          </a:p>
        </p:txBody>
      </p:sp>
      <p:cxnSp>
        <p:nvCxnSpPr>
          <p:cNvPr id="74" name="AutoShape 347">
            <a:extLst>
              <a:ext uri="{FF2B5EF4-FFF2-40B4-BE49-F238E27FC236}">
                <a16:creationId xmlns:a16="http://schemas.microsoft.com/office/drawing/2014/main" id="{BE92377A-831A-F7BE-3CB9-F52D8A29DFED}"/>
              </a:ext>
            </a:extLst>
          </p:cNvPr>
          <p:cNvCxnSpPr>
            <a:cxnSpLocks noChangeShapeType="1"/>
          </p:cNvCxnSpPr>
          <p:nvPr/>
        </p:nvCxnSpPr>
        <p:spPr bwMode="auto">
          <a:xfrm>
            <a:off x="6294262" y="1630949"/>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22">
            <a:extLst>
              <a:ext uri="{FF2B5EF4-FFF2-40B4-BE49-F238E27FC236}">
                <a16:creationId xmlns:a16="http://schemas.microsoft.com/office/drawing/2014/main" id="{C7CB39D9-C87D-C591-DBBD-5642F0B574E2}"/>
              </a:ext>
            </a:extLst>
          </p:cNvPr>
          <p:cNvCxnSpPr/>
          <p:nvPr/>
        </p:nvCxnSpPr>
        <p:spPr bwMode="auto">
          <a:xfrm>
            <a:off x="5972053" y="1644041"/>
            <a:ext cx="0" cy="4788000"/>
          </a:xfrm>
          <a:prstGeom prst="line">
            <a:avLst/>
          </a:prstGeom>
          <a:solidFill>
            <a:schemeClr val="accent1"/>
          </a:solidFill>
          <a:ln w="952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22">
            <a:extLst>
              <a:ext uri="{FF2B5EF4-FFF2-40B4-BE49-F238E27FC236}">
                <a16:creationId xmlns:a16="http://schemas.microsoft.com/office/drawing/2014/main" id="{CD3FCAE3-41AE-46FB-ED39-6E2DFFE4801B}"/>
              </a:ext>
            </a:extLst>
          </p:cNvPr>
          <p:cNvCxnSpPr/>
          <p:nvPr/>
        </p:nvCxnSpPr>
        <p:spPr bwMode="auto">
          <a:xfrm>
            <a:off x="3596262" y="4308041"/>
            <a:ext cx="0" cy="2124000"/>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8" name="Graphique 77">
            <a:extLst>
              <a:ext uri="{FF2B5EF4-FFF2-40B4-BE49-F238E27FC236}">
                <a16:creationId xmlns:a16="http://schemas.microsoft.com/office/drawing/2014/main" id="{9F4AA588-969F-33BC-CA9C-1DED54EDC21F}"/>
              </a:ext>
            </a:extLst>
          </p:cNvPr>
          <p:cNvGraphicFramePr/>
          <p:nvPr/>
        </p:nvGraphicFramePr>
        <p:xfrm>
          <a:off x="7149738" y="1737637"/>
          <a:ext cx="3614055" cy="19748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9" name="Graphique 78">
            <a:extLst>
              <a:ext uri="{FF2B5EF4-FFF2-40B4-BE49-F238E27FC236}">
                <a16:creationId xmlns:a16="http://schemas.microsoft.com/office/drawing/2014/main" id="{99454C67-327D-FA8E-16CD-8D7884CC9C75}"/>
              </a:ext>
            </a:extLst>
          </p:cNvPr>
          <p:cNvGraphicFramePr/>
          <p:nvPr/>
        </p:nvGraphicFramePr>
        <p:xfrm>
          <a:off x="163595" y="4415424"/>
          <a:ext cx="3363321" cy="177833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1" name="Graphique 80">
            <a:extLst>
              <a:ext uri="{FF2B5EF4-FFF2-40B4-BE49-F238E27FC236}">
                <a16:creationId xmlns:a16="http://schemas.microsoft.com/office/drawing/2014/main" id="{BF6704F2-9707-4738-6F7C-671CAD0D8440}"/>
              </a:ext>
            </a:extLst>
          </p:cNvPr>
          <p:cNvGraphicFramePr/>
          <p:nvPr/>
        </p:nvGraphicFramePr>
        <p:xfrm>
          <a:off x="3722963" y="4415424"/>
          <a:ext cx="1985645" cy="17783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2" name="Graphique 81">
            <a:extLst>
              <a:ext uri="{FF2B5EF4-FFF2-40B4-BE49-F238E27FC236}">
                <a16:creationId xmlns:a16="http://schemas.microsoft.com/office/drawing/2014/main" id="{6046E589-A1EF-B046-40CD-CB38DF61384C}"/>
              </a:ext>
            </a:extLst>
          </p:cNvPr>
          <p:cNvGraphicFramePr/>
          <p:nvPr/>
        </p:nvGraphicFramePr>
        <p:xfrm>
          <a:off x="6304479" y="4304811"/>
          <a:ext cx="5582722" cy="21118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3" name="Graphique 82">
            <a:extLst>
              <a:ext uri="{FF2B5EF4-FFF2-40B4-BE49-F238E27FC236}">
                <a16:creationId xmlns:a16="http://schemas.microsoft.com/office/drawing/2014/main" id="{08D9FB3F-FB5F-90B3-F69E-B92DF8B173BE}"/>
              </a:ext>
            </a:extLst>
          </p:cNvPr>
          <p:cNvGraphicFramePr/>
          <p:nvPr/>
        </p:nvGraphicFramePr>
        <p:xfrm>
          <a:off x="158192" y="1691717"/>
          <a:ext cx="5534695" cy="1973580"/>
        </p:xfrm>
        <a:graphic>
          <a:graphicData uri="http://schemas.openxmlformats.org/drawingml/2006/chart">
            <c:chart xmlns:c="http://schemas.openxmlformats.org/drawingml/2006/chart" xmlns:r="http://schemas.openxmlformats.org/officeDocument/2006/relationships" r:id="rId11"/>
          </a:graphicData>
        </a:graphic>
      </p:graphicFrame>
    </p:spTree>
    <p:custDataLst>
      <p:tags r:id="rId1"/>
    </p:custDataLst>
    <p:extLst>
      <p:ext uri="{BB962C8B-B14F-4D97-AF65-F5344CB8AC3E}">
        <p14:creationId xmlns:p14="http://schemas.microsoft.com/office/powerpoint/2010/main" val="5480322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6" y="1247905"/>
            <a:ext cx="4944270"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6">
                    <a:lumMod val="75000"/>
                  </a:schemeClr>
                </a:solidFill>
                <a:effectLst/>
                <a:uLnTx/>
                <a:uFillTx/>
                <a:latin typeface="Calibri"/>
                <a:ea typeface="+mn-ea"/>
                <a:cs typeface="+mn-cs"/>
              </a:rPr>
              <a:t>Répartition des ressources SSP par district sanitaire et par habitant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Calibri"/>
                <a:ea typeface="+mn-ea"/>
                <a:cs typeface="+mn-cs"/>
              </a:rPr>
              <a:t>Distribution des ressources SSP par habitant des 70 districts sanitaires </a:t>
            </a:r>
          </a:p>
        </p:txBody>
      </p:sp>
      <p:cxnSp>
        <p:nvCxnSpPr>
          <p:cNvPr id="9" name="AutoShape 347"/>
          <p:cNvCxnSpPr>
            <a:cxnSpLocks noChangeShapeType="1"/>
          </p:cNvCxnSpPr>
          <p:nvPr/>
        </p:nvCxnSpPr>
        <p:spPr bwMode="auto">
          <a:xfrm flipV="1">
            <a:off x="161986" y="1617877"/>
            <a:ext cx="8077553" cy="13072"/>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8566968" y="1414746"/>
            <a:ext cx="3194128" cy="20313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6">
                    <a:lumMod val="75000"/>
                  </a:schemeClr>
                </a:solidFill>
                <a:effectLst/>
                <a:uLnTx/>
                <a:uFillTx/>
                <a:latin typeface="Calibri"/>
                <a:ea typeface="+mn-ea"/>
                <a:cs typeface="+mn-cs"/>
              </a:rPr>
              <a:t>Commentaire sur la distribution SSP/habitant</a:t>
            </a:r>
            <a:endParaRPr kumimoji="0" lang="en-US" sz="1100" b="0" i="0" u="none" strike="noStrike" kern="1200" cap="none" spc="0" normalizeH="0" baseline="0" noProof="0" dirty="0">
              <a:ln>
                <a:noFill/>
              </a:ln>
              <a:solidFill>
                <a:srgbClr val="808080"/>
              </a:solidFill>
              <a:effectLst/>
              <a:uLnTx/>
              <a:uFillTx/>
              <a:latin typeface="Calibri"/>
              <a:ea typeface="+mn-ea"/>
              <a:cs typeface="+mn-cs"/>
            </a:endParaRP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8566968" y="1630949"/>
            <a:ext cx="3307764"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itre 1">
            <a:extLst>
              <a:ext uri="{FF2B5EF4-FFF2-40B4-BE49-F238E27FC236}">
                <a16:creationId xmlns:a16="http://schemas.microsoft.com/office/drawing/2014/main" id="{8B17B634-374F-2F40-BD0D-0CF17EAFC666}"/>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Arial"/>
              </a:rPr>
              <a:t>Les SSP sont la pierre angulaire de la marche vers la CSU au Burkina Faso, d'où l'effort constant dans le financement (62%) et l'exécution des interventions de SSP</a:t>
            </a:r>
            <a:endParaRPr lang="fr-FR" sz="1800" dirty="0">
              <a:latin typeface="Aptos" panose="020B0004020202020204" pitchFamily="34" charset="0"/>
            </a:endParaRPr>
          </a:p>
        </p:txBody>
      </p:sp>
      <mc:AlternateContent xmlns:mc="http://schemas.openxmlformats.org/markup-compatibility/2006" xmlns:cx1="http://schemas.microsoft.com/office/drawing/2015/9/8/chartex">
        <mc:Choice Requires="cx1">
          <p:graphicFrame>
            <p:nvGraphicFramePr>
              <p:cNvPr id="12" name="Graphique 11">
                <a:extLst>
                  <a:ext uri="{FF2B5EF4-FFF2-40B4-BE49-F238E27FC236}">
                    <a16:creationId xmlns:a16="http://schemas.microsoft.com/office/drawing/2014/main" id="{70156FD7-6D81-75C0-5F83-CB5F9B7BF25A}"/>
                  </a:ext>
                </a:extLst>
              </p:cNvPr>
              <p:cNvGraphicFramePr/>
              <p:nvPr/>
            </p:nvGraphicFramePr>
            <p:xfrm>
              <a:off x="76199" y="1649189"/>
              <a:ext cx="8255000" cy="4767485"/>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2" name="Graphique 11">
                <a:extLst>
                  <a:ext uri="{FF2B5EF4-FFF2-40B4-BE49-F238E27FC236}">
                    <a16:creationId xmlns:a16="http://schemas.microsoft.com/office/drawing/2014/main" id="{70156FD7-6D81-75C0-5F83-CB5F9B7BF25A}"/>
                  </a:ext>
                </a:extLst>
              </p:cNvPr>
              <p:cNvPicPr>
                <a:picLocks noGrp="1" noRot="1" noChangeAspect="1" noMove="1" noResize="1" noEditPoints="1" noAdjustHandles="1" noChangeArrowheads="1" noChangeShapeType="1"/>
              </p:cNvPicPr>
              <p:nvPr/>
            </p:nvPicPr>
            <p:blipFill>
              <a:blip r:embed="rId9"/>
              <a:stretch>
                <a:fillRect/>
              </a:stretch>
            </p:blipFill>
            <p:spPr>
              <a:xfrm>
                <a:off x="76199" y="1649189"/>
                <a:ext cx="8255000" cy="4767485"/>
              </a:xfrm>
              <a:prstGeom prst="rect">
                <a:avLst/>
              </a:prstGeom>
            </p:spPr>
          </p:pic>
        </mc:Fallback>
      </mc:AlternateContent>
      <p:cxnSp>
        <p:nvCxnSpPr>
          <p:cNvPr id="24" name="Straight Connector 22">
            <a:extLst>
              <a:ext uri="{FF2B5EF4-FFF2-40B4-BE49-F238E27FC236}">
                <a16:creationId xmlns:a16="http://schemas.microsoft.com/office/drawing/2014/main" id="{F84D13B3-3A3F-7821-3F77-104D661F6BCF}"/>
              </a:ext>
            </a:extLst>
          </p:cNvPr>
          <p:cNvCxnSpPr/>
          <p:nvPr/>
        </p:nvCxnSpPr>
        <p:spPr bwMode="auto">
          <a:xfrm>
            <a:off x="8471497" y="1780566"/>
            <a:ext cx="0" cy="4636108"/>
          </a:xfrm>
          <a:prstGeom prst="line">
            <a:avLst/>
          </a:prstGeom>
          <a:solidFill>
            <a:schemeClr val="accent1"/>
          </a:solidFill>
          <a:ln w="952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16">
            <a:extLst>
              <a:ext uri="{FF2B5EF4-FFF2-40B4-BE49-F238E27FC236}">
                <a16:creationId xmlns:a16="http://schemas.microsoft.com/office/drawing/2014/main" id="{EB0A0588-B9B9-F3B9-C3DE-7D1C9D25D959}"/>
              </a:ext>
            </a:extLst>
          </p:cNvPr>
          <p:cNvSpPr txBox="1"/>
          <p:nvPr/>
        </p:nvSpPr>
        <p:spPr>
          <a:xfrm>
            <a:off x="8675948" y="1780564"/>
            <a:ext cx="3198783" cy="4572000"/>
          </a:xfrm>
          <a:prstGeom prst="rect">
            <a:avLst/>
          </a:prstGeom>
          <a:solidFill>
            <a:schemeClr val="accent6">
              <a:lumMod val="20000"/>
              <a:lumOff val="80000"/>
            </a:schemeClr>
          </a:solidFill>
        </p:spPr>
        <p:txBody>
          <a:bodyPr wrap="square" rtlCol="0" anchor="ctr">
            <a:noAutofit/>
          </a:bodyPr>
          <a:lstStyle/>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La distribution des ressources SSP par rapport aux habitants, s’établit à </a:t>
            </a: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58 296 FCFA sur le plan national</a:t>
            </a:r>
          </a:p>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50% des districts se situe au-dessus de cette moyenne nationale</a:t>
            </a:r>
          </a:p>
          <a:p>
            <a:pPr marL="342900" marR="0" lvl="0" indent="-342900" algn="just" defTabSz="914400" rtl="0" eaLnBrk="1" fontAlgn="auto" latinLnBrk="0" hangingPunct="1">
              <a:lnSpc>
                <a:spcPct val="100000"/>
              </a:lnSpc>
              <a:spcBef>
                <a:spcPts val="500"/>
              </a:spcBef>
              <a:spcAft>
                <a:spcPts val="500"/>
              </a:spcAft>
              <a:buClr>
                <a:schemeClr val="accent6">
                  <a:lumMod val="75000"/>
                </a:schemeClr>
              </a:buClr>
              <a:buSzTx/>
              <a:buFont typeface="Arial" panose="020B0604020202020204" pitchFamily="34" charset="0"/>
              <a:buChar char="•"/>
              <a:tabLst>
                <a:tab pos="457200" algn="l"/>
              </a:tabLst>
              <a:defRPr/>
            </a:pPr>
            <a:r>
              <a:rPr kumimoji="0" lang="fr-CA" sz="14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Léna (Hauts-Bassins), </a:t>
            </a:r>
            <a:r>
              <a:rPr kumimoji="0" lang="fr-CA" sz="1400" i="0" u="none" strike="noStrike" kern="1200" cap="none" spc="0" normalizeH="0" baseline="0" noProof="0" dirty="0" err="1">
                <a:ln>
                  <a:noFill/>
                </a:ln>
                <a:solidFill>
                  <a:srgbClr val="000000"/>
                </a:solidFill>
                <a:effectLst/>
                <a:uLnTx/>
                <a:uFillTx/>
                <a:latin typeface="Aptos" panose="020B0004020202020204" pitchFamily="34" charset="0"/>
                <a:ea typeface="Batang" panose="02030600000101010101" pitchFamily="18" charset="-127"/>
                <a:cs typeface="+mn-cs"/>
              </a:rPr>
              <a:t>Baskuy</a:t>
            </a:r>
            <a:r>
              <a:rPr kumimoji="0" lang="fr-CA" sz="14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 (Centre), et Karangasso-Vigué (Hauts-Bassins) disposent de ressources par habitant dépassant </a:t>
            </a:r>
            <a:r>
              <a:rPr kumimoji="0" lang="fr-CA" sz="1400" b="1"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80 000 FCFA contre environ 51 000 FCFA </a:t>
            </a:r>
            <a:r>
              <a:rPr kumimoji="0" lang="fr-CA" sz="14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pour les districts de Ziniaré (Plateau-Central), de </a:t>
            </a:r>
            <a:r>
              <a:rPr kumimoji="0" lang="fr-CA" sz="1400" i="0" u="none" strike="noStrike" kern="1200" cap="none" spc="0" normalizeH="0" baseline="0" noProof="0" dirty="0" err="1">
                <a:ln>
                  <a:noFill/>
                </a:ln>
                <a:solidFill>
                  <a:srgbClr val="000000"/>
                </a:solidFill>
                <a:effectLst/>
                <a:uLnTx/>
                <a:uFillTx/>
                <a:latin typeface="Aptos" panose="020B0004020202020204" pitchFamily="34" charset="0"/>
                <a:ea typeface="Batang" panose="02030600000101010101" pitchFamily="18" charset="-127"/>
                <a:cs typeface="+mn-cs"/>
              </a:rPr>
              <a:t>Yako</a:t>
            </a:r>
            <a:r>
              <a:rPr kumimoji="0" lang="fr-CA" sz="14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 (Nord) et de Zorgho (Plateau-Central)</a:t>
            </a:r>
          </a:p>
        </p:txBody>
      </p:sp>
      <p:grpSp>
        <p:nvGrpSpPr>
          <p:cNvPr id="73" name="Groupe 72">
            <a:extLst>
              <a:ext uri="{FF2B5EF4-FFF2-40B4-BE49-F238E27FC236}">
                <a16:creationId xmlns:a16="http://schemas.microsoft.com/office/drawing/2014/main" id="{C82B2BAC-94E6-CDB9-FC57-D82F5ED0E3E2}"/>
              </a:ext>
            </a:extLst>
          </p:cNvPr>
          <p:cNvGrpSpPr/>
          <p:nvPr/>
        </p:nvGrpSpPr>
        <p:grpSpPr>
          <a:xfrm>
            <a:off x="9937868" y="1780564"/>
            <a:ext cx="452328" cy="455011"/>
            <a:chOff x="9971761" y="1780564"/>
            <a:chExt cx="654201" cy="523125"/>
          </a:xfrm>
        </p:grpSpPr>
        <p:pic>
          <p:nvPicPr>
            <p:cNvPr id="52" name="Image 51" descr="Une image contenant noir, obscurité&#10;&#10;Description générée automatiquement">
              <a:extLst>
                <a:ext uri="{FF2B5EF4-FFF2-40B4-BE49-F238E27FC236}">
                  <a16:creationId xmlns:a16="http://schemas.microsoft.com/office/drawing/2014/main" id="{75824D06-300A-19AF-9DBB-6A6202EE84E2}"/>
                </a:ext>
              </a:extLst>
            </p:cNvPr>
            <p:cNvPicPr>
              <a:picLocks noChangeAspect="1"/>
            </p:cNvPicPr>
            <p:nvPr/>
          </p:nvPicPr>
          <p:blipFill>
            <a:blip r:embed="rId10" cstate="hq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971761" y="1780564"/>
              <a:ext cx="523125" cy="523125"/>
            </a:xfrm>
            <a:prstGeom prst="rect">
              <a:avLst/>
            </a:prstGeom>
          </p:spPr>
        </p:pic>
        <p:sp>
          <p:nvSpPr>
            <p:cNvPr id="72" name="ZoneTexte 71">
              <a:extLst>
                <a:ext uri="{FF2B5EF4-FFF2-40B4-BE49-F238E27FC236}">
                  <a16:creationId xmlns:a16="http://schemas.microsoft.com/office/drawing/2014/main" id="{C901AC0D-BD4A-AD08-07EA-AE21DE18ED32}"/>
                </a:ext>
              </a:extLst>
            </p:cNvPr>
            <p:cNvSpPr txBox="1"/>
            <p:nvPr/>
          </p:nvSpPr>
          <p:spPr>
            <a:xfrm>
              <a:off x="10125837" y="2120327"/>
              <a:ext cx="500125" cy="169277"/>
            </a:xfrm>
            <a:prstGeom prst="rect">
              <a:avLst/>
            </a:prstGeom>
            <a:noFill/>
          </p:spPr>
          <p:txBody>
            <a:bodyPr wrap="square" rtlCol="0">
              <a:spAutoFit/>
            </a:bodyPr>
            <a:lstStyle/>
            <a:p>
              <a:pPr algn="ctr"/>
              <a:r>
                <a:rPr lang="fr-CA" sz="500" b="1" dirty="0">
                  <a:solidFill>
                    <a:schemeClr val="accent6">
                      <a:lumMod val="75000"/>
                    </a:schemeClr>
                  </a:solidFill>
                </a:rPr>
                <a:t>FCFA</a:t>
              </a:r>
              <a:endParaRPr lang="fr-BF" sz="500" b="1" dirty="0">
                <a:solidFill>
                  <a:schemeClr val="accent6">
                    <a:lumMod val="75000"/>
                  </a:schemeClr>
                </a:solidFill>
              </a:endParaRPr>
            </a:p>
          </p:txBody>
        </p:sp>
      </p:grpSp>
      <p:grpSp>
        <p:nvGrpSpPr>
          <p:cNvPr id="78" name="Groupe 77">
            <a:extLst>
              <a:ext uri="{FF2B5EF4-FFF2-40B4-BE49-F238E27FC236}">
                <a16:creationId xmlns:a16="http://schemas.microsoft.com/office/drawing/2014/main" id="{2434EEE1-25DB-B485-4F71-46A8F9883637}"/>
              </a:ext>
            </a:extLst>
          </p:cNvPr>
          <p:cNvGrpSpPr/>
          <p:nvPr/>
        </p:nvGrpSpPr>
        <p:grpSpPr>
          <a:xfrm>
            <a:off x="8300468" y="3781327"/>
            <a:ext cx="318420" cy="258839"/>
            <a:chOff x="8253618" y="3644166"/>
            <a:chExt cx="396001" cy="396000"/>
          </a:xfrm>
        </p:grpSpPr>
        <p:sp>
          <p:nvSpPr>
            <p:cNvPr id="75" name="Ellipse 7">
              <a:extLst>
                <a:ext uri="{FF2B5EF4-FFF2-40B4-BE49-F238E27FC236}">
                  <a16:creationId xmlns:a16="http://schemas.microsoft.com/office/drawing/2014/main" id="{5A43B4CF-42CE-194C-6FBF-879C3087AEE8}"/>
                </a:ext>
              </a:extLst>
            </p:cNvPr>
            <p:cNvSpPr/>
            <p:nvPr/>
          </p:nvSpPr>
          <p:spPr>
            <a:xfrm>
              <a:off x="8253618" y="3644166"/>
              <a:ext cx="396001" cy="396000"/>
            </a:xfrm>
            <a:prstGeom prst="ellipse">
              <a:avLst/>
            </a:prstGeom>
            <a:solidFill>
              <a:schemeClr val="accent6">
                <a:lumMod val="40000"/>
                <a:lumOff val="60000"/>
              </a:schemeClr>
            </a:solidFill>
            <a:ln w="12700" cap="flat"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black"/>
                </a:solidFill>
                <a:effectLst/>
                <a:uLnTx/>
                <a:uFillTx/>
                <a:latin typeface="Calibri"/>
                <a:ea typeface="+mn-ea"/>
                <a:cs typeface="+mn-cs"/>
              </a:endParaRPr>
            </a:p>
          </p:txBody>
        </p:sp>
        <p:cxnSp>
          <p:nvCxnSpPr>
            <p:cNvPr id="76" name="Connecteur droit 9">
              <a:extLst>
                <a:ext uri="{FF2B5EF4-FFF2-40B4-BE49-F238E27FC236}">
                  <a16:creationId xmlns:a16="http://schemas.microsoft.com/office/drawing/2014/main" id="{7EFCB963-06BC-6007-EB6A-B29CFE8B6EF3}"/>
                </a:ext>
              </a:extLst>
            </p:cNvPr>
            <p:cNvCxnSpPr/>
            <p:nvPr/>
          </p:nvCxnSpPr>
          <p:spPr>
            <a:xfrm>
              <a:off x="8393972" y="3720023"/>
              <a:ext cx="141678" cy="121229"/>
            </a:xfrm>
            <a:prstGeom prst="line">
              <a:avLst/>
            </a:prstGeom>
            <a:noFill/>
            <a:ln w="28575" cap="flat" cmpd="sng" algn="ctr">
              <a:solidFill>
                <a:sysClr val="window" lastClr="FFFFFF"/>
              </a:solidFill>
              <a:prstDash val="solid"/>
              <a:miter lim="800000"/>
            </a:ln>
            <a:effectLst/>
          </p:spPr>
        </p:cxnSp>
        <p:cxnSp>
          <p:nvCxnSpPr>
            <p:cNvPr id="77" name="Connecteur droit 10">
              <a:extLst>
                <a:ext uri="{FF2B5EF4-FFF2-40B4-BE49-F238E27FC236}">
                  <a16:creationId xmlns:a16="http://schemas.microsoft.com/office/drawing/2014/main" id="{CB25B1EB-3093-8B51-7D34-49C00DFB9EA8}"/>
                </a:ext>
              </a:extLst>
            </p:cNvPr>
            <p:cNvCxnSpPr/>
            <p:nvPr/>
          </p:nvCxnSpPr>
          <p:spPr>
            <a:xfrm flipV="1">
              <a:off x="8393972" y="3841252"/>
              <a:ext cx="141678" cy="121229"/>
            </a:xfrm>
            <a:prstGeom prst="line">
              <a:avLst/>
            </a:prstGeom>
            <a:noFill/>
            <a:ln w="28575" cap="flat" cmpd="sng" algn="ctr">
              <a:solidFill>
                <a:sysClr val="window" lastClr="FFFFFF"/>
              </a:solidFill>
              <a:prstDash val="solid"/>
              <a:miter lim="800000"/>
            </a:ln>
            <a:effectLst/>
          </p:spPr>
        </p:cxnSp>
      </p:grpSp>
      <p:grpSp>
        <p:nvGrpSpPr>
          <p:cNvPr id="5" name="btfpRunningAgenda2Level825444">
            <a:extLst>
              <a:ext uri="{FF2B5EF4-FFF2-40B4-BE49-F238E27FC236}">
                <a16:creationId xmlns:a16="http://schemas.microsoft.com/office/drawing/2014/main" id="{4E6B6CB5-65FE-6243-1112-15F18A967F2C}"/>
              </a:ext>
            </a:extLst>
          </p:cNvPr>
          <p:cNvGrpSpPr/>
          <p:nvPr>
            <p:custDataLst>
              <p:tags r:id="rId3"/>
            </p:custDataLst>
          </p:nvPr>
        </p:nvGrpSpPr>
        <p:grpSpPr>
          <a:xfrm>
            <a:off x="0" y="973418"/>
            <a:ext cx="4734366" cy="257442"/>
            <a:chOff x="0" y="914400"/>
            <a:chExt cx="4734366" cy="257442"/>
          </a:xfrm>
        </p:grpSpPr>
        <p:sp>
          <p:nvSpPr>
            <p:cNvPr id="11" name="btfpRunningAgenda2LevelBarLeft825444">
              <a:extLst>
                <a:ext uri="{FF2B5EF4-FFF2-40B4-BE49-F238E27FC236}">
                  <a16:creationId xmlns:a16="http://schemas.microsoft.com/office/drawing/2014/main" id="{D8B49A36-BED3-1C84-D5E0-6C3738A85985}"/>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3" name="btfpRunningAgenda2LevelTextLeft825444">
              <a:extLst>
                <a:ext uri="{FF2B5EF4-FFF2-40B4-BE49-F238E27FC236}">
                  <a16:creationId xmlns:a16="http://schemas.microsoft.com/office/drawing/2014/main" id="{9EA2CE08-241A-4F84-F9C5-D4E0D10FDD25}"/>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14" name="btfpRunningAgenda2LevelBarRight825444">
              <a:extLst>
                <a:ext uri="{FF2B5EF4-FFF2-40B4-BE49-F238E27FC236}">
                  <a16:creationId xmlns:a16="http://schemas.microsoft.com/office/drawing/2014/main" id="{CCC7AE64-9D48-1817-F9A0-F75CE355D2AA}"/>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2" name="btfpRunningAgenda2LevelTextRight825444">
              <a:extLst>
                <a:ext uri="{FF2B5EF4-FFF2-40B4-BE49-F238E27FC236}">
                  <a16:creationId xmlns:a16="http://schemas.microsoft.com/office/drawing/2014/main" id="{3646BE5B-F429-5154-CC93-78F742FAA298}"/>
                </a:ext>
              </a:extLst>
            </p:cNvPr>
            <p:cNvSpPr txBox="1"/>
            <p:nvPr/>
          </p:nvSpPr>
          <p:spPr bwMode="gray">
            <a:xfrm>
              <a:off x="1558148" y="914400"/>
              <a:ext cx="2307107"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 SSP</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28223909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black"/>
                </a:solidFill>
                <a:effectLst/>
                <a:uLnTx/>
                <a:uFillTx/>
                <a:latin typeface="Calibri"/>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395" imgH="394" progId="TCLayout.ActiveDocument.1">
                  <p:embed/>
                </p:oleObj>
              </mc:Choice>
              <mc:Fallback>
                <p:oleObj name="Diapositive think-cell" r:id="rId5" imgW="395" imgH="394" progId="TCLayout.ActiveDocument.1">
                  <p:embed/>
                  <p:pic>
                    <p:nvPicPr>
                      <p:cNvPr id="109" name="Objet 10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5" y="1247905"/>
            <a:ext cx="5416771"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6">
                    <a:lumMod val="75000"/>
                  </a:schemeClr>
                </a:solidFill>
                <a:effectLst/>
                <a:uLnTx/>
                <a:uFillTx/>
                <a:latin typeface="Calibri"/>
                <a:ea typeface="+mn-ea"/>
                <a:cs typeface="+mn-cs"/>
              </a:rPr>
              <a:t>Répartition régionale des dépenses par habitant vs. taux de mortalité du paludisme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lumMod val="50000"/>
                  </a:prstClr>
                </a:solidFill>
                <a:effectLst/>
                <a:uLnTx/>
                <a:uFillTx/>
                <a:latin typeface="Calibri"/>
                <a:ea typeface="+mn-ea"/>
                <a:cs typeface="+mn-cs"/>
              </a:rPr>
              <a:t>Distribution régionale des ressources par habitant(2021) vs. taux de mortalité paludisme(2022)</a:t>
            </a:r>
            <a:endParaRPr kumimoji="0" lang="fr-FR" sz="12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cxnSp>
        <p:nvCxnSpPr>
          <p:cNvPr id="9" name="AutoShape 347"/>
          <p:cNvCxnSpPr>
            <a:cxnSpLocks noChangeShapeType="1"/>
          </p:cNvCxnSpPr>
          <p:nvPr/>
        </p:nvCxnSpPr>
        <p:spPr bwMode="auto">
          <a:xfrm>
            <a:off x="161986" y="1630949"/>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AutoShape 347"/>
          <p:cNvCxnSpPr>
            <a:cxnSpLocks noChangeShapeType="1"/>
          </p:cNvCxnSpPr>
          <p:nvPr/>
        </p:nvCxnSpPr>
        <p:spPr bwMode="auto">
          <a:xfrm flipV="1">
            <a:off x="177896" y="4238851"/>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1" name="AutoShape 348"/>
          <p:cNvSpPr>
            <a:spLocks noChangeArrowheads="1"/>
          </p:cNvSpPr>
          <p:nvPr/>
        </p:nvSpPr>
        <p:spPr bwMode="auto">
          <a:xfrm>
            <a:off x="183562" y="3866443"/>
            <a:ext cx="5065769"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6">
                    <a:lumMod val="75000"/>
                  </a:schemeClr>
                </a:solidFill>
                <a:effectLst/>
                <a:uLnTx/>
                <a:uFillTx/>
                <a:latin typeface="Calibri"/>
                <a:ea typeface="+mn-ea"/>
                <a:cs typeface="+mn-cs"/>
              </a:rPr>
              <a:t>Analyse de corrélation cas vs. ressources pour les &lt; 5 ans</a:t>
            </a:r>
            <a:br>
              <a:rPr kumimoji="0" lang="fr-FR" sz="1200" b="1" i="0" u="none" strike="noStrike" kern="1200" cap="none" spc="0" normalizeH="0" baseline="0" noProof="0" dirty="0">
                <a:ln>
                  <a:noFill/>
                </a:ln>
                <a:solidFill>
                  <a:srgbClr val="1F497D"/>
                </a:solidFill>
                <a:effectLst/>
                <a:uLnTx/>
                <a:uFillTx/>
                <a:latin typeface="Calibri"/>
                <a:ea typeface="+mn-ea"/>
                <a:cs typeface="+mn-cs"/>
              </a:rPr>
            </a:br>
            <a:r>
              <a:rPr kumimoji="0" lang="fr-FR" sz="1100" b="0" i="0" u="none" strike="noStrike" kern="1200" cap="none" spc="0" normalizeH="0" baseline="0" noProof="0" dirty="0">
                <a:ln>
                  <a:noFill/>
                </a:ln>
                <a:solidFill>
                  <a:prstClr val="white">
                    <a:lumMod val="50000"/>
                  </a:prstClr>
                </a:solidFill>
                <a:effectLst/>
                <a:uLnTx/>
                <a:uFillTx/>
                <a:latin typeface="Calibri"/>
                <a:ea typeface="+mn-ea"/>
                <a:cs typeface="+mn-cs"/>
              </a:rPr>
              <a:t>Corrélation modérée entre nb. of cas and ressources paludisme chez les &lt; 5 ans en 2024</a:t>
            </a:r>
            <a:endParaRPr kumimoji="0" lang="fr-FR" sz="12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6304479" y="1244676"/>
            <a:ext cx="4385909"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
                <a:srgbClr val="298F16"/>
              </a:buClr>
              <a:buSzTx/>
              <a:buFontTx/>
              <a:buNone/>
              <a:tabLst/>
              <a:defRPr/>
            </a:pPr>
            <a:r>
              <a:rPr kumimoji="0" lang="fr-FR" sz="1200" b="1" i="0" u="none" strike="noStrike" kern="1200" cap="none" spc="0" normalizeH="0" baseline="0" noProof="0" dirty="0">
                <a:ln>
                  <a:noFill/>
                </a:ln>
                <a:solidFill>
                  <a:schemeClr val="accent6">
                    <a:lumMod val="75000"/>
                  </a:schemeClr>
                </a:solidFill>
                <a:effectLst/>
                <a:uLnTx/>
                <a:uFillTx/>
                <a:latin typeface="Calibri"/>
                <a:ea typeface="+mn-ea"/>
                <a:cs typeface="+mn-cs"/>
              </a:rPr>
              <a:t>Gap de financement du paludisme</a:t>
            </a:r>
          </a:p>
          <a:p>
            <a:pPr marL="0" marR="0" lvl="0" indent="0" algn="l" defTabSz="914400" rtl="0" eaLnBrk="1" fontAlgn="auto" latinLnBrk="0" hangingPunct="1">
              <a:lnSpc>
                <a:spcPct val="100000"/>
              </a:lnSpc>
              <a:spcBef>
                <a:spcPts val="0"/>
              </a:spcBef>
              <a:spcAft>
                <a:spcPts val="0"/>
              </a:spcAft>
              <a:buClr>
                <a:srgbClr val="298F16"/>
              </a:buClr>
              <a:buSzTx/>
              <a:buFontTx/>
              <a:buNone/>
              <a:tabLst/>
              <a:defRPr/>
            </a:pPr>
            <a:r>
              <a:rPr kumimoji="0" lang="fr-FR" sz="1100" b="0" i="0" u="none" strike="noStrike" kern="1200" cap="none" spc="0" normalizeH="0" baseline="0" noProof="0" dirty="0">
                <a:ln>
                  <a:noFill/>
                </a:ln>
                <a:solidFill>
                  <a:prstClr val="white">
                    <a:lumMod val="50000"/>
                  </a:prstClr>
                </a:solidFill>
                <a:effectLst/>
                <a:uLnTx/>
                <a:uFillTx/>
                <a:latin typeface="Calibri"/>
                <a:ea typeface="+mn-ea"/>
                <a:cs typeface="+mn-cs"/>
              </a:rPr>
              <a:t>Gaps annuels de financement du paludisme (2023-2025)</a:t>
            </a:r>
            <a:endParaRPr kumimoji="0" lang="fr-FR" sz="1100" b="0" i="0" u="none" strike="noStrike" kern="1200" cap="none" spc="0" normalizeH="0" baseline="0" noProof="0" dirty="0">
              <a:ln>
                <a:noFill/>
              </a:ln>
              <a:solidFill>
                <a:srgbClr val="808080"/>
              </a:solidFill>
              <a:effectLst/>
              <a:uLnTx/>
              <a:uFillTx/>
              <a:latin typeface="Calibri"/>
              <a:ea typeface="+mn-ea"/>
              <a:cs typeface="+mn-cs"/>
            </a:endParaRPr>
          </a:p>
        </p:txBody>
      </p:sp>
      <p:cxnSp>
        <p:nvCxnSpPr>
          <p:cNvPr id="39" name="AutoShape 347">
            <a:extLst>
              <a:ext uri="{FF2B5EF4-FFF2-40B4-BE49-F238E27FC236}">
                <a16:creationId xmlns:a16="http://schemas.microsoft.com/office/drawing/2014/main" id="{7F881473-495E-4B22-B920-8FD270CA9F85}"/>
              </a:ext>
            </a:extLst>
          </p:cNvPr>
          <p:cNvCxnSpPr>
            <a:cxnSpLocks noChangeShapeType="1"/>
          </p:cNvCxnSpPr>
          <p:nvPr/>
        </p:nvCxnSpPr>
        <p:spPr bwMode="auto">
          <a:xfrm>
            <a:off x="6294262" y="4238852"/>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AutoShape 348">
            <a:extLst>
              <a:ext uri="{FF2B5EF4-FFF2-40B4-BE49-F238E27FC236}">
                <a16:creationId xmlns:a16="http://schemas.microsoft.com/office/drawing/2014/main" id="{B5122A73-1470-49F5-BDD5-1CA5311CDC18}"/>
              </a:ext>
            </a:extLst>
          </p:cNvPr>
          <p:cNvSpPr>
            <a:spLocks noChangeArrowheads="1"/>
          </p:cNvSpPr>
          <p:nvPr/>
        </p:nvSpPr>
        <p:spPr bwMode="auto">
          <a:xfrm>
            <a:off x="6304478" y="3846907"/>
            <a:ext cx="4678593" cy="37240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
                <a:srgbClr val="298F16"/>
              </a:buClr>
              <a:buSzTx/>
              <a:buFontTx/>
              <a:buNone/>
              <a:tabLst/>
              <a:defRPr/>
            </a:pPr>
            <a:r>
              <a:rPr kumimoji="0" lang="fr-FR" sz="1200" b="1" i="0" u="none" strike="noStrike" kern="1200" cap="none" spc="0" normalizeH="0" baseline="0" noProof="0" dirty="0">
                <a:ln>
                  <a:noFill/>
                </a:ln>
                <a:solidFill>
                  <a:schemeClr val="accent6">
                    <a:lumMod val="75000"/>
                  </a:schemeClr>
                </a:solidFill>
                <a:effectLst/>
                <a:uLnTx/>
                <a:uFillTx/>
                <a:latin typeface="Calibri"/>
                <a:ea typeface="+mn-ea"/>
                <a:cs typeface="+mn-cs"/>
              </a:rPr>
              <a:t>Corrélation entre les cas de paludisme et les ressources totales</a:t>
            </a:r>
          </a:p>
          <a:p>
            <a:pPr marL="0" marR="0" lvl="0" indent="0" algn="l" defTabSz="914400" rtl="0" eaLnBrk="1" fontAlgn="auto" latinLnBrk="0" hangingPunct="1">
              <a:lnSpc>
                <a:spcPct val="100000"/>
              </a:lnSpc>
              <a:spcBef>
                <a:spcPts val="0"/>
              </a:spcBef>
              <a:spcAft>
                <a:spcPts val="0"/>
              </a:spcAft>
              <a:buClr>
                <a:srgbClr val="298F16"/>
              </a:buClr>
              <a:buSzTx/>
              <a:buFontTx/>
              <a:buNone/>
              <a:tabLst/>
              <a:defRPr/>
            </a:pPr>
            <a:r>
              <a:rPr kumimoji="0" lang="fr-FR" sz="1100" b="0" i="0" u="none" strike="noStrike" kern="1200" cap="none" spc="0" normalizeH="0" baseline="0" noProof="0" dirty="0">
                <a:ln>
                  <a:noFill/>
                </a:ln>
                <a:solidFill>
                  <a:prstClr val="white">
                    <a:lumMod val="50000"/>
                  </a:prstClr>
                </a:solidFill>
                <a:effectLst/>
                <a:uLnTx/>
                <a:uFillTx/>
                <a:latin typeface="Calibri"/>
                <a:ea typeface="+mn-ea"/>
                <a:cs typeface="+mn-cs"/>
              </a:rPr>
              <a:t>Corrélation modérée entre nb. of cas et ressources totales en 2024</a:t>
            </a:r>
            <a:endParaRPr kumimoji="0" lang="fr-FR" sz="1100" b="0" i="0" u="none" strike="noStrike" kern="1200" cap="none" spc="0" normalizeH="0" baseline="0" noProof="0" dirty="0">
              <a:ln>
                <a:noFill/>
              </a:ln>
              <a:solidFill>
                <a:srgbClr val="808080"/>
              </a:solidFill>
              <a:effectLst/>
              <a:uLnTx/>
              <a:uFillTx/>
              <a:latin typeface="Calibri"/>
              <a:ea typeface="+mn-ea"/>
              <a:cs typeface="+mn-cs"/>
            </a:endParaRP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6294262" y="1630949"/>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itre 1">
            <a:extLst>
              <a:ext uri="{FF2B5EF4-FFF2-40B4-BE49-F238E27FC236}">
                <a16:creationId xmlns:a16="http://schemas.microsoft.com/office/drawing/2014/main" id="{8B17B634-374F-2F40-BD0D-0CF17EAFC666}"/>
              </a:ext>
            </a:extLst>
          </p:cNvPr>
          <p:cNvSpPr>
            <a:spLocks noGrp="1"/>
          </p:cNvSpPr>
          <p:nvPr>
            <p:ph type="title"/>
          </p:nvPr>
        </p:nvSpPr>
        <p:spPr>
          <a:xfrm>
            <a:off x="118921" y="244771"/>
            <a:ext cx="11769221" cy="416365"/>
          </a:xfrm>
        </p:spPr>
        <p:txBody>
          <a:bodyPr vert="horz">
            <a:noAutofit/>
          </a:bodyPr>
          <a:lstStyle/>
          <a:p>
            <a:r>
              <a:rPr lang="fr-CA" dirty="0">
                <a:latin typeface="Aptos" panose="020B0004020202020204" pitchFamily="34" charset="0"/>
              </a:rPr>
              <a:t>Le paludisme bénéficie d'un financement croissant, notamment des PTF (98%). Toutefois, les dépenses devraient être adaptées aux cibles pour plus d'impact</a:t>
            </a:r>
            <a:endParaRPr lang="fr-FR" dirty="0">
              <a:latin typeface="Aptos" panose="020B0004020202020204" pitchFamily="34" charset="0"/>
            </a:endParaRPr>
          </a:p>
        </p:txBody>
      </p:sp>
      <p:cxnSp>
        <p:nvCxnSpPr>
          <p:cNvPr id="88" name="Straight Connector 22">
            <a:extLst>
              <a:ext uri="{FF2B5EF4-FFF2-40B4-BE49-F238E27FC236}">
                <a16:creationId xmlns:a16="http://schemas.microsoft.com/office/drawing/2014/main" id="{C7EBD07F-AC16-C819-CC48-029B76C9F2C6}"/>
              </a:ext>
            </a:extLst>
          </p:cNvPr>
          <p:cNvCxnSpPr/>
          <p:nvPr/>
        </p:nvCxnSpPr>
        <p:spPr bwMode="auto">
          <a:xfrm>
            <a:off x="5998686" y="1444307"/>
            <a:ext cx="0" cy="498763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cx4="http://schemas.microsoft.com/office/drawing/2016/5/10/chartex">
        <mc:Choice Requires="cx4">
          <p:graphicFrame>
            <p:nvGraphicFramePr>
              <p:cNvPr id="2" name="Graphique 1">
                <a:extLst>
                  <a:ext uri="{FF2B5EF4-FFF2-40B4-BE49-F238E27FC236}">
                    <a16:creationId xmlns:a16="http://schemas.microsoft.com/office/drawing/2014/main" id="{6A46857F-C6A5-7855-884D-79931DDBCB2C}"/>
                  </a:ext>
                </a:extLst>
              </p:cNvPr>
              <p:cNvGraphicFramePr/>
              <p:nvPr>
                <p:extLst>
                  <p:ext uri="{D42A27DB-BD31-4B8C-83A1-F6EECF244321}">
                    <p14:modId xmlns:p14="http://schemas.microsoft.com/office/powerpoint/2010/main" val="778953533"/>
                  </p:ext>
                </p:extLst>
              </p:nvPr>
            </p:nvGraphicFramePr>
            <p:xfrm>
              <a:off x="130088" y="4452878"/>
              <a:ext cx="1782000" cy="17748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2" name="Graphique 1">
                <a:extLst>
                  <a:ext uri="{FF2B5EF4-FFF2-40B4-BE49-F238E27FC236}">
                    <a16:creationId xmlns:a16="http://schemas.microsoft.com/office/drawing/2014/main" id="{6A46857F-C6A5-7855-884D-79931DDBCB2C}"/>
                  </a:ext>
                </a:extLst>
              </p:cNvPr>
              <p:cNvPicPr>
                <a:picLocks noGrp="1" noRot="1" noChangeAspect="1" noMove="1" noResize="1" noEditPoints="1" noAdjustHandles="1" noChangeArrowheads="1" noChangeShapeType="1"/>
              </p:cNvPicPr>
              <p:nvPr/>
            </p:nvPicPr>
            <p:blipFill>
              <a:blip r:embed="rId9"/>
              <a:stretch>
                <a:fillRect/>
              </a:stretch>
            </p:blipFill>
            <p:spPr>
              <a:xfrm>
                <a:off x="130088" y="4452878"/>
                <a:ext cx="1782000" cy="1774800"/>
              </a:xfrm>
              <a:prstGeom prst="rect">
                <a:avLst/>
              </a:prstGeom>
            </p:spPr>
          </p:pic>
        </mc:Fallback>
      </mc:AlternateContent>
      <p:sp>
        <p:nvSpPr>
          <p:cNvPr id="4" name="ZoneTexte 3">
            <a:extLst>
              <a:ext uri="{FF2B5EF4-FFF2-40B4-BE49-F238E27FC236}">
                <a16:creationId xmlns:a16="http://schemas.microsoft.com/office/drawing/2014/main" id="{112094B1-9213-1673-EF25-01E4E359BACE}"/>
              </a:ext>
            </a:extLst>
          </p:cNvPr>
          <p:cNvSpPr txBox="1"/>
          <p:nvPr/>
        </p:nvSpPr>
        <p:spPr>
          <a:xfrm>
            <a:off x="688395" y="4379772"/>
            <a:ext cx="941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lumMod val="50000"/>
                  </a:prstClr>
                </a:solidFill>
                <a:effectLst/>
                <a:uLnTx/>
                <a:uFillTx/>
                <a:latin typeface="Calibri"/>
                <a:ea typeface="+mn-ea"/>
                <a:cs typeface="+mn-cs"/>
              </a:rPr>
              <a:t>Nb. cas</a:t>
            </a:r>
          </a:p>
        </p:txBody>
      </p:sp>
      <mc:AlternateContent xmlns:mc="http://schemas.openxmlformats.org/markup-compatibility/2006" xmlns:cx4="http://schemas.microsoft.com/office/drawing/2016/5/10/chartex">
        <mc:Choice Requires="cx4">
          <p:graphicFrame>
            <p:nvGraphicFramePr>
              <p:cNvPr id="5" name="Graphique 4">
                <a:extLst>
                  <a:ext uri="{FF2B5EF4-FFF2-40B4-BE49-F238E27FC236}">
                    <a16:creationId xmlns:a16="http://schemas.microsoft.com/office/drawing/2014/main" id="{D84B38D3-4AC7-7417-F120-2CEB93FE16BD}"/>
                  </a:ext>
                </a:extLst>
              </p:cNvPr>
              <p:cNvGraphicFramePr/>
              <p:nvPr>
                <p:extLst>
                  <p:ext uri="{D42A27DB-BD31-4B8C-83A1-F6EECF244321}">
                    <p14:modId xmlns:p14="http://schemas.microsoft.com/office/powerpoint/2010/main" val="1566278017"/>
                  </p:ext>
                </p:extLst>
              </p:nvPr>
            </p:nvGraphicFramePr>
            <p:xfrm>
              <a:off x="1941221" y="4452878"/>
              <a:ext cx="1782000" cy="1774800"/>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5" name="Graphique 4">
                <a:extLst>
                  <a:ext uri="{FF2B5EF4-FFF2-40B4-BE49-F238E27FC236}">
                    <a16:creationId xmlns:a16="http://schemas.microsoft.com/office/drawing/2014/main" id="{D84B38D3-4AC7-7417-F120-2CEB93FE16BD}"/>
                  </a:ext>
                </a:extLst>
              </p:cNvPr>
              <p:cNvPicPr>
                <a:picLocks noGrp="1" noRot="1" noChangeAspect="1" noMove="1" noResize="1" noEditPoints="1" noAdjustHandles="1" noChangeArrowheads="1" noChangeShapeType="1"/>
              </p:cNvPicPr>
              <p:nvPr/>
            </p:nvPicPr>
            <p:blipFill>
              <a:blip r:embed="rId11"/>
              <a:stretch>
                <a:fillRect/>
              </a:stretch>
            </p:blipFill>
            <p:spPr>
              <a:xfrm>
                <a:off x="1941221" y="4452878"/>
                <a:ext cx="1782000" cy="1774800"/>
              </a:xfrm>
              <a:prstGeom prst="rect">
                <a:avLst/>
              </a:prstGeom>
            </p:spPr>
          </p:pic>
        </mc:Fallback>
      </mc:AlternateContent>
      <p:sp>
        <p:nvSpPr>
          <p:cNvPr id="7" name="ZoneTexte 6">
            <a:extLst>
              <a:ext uri="{FF2B5EF4-FFF2-40B4-BE49-F238E27FC236}">
                <a16:creationId xmlns:a16="http://schemas.microsoft.com/office/drawing/2014/main" id="{6F932A71-8203-502E-B4DE-0C42406347F4}"/>
              </a:ext>
            </a:extLst>
          </p:cNvPr>
          <p:cNvSpPr txBox="1"/>
          <p:nvPr/>
        </p:nvSpPr>
        <p:spPr>
          <a:xfrm>
            <a:off x="2611772" y="4379772"/>
            <a:ext cx="8802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lumMod val="50000"/>
                  </a:prstClr>
                </a:solidFill>
                <a:effectLst/>
                <a:uLnTx/>
                <a:uFillTx/>
                <a:latin typeface="Calibri"/>
                <a:ea typeface="+mn-ea"/>
                <a:cs typeface="+mn-cs"/>
              </a:rPr>
              <a:t>Ressources</a:t>
            </a:r>
          </a:p>
        </p:txBody>
      </p:sp>
      <mc:AlternateContent xmlns:mc="http://schemas.openxmlformats.org/markup-compatibility/2006" xmlns:cx4="http://schemas.microsoft.com/office/drawing/2016/5/10/chartex">
        <mc:Choice Requires="cx4">
          <p:graphicFrame>
            <p:nvGraphicFramePr>
              <p:cNvPr id="23" name="Graphique 22">
                <a:extLst>
                  <a:ext uri="{FF2B5EF4-FFF2-40B4-BE49-F238E27FC236}">
                    <a16:creationId xmlns:a16="http://schemas.microsoft.com/office/drawing/2014/main" id="{C47437A7-5115-DF6F-F834-16AEDD9FBAD5}"/>
                  </a:ext>
                </a:extLst>
              </p:cNvPr>
              <p:cNvGraphicFramePr/>
              <p:nvPr>
                <p:extLst>
                  <p:ext uri="{D42A27DB-BD31-4B8C-83A1-F6EECF244321}">
                    <p14:modId xmlns:p14="http://schemas.microsoft.com/office/powerpoint/2010/main" val="1558369760"/>
                  </p:ext>
                </p:extLst>
              </p:nvPr>
            </p:nvGraphicFramePr>
            <p:xfrm>
              <a:off x="6076064" y="4529269"/>
              <a:ext cx="1782000" cy="1774800"/>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23" name="Graphique 22">
                <a:extLst>
                  <a:ext uri="{FF2B5EF4-FFF2-40B4-BE49-F238E27FC236}">
                    <a16:creationId xmlns:a16="http://schemas.microsoft.com/office/drawing/2014/main" id="{C47437A7-5115-DF6F-F834-16AEDD9FBAD5}"/>
                  </a:ext>
                </a:extLst>
              </p:cNvPr>
              <p:cNvPicPr>
                <a:picLocks noGrp="1" noRot="1" noChangeAspect="1" noMove="1" noResize="1" noEditPoints="1" noAdjustHandles="1" noChangeArrowheads="1" noChangeShapeType="1"/>
              </p:cNvPicPr>
              <p:nvPr/>
            </p:nvPicPr>
            <p:blipFill>
              <a:blip r:embed="rId13"/>
              <a:stretch>
                <a:fillRect/>
              </a:stretch>
            </p:blipFill>
            <p:spPr>
              <a:xfrm>
                <a:off x="6076064" y="4529269"/>
                <a:ext cx="1782000" cy="1774800"/>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24" name="Graphique 23">
                <a:extLst>
                  <a:ext uri="{FF2B5EF4-FFF2-40B4-BE49-F238E27FC236}">
                    <a16:creationId xmlns:a16="http://schemas.microsoft.com/office/drawing/2014/main" id="{3F5691B4-21FA-2AC1-7170-F262F770E09F}"/>
                  </a:ext>
                </a:extLst>
              </p:cNvPr>
              <p:cNvGraphicFramePr/>
              <p:nvPr>
                <p:extLst>
                  <p:ext uri="{D42A27DB-BD31-4B8C-83A1-F6EECF244321}">
                    <p14:modId xmlns:p14="http://schemas.microsoft.com/office/powerpoint/2010/main" val="985028041"/>
                  </p:ext>
                </p:extLst>
              </p:nvPr>
            </p:nvGraphicFramePr>
            <p:xfrm>
              <a:off x="7887197" y="4529269"/>
              <a:ext cx="1782000" cy="1774800"/>
            </p:xfrm>
            <a:graphic>
              <a:graphicData uri="http://schemas.microsoft.com/office/drawing/2014/chartex">
                <cx:chart xmlns:cx="http://schemas.microsoft.com/office/drawing/2014/chartex" xmlns:r="http://schemas.openxmlformats.org/officeDocument/2006/relationships" r:id="rId14"/>
              </a:graphicData>
            </a:graphic>
          </p:graphicFrame>
        </mc:Choice>
        <mc:Fallback xmlns="">
          <p:pic>
            <p:nvPicPr>
              <p:cNvPr id="24" name="Graphique 23">
                <a:extLst>
                  <a:ext uri="{FF2B5EF4-FFF2-40B4-BE49-F238E27FC236}">
                    <a16:creationId xmlns:a16="http://schemas.microsoft.com/office/drawing/2014/main" id="{3F5691B4-21FA-2AC1-7170-F262F770E09F}"/>
                  </a:ext>
                </a:extLst>
              </p:cNvPr>
              <p:cNvPicPr>
                <a:picLocks noGrp="1" noRot="1" noChangeAspect="1" noMove="1" noResize="1" noEditPoints="1" noAdjustHandles="1" noChangeArrowheads="1" noChangeShapeType="1"/>
              </p:cNvPicPr>
              <p:nvPr/>
            </p:nvPicPr>
            <p:blipFill>
              <a:blip r:embed="rId15"/>
              <a:stretch>
                <a:fillRect/>
              </a:stretch>
            </p:blipFill>
            <p:spPr>
              <a:xfrm>
                <a:off x="7887197" y="4529269"/>
                <a:ext cx="1782000" cy="1774800"/>
              </a:xfrm>
              <a:prstGeom prst="rect">
                <a:avLst/>
              </a:prstGeom>
            </p:spPr>
          </p:pic>
        </mc:Fallback>
      </mc:AlternateContent>
      <p:sp>
        <p:nvSpPr>
          <p:cNvPr id="34" name="ZoneTexte 33">
            <a:extLst>
              <a:ext uri="{FF2B5EF4-FFF2-40B4-BE49-F238E27FC236}">
                <a16:creationId xmlns:a16="http://schemas.microsoft.com/office/drawing/2014/main" id="{A7BDC8A4-5DFC-0221-1277-16361194E9AB}"/>
              </a:ext>
            </a:extLst>
          </p:cNvPr>
          <p:cNvSpPr txBox="1"/>
          <p:nvPr/>
        </p:nvSpPr>
        <p:spPr>
          <a:xfrm>
            <a:off x="6351182" y="4379772"/>
            <a:ext cx="941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lumMod val="50000"/>
                  </a:prstClr>
                </a:solidFill>
                <a:effectLst/>
                <a:uLnTx/>
                <a:uFillTx/>
                <a:latin typeface="Calibri"/>
                <a:ea typeface="+mn-ea"/>
                <a:cs typeface="+mn-cs"/>
              </a:rPr>
              <a:t>Nb. cas</a:t>
            </a:r>
          </a:p>
        </p:txBody>
      </p:sp>
      <p:sp>
        <p:nvSpPr>
          <p:cNvPr id="40" name="ZoneTexte 39">
            <a:extLst>
              <a:ext uri="{FF2B5EF4-FFF2-40B4-BE49-F238E27FC236}">
                <a16:creationId xmlns:a16="http://schemas.microsoft.com/office/drawing/2014/main" id="{BCDE2BE6-0936-A515-0A37-A95ECCEE2CAF}"/>
              </a:ext>
            </a:extLst>
          </p:cNvPr>
          <p:cNvSpPr txBox="1"/>
          <p:nvPr/>
        </p:nvSpPr>
        <p:spPr>
          <a:xfrm>
            <a:off x="8476581" y="4379772"/>
            <a:ext cx="8802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lumMod val="50000"/>
                  </a:prstClr>
                </a:solidFill>
                <a:effectLst/>
                <a:uLnTx/>
                <a:uFillTx/>
                <a:latin typeface="Calibri"/>
                <a:ea typeface="+mn-ea"/>
                <a:cs typeface="+mn-cs"/>
              </a:rPr>
              <a:t>Ressources</a:t>
            </a:r>
          </a:p>
        </p:txBody>
      </p:sp>
      <p:graphicFrame>
        <p:nvGraphicFramePr>
          <p:cNvPr id="41" name="Graphique 40">
            <a:extLst>
              <a:ext uri="{FF2B5EF4-FFF2-40B4-BE49-F238E27FC236}">
                <a16:creationId xmlns:a16="http://schemas.microsoft.com/office/drawing/2014/main" id="{00000000-0008-0000-0E00-000026000000}"/>
              </a:ext>
            </a:extLst>
          </p:cNvPr>
          <p:cNvGraphicFramePr>
            <a:graphicFrameLocks/>
          </p:cNvGraphicFramePr>
          <p:nvPr>
            <p:extLst>
              <p:ext uri="{D42A27DB-BD31-4B8C-83A1-F6EECF244321}">
                <p14:modId xmlns:p14="http://schemas.microsoft.com/office/powerpoint/2010/main" val="1877816423"/>
              </p:ext>
            </p:extLst>
          </p:nvPr>
        </p:nvGraphicFramePr>
        <p:xfrm>
          <a:off x="3752354" y="4341052"/>
          <a:ext cx="2294577" cy="184623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2" name="Graphique 41">
            <a:extLst>
              <a:ext uri="{FF2B5EF4-FFF2-40B4-BE49-F238E27FC236}">
                <a16:creationId xmlns:a16="http://schemas.microsoft.com/office/drawing/2014/main" id="{00000000-0008-0000-0E00-000025000000}"/>
              </a:ext>
            </a:extLst>
          </p:cNvPr>
          <p:cNvGraphicFramePr>
            <a:graphicFrameLocks/>
          </p:cNvGraphicFramePr>
          <p:nvPr>
            <p:extLst>
              <p:ext uri="{D42A27DB-BD31-4B8C-83A1-F6EECF244321}">
                <p14:modId xmlns:p14="http://schemas.microsoft.com/office/powerpoint/2010/main" val="3877185072"/>
              </p:ext>
            </p:extLst>
          </p:nvPr>
        </p:nvGraphicFramePr>
        <p:xfrm>
          <a:off x="9698329" y="4365677"/>
          <a:ext cx="2293200" cy="18468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7" name="Graphique 23">
            <a:extLst>
              <a:ext uri="{FF2B5EF4-FFF2-40B4-BE49-F238E27FC236}">
                <a16:creationId xmlns:a16="http://schemas.microsoft.com/office/drawing/2014/main" id="{C786B790-1159-65D6-6781-C219B54C8A43}"/>
              </a:ext>
            </a:extLst>
          </p:cNvPr>
          <p:cNvGraphicFramePr/>
          <p:nvPr>
            <p:extLst>
              <p:ext uri="{D42A27DB-BD31-4B8C-83A1-F6EECF244321}">
                <p14:modId xmlns:p14="http://schemas.microsoft.com/office/powerpoint/2010/main" val="1231072985"/>
              </p:ext>
            </p:extLst>
          </p:nvPr>
        </p:nvGraphicFramePr>
        <p:xfrm>
          <a:off x="6300151" y="1768602"/>
          <a:ext cx="5597327" cy="195148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3" name="Graphique 42">
            <a:extLst>
              <a:ext uri="{FF2B5EF4-FFF2-40B4-BE49-F238E27FC236}">
                <a16:creationId xmlns:a16="http://schemas.microsoft.com/office/drawing/2014/main" id="{09D572F7-4A4C-0821-1A22-8E2400DAA6E7}"/>
              </a:ext>
            </a:extLst>
          </p:cNvPr>
          <p:cNvGraphicFramePr>
            <a:graphicFrameLocks/>
          </p:cNvGraphicFramePr>
          <p:nvPr/>
        </p:nvGraphicFramePr>
        <p:xfrm>
          <a:off x="177896" y="1603269"/>
          <a:ext cx="5514991" cy="2160974"/>
        </p:xfrm>
        <a:graphic>
          <a:graphicData uri="http://schemas.openxmlformats.org/drawingml/2006/chart">
            <c:chart xmlns:c="http://schemas.openxmlformats.org/drawingml/2006/chart" xmlns:r="http://schemas.openxmlformats.org/officeDocument/2006/relationships" r:id="rId19"/>
          </a:graphicData>
        </a:graphic>
      </p:graphicFrame>
      <p:grpSp>
        <p:nvGrpSpPr>
          <p:cNvPr id="44" name="btfpRunningAgenda2Level825444">
            <a:extLst>
              <a:ext uri="{FF2B5EF4-FFF2-40B4-BE49-F238E27FC236}">
                <a16:creationId xmlns:a16="http://schemas.microsoft.com/office/drawing/2014/main" id="{6A89E397-7BF4-B09A-7DBC-2633419ADE07}"/>
              </a:ext>
            </a:extLst>
          </p:cNvPr>
          <p:cNvGrpSpPr/>
          <p:nvPr>
            <p:custDataLst>
              <p:tags r:id="rId3"/>
            </p:custDataLst>
          </p:nvPr>
        </p:nvGrpSpPr>
        <p:grpSpPr>
          <a:xfrm>
            <a:off x="0" y="973418"/>
            <a:ext cx="4760116" cy="257442"/>
            <a:chOff x="0" y="914400"/>
            <a:chExt cx="4760116" cy="257442"/>
          </a:xfrm>
        </p:grpSpPr>
        <p:sp>
          <p:nvSpPr>
            <p:cNvPr id="48" name="btfpRunningAgenda2LevelBarLeft825444">
              <a:extLst>
                <a:ext uri="{FF2B5EF4-FFF2-40B4-BE49-F238E27FC236}">
                  <a16:creationId xmlns:a16="http://schemas.microsoft.com/office/drawing/2014/main" id="{22B7DCDD-A198-E61F-B55C-195AFFCC5F7A}"/>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9" name="btfpRunningAgenda2LevelTextLeft825444">
              <a:extLst>
                <a:ext uri="{FF2B5EF4-FFF2-40B4-BE49-F238E27FC236}">
                  <a16:creationId xmlns:a16="http://schemas.microsoft.com/office/drawing/2014/main" id="{85A271FB-1949-4D67-5A68-44086F252413}"/>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50" name="btfpRunningAgenda2LevelBarRight825444">
              <a:extLst>
                <a:ext uri="{FF2B5EF4-FFF2-40B4-BE49-F238E27FC236}">
                  <a16:creationId xmlns:a16="http://schemas.microsoft.com/office/drawing/2014/main" id="{3B8EEBB4-865A-E66E-D762-547952727D84}"/>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1" name="btfpRunningAgenda2LevelTextRight825444">
              <a:extLst>
                <a:ext uri="{FF2B5EF4-FFF2-40B4-BE49-F238E27FC236}">
                  <a16:creationId xmlns:a16="http://schemas.microsoft.com/office/drawing/2014/main" id="{D9F1678D-B0F9-53C3-470A-93D58F4829F0}"/>
                </a:ext>
              </a:extLst>
            </p:cNvPr>
            <p:cNvSpPr txBox="1"/>
            <p:nvPr/>
          </p:nvSpPr>
          <p:spPr bwMode="gray">
            <a:xfrm>
              <a:off x="1558148" y="914400"/>
              <a:ext cx="3201968"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ANALYSE PALUDISME</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26894619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D5316A-546C-B65D-B828-2A0F8CE3FEE4}"/>
              </a:ext>
            </a:extLst>
          </p:cNvPr>
          <p:cNvSpPr>
            <a:spLocks noGrp="1"/>
          </p:cNvSpPr>
          <p:nvPr>
            <p:ph type="title"/>
          </p:nvPr>
        </p:nvSpPr>
        <p:spPr/>
        <p:txBody>
          <a:bodyPr/>
          <a:lstStyle/>
          <a:p>
            <a:r>
              <a:rPr lang="fr-CA" dirty="0"/>
              <a:t>Plan de présentation</a:t>
            </a:r>
            <a:endParaRPr lang="fr-BF" dirty="0"/>
          </a:p>
        </p:txBody>
      </p:sp>
      <p:grpSp>
        <p:nvGrpSpPr>
          <p:cNvPr id="44" name="Groupe 43">
            <a:extLst>
              <a:ext uri="{FF2B5EF4-FFF2-40B4-BE49-F238E27FC236}">
                <a16:creationId xmlns:a16="http://schemas.microsoft.com/office/drawing/2014/main" id="{6C328770-3BA4-FECB-79A2-2E08B94BC2C3}"/>
              </a:ext>
            </a:extLst>
          </p:cNvPr>
          <p:cNvGrpSpPr/>
          <p:nvPr/>
        </p:nvGrpSpPr>
        <p:grpSpPr>
          <a:xfrm>
            <a:off x="155575" y="2660514"/>
            <a:ext cx="11880850" cy="947529"/>
            <a:chOff x="496957" y="1341783"/>
            <a:chExt cx="11267661" cy="947529"/>
          </a:xfrm>
        </p:grpSpPr>
        <p:grpSp>
          <p:nvGrpSpPr>
            <p:cNvPr id="45" name="Groupe 44">
              <a:extLst>
                <a:ext uri="{FF2B5EF4-FFF2-40B4-BE49-F238E27FC236}">
                  <a16:creationId xmlns:a16="http://schemas.microsoft.com/office/drawing/2014/main" id="{8F28D80C-54D9-D746-6C54-E7796EE9CD76}"/>
                </a:ext>
              </a:extLst>
            </p:cNvPr>
            <p:cNvGrpSpPr/>
            <p:nvPr/>
          </p:nvGrpSpPr>
          <p:grpSpPr>
            <a:xfrm>
              <a:off x="496957" y="1341783"/>
              <a:ext cx="11267661" cy="947529"/>
              <a:chOff x="496957" y="1341783"/>
              <a:chExt cx="11267661" cy="947529"/>
            </a:xfrm>
          </p:grpSpPr>
          <p:sp>
            <p:nvSpPr>
              <p:cNvPr id="47" name="Rectangle 46">
                <a:extLst>
                  <a:ext uri="{FF2B5EF4-FFF2-40B4-BE49-F238E27FC236}">
                    <a16:creationId xmlns:a16="http://schemas.microsoft.com/office/drawing/2014/main" id="{914F7DB0-48F0-DB8C-6031-41575A5903D0}"/>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48" name="Rectangle : avec coin rogné 47">
                <a:extLst>
                  <a:ext uri="{FF2B5EF4-FFF2-40B4-BE49-F238E27FC236}">
                    <a16:creationId xmlns:a16="http://schemas.microsoft.com/office/drawing/2014/main" id="{28A27B3E-95C6-B0FE-703E-0D30815A8CBB}"/>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49" name="Rectangle 48">
                <a:extLst>
                  <a:ext uri="{FF2B5EF4-FFF2-40B4-BE49-F238E27FC236}">
                    <a16:creationId xmlns:a16="http://schemas.microsoft.com/office/drawing/2014/main" id="{55637CE1-5466-960E-327E-6AE86A9444DC}"/>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2</a:t>
                </a:r>
                <a:endParaRPr lang="fr-BF" b="1" dirty="0"/>
              </a:p>
            </p:txBody>
          </p:sp>
        </p:grpSp>
        <p:sp>
          <p:nvSpPr>
            <p:cNvPr id="46" name="Rectangle 45">
              <a:extLst>
                <a:ext uri="{FF2B5EF4-FFF2-40B4-BE49-F238E27FC236}">
                  <a16:creationId xmlns:a16="http://schemas.microsoft.com/office/drawing/2014/main" id="{5F7A72C7-0947-D27A-1ED7-244F1AF8BBD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ET RESULTATS DE LA CARTOGRAPHIE DES RESSOURCES 2023</a:t>
              </a:r>
              <a:endParaRPr lang="fr-BF" b="1" dirty="0">
                <a:solidFill>
                  <a:schemeClr val="accent6">
                    <a:lumMod val="75000"/>
                  </a:schemeClr>
                </a:solidFill>
              </a:endParaRPr>
            </a:p>
          </p:txBody>
        </p:sp>
      </p:grpSp>
      <p:grpSp>
        <p:nvGrpSpPr>
          <p:cNvPr id="50" name="Groupe 49">
            <a:extLst>
              <a:ext uri="{FF2B5EF4-FFF2-40B4-BE49-F238E27FC236}">
                <a16:creationId xmlns:a16="http://schemas.microsoft.com/office/drawing/2014/main" id="{F3CAED43-AF49-ADBB-D8B9-78D9509BEF06}"/>
              </a:ext>
            </a:extLst>
          </p:cNvPr>
          <p:cNvGrpSpPr/>
          <p:nvPr/>
        </p:nvGrpSpPr>
        <p:grpSpPr>
          <a:xfrm>
            <a:off x="155575" y="3836715"/>
            <a:ext cx="11880850" cy="947529"/>
            <a:chOff x="496957" y="1341783"/>
            <a:chExt cx="11267661" cy="947529"/>
          </a:xfrm>
        </p:grpSpPr>
        <p:grpSp>
          <p:nvGrpSpPr>
            <p:cNvPr id="51" name="Groupe 50">
              <a:extLst>
                <a:ext uri="{FF2B5EF4-FFF2-40B4-BE49-F238E27FC236}">
                  <a16:creationId xmlns:a16="http://schemas.microsoft.com/office/drawing/2014/main" id="{28FE8D63-E928-C792-D7FE-1B635748B7C8}"/>
                </a:ext>
              </a:extLst>
            </p:cNvPr>
            <p:cNvGrpSpPr/>
            <p:nvPr/>
          </p:nvGrpSpPr>
          <p:grpSpPr>
            <a:xfrm>
              <a:off x="496957" y="1341783"/>
              <a:ext cx="11267661" cy="947529"/>
              <a:chOff x="496957" y="1341783"/>
              <a:chExt cx="11267661" cy="947529"/>
            </a:xfrm>
          </p:grpSpPr>
          <p:sp>
            <p:nvSpPr>
              <p:cNvPr id="53" name="Rectangle 52">
                <a:extLst>
                  <a:ext uri="{FF2B5EF4-FFF2-40B4-BE49-F238E27FC236}">
                    <a16:creationId xmlns:a16="http://schemas.microsoft.com/office/drawing/2014/main" id="{DFA0382E-85D1-2830-C5B2-BD6F439E800C}"/>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4" name="Rectangle : avec coin rogné 53">
                <a:extLst>
                  <a:ext uri="{FF2B5EF4-FFF2-40B4-BE49-F238E27FC236}">
                    <a16:creationId xmlns:a16="http://schemas.microsoft.com/office/drawing/2014/main" id="{650C8A26-A476-5CE5-039B-64A19FFDD4CD}"/>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55" name="Rectangle 54">
                <a:extLst>
                  <a:ext uri="{FF2B5EF4-FFF2-40B4-BE49-F238E27FC236}">
                    <a16:creationId xmlns:a16="http://schemas.microsoft.com/office/drawing/2014/main" id="{24EF3156-6C2D-24D9-2B6D-622AAE406570}"/>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3</a:t>
                </a:r>
                <a:endParaRPr lang="fr-BF" b="1" dirty="0"/>
              </a:p>
            </p:txBody>
          </p:sp>
        </p:grpSp>
        <p:sp>
          <p:nvSpPr>
            <p:cNvPr id="52" name="Rectangle 51">
              <a:extLst>
                <a:ext uri="{FF2B5EF4-FFF2-40B4-BE49-F238E27FC236}">
                  <a16:creationId xmlns:a16="http://schemas.microsoft.com/office/drawing/2014/main" id="{9CA2EDF0-F07F-7E19-0137-160322D3D092}"/>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POINTS CLES DE LA CARTOGRAPHIE DES RESSOURCES 2024</a:t>
              </a:r>
              <a:endParaRPr lang="fr-BF" b="1" dirty="0">
                <a:solidFill>
                  <a:schemeClr val="accent6">
                    <a:lumMod val="75000"/>
                  </a:schemeClr>
                </a:solidFill>
              </a:endParaRPr>
            </a:p>
          </p:txBody>
        </p:sp>
      </p:grpSp>
      <p:grpSp>
        <p:nvGrpSpPr>
          <p:cNvPr id="56" name="Groupe 55">
            <a:extLst>
              <a:ext uri="{FF2B5EF4-FFF2-40B4-BE49-F238E27FC236}">
                <a16:creationId xmlns:a16="http://schemas.microsoft.com/office/drawing/2014/main" id="{CC35F582-0549-13E4-3AE6-B94F7EF64FA0}"/>
              </a:ext>
            </a:extLst>
          </p:cNvPr>
          <p:cNvGrpSpPr/>
          <p:nvPr/>
        </p:nvGrpSpPr>
        <p:grpSpPr>
          <a:xfrm>
            <a:off x="155575" y="5012916"/>
            <a:ext cx="11880850" cy="947529"/>
            <a:chOff x="496957" y="1341783"/>
            <a:chExt cx="11267661" cy="947529"/>
          </a:xfrm>
        </p:grpSpPr>
        <p:grpSp>
          <p:nvGrpSpPr>
            <p:cNvPr id="57" name="Groupe 56">
              <a:extLst>
                <a:ext uri="{FF2B5EF4-FFF2-40B4-BE49-F238E27FC236}">
                  <a16:creationId xmlns:a16="http://schemas.microsoft.com/office/drawing/2014/main" id="{92F2AEE0-FCB3-5387-020A-C382BC95B83E}"/>
                </a:ext>
              </a:extLst>
            </p:cNvPr>
            <p:cNvGrpSpPr/>
            <p:nvPr/>
          </p:nvGrpSpPr>
          <p:grpSpPr>
            <a:xfrm>
              <a:off x="496957" y="1341783"/>
              <a:ext cx="11267661" cy="947529"/>
              <a:chOff x="496957" y="1341783"/>
              <a:chExt cx="11267661" cy="947529"/>
            </a:xfrm>
          </p:grpSpPr>
          <p:sp>
            <p:nvSpPr>
              <p:cNvPr id="59" name="Rectangle 58">
                <a:extLst>
                  <a:ext uri="{FF2B5EF4-FFF2-40B4-BE49-F238E27FC236}">
                    <a16:creationId xmlns:a16="http://schemas.microsoft.com/office/drawing/2014/main" id="{077E49B3-DD0C-C83B-1EFB-4B96F4962467}"/>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60" name="Rectangle : avec coin rogné 59">
                <a:extLst>
                  <a:ext uri="{FF2B5EF4-FFF2-40B4-BE49-F238E27FC236}">
                    <a16:creationId xmlns:a16="http://schemas.microsoft.com/office/drawing/2014/main" id="{841210FB-6A0F-4492-E3B9-779EAD26624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1" name="Rectangle 60">
                <a:extLst>
                  <a:ext uri="{FF2B5EF4-FFF2-40B4-BE49-F238E27FC236}">
                    <a16:creationId xmlns:a16="http://schemas.microsoft.com/office/drawing/2014/main" id="{88EF602A-E24A-9E37-78E8-87E38974FE74}"/>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4</a:t>
                </a:r>
                <a:endParaRPr lang="fr-BF" b="1" dirty="0"/>
              </a:p>
            </p:txBody>
          </p:sp>
        </p:grpSp>
        <p:sp>
          <p:nvSpPr>
            <p:cNvPr id="58" name="Rectangle 57">
              <a:extLst>
                <a:ext uri="{FF2B5EF4-FFF2-40B4-BE49-F238E27FC236}">
                  <a16:creationId xmlns:a16="http://schemas.microsoft.com/office/drawing/2014/main" id="{06EC83E8-C26B-B8EC-F1A1-0AE51F6B5FC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D’ALIGNEMENT DANS LE SECTEUR DE LA SANTE : ETAT DES LIEUX ET PERSPECTIVES</a:t>
              </a:r>
              <a:endParaRPr lang="fr-BF" b="1" dirty="0">
                <a:solidFill>
                  <a:schemeClr val="accent6">
                    <a:lumMod val="75000"/>
                  </a:schemeClr>
                </a:solidFill>
              </a:endParaRPr>
            </a:p>
          </p:txBody>
        </p:sp>
      </p:grpSp>
      <p:sp>
        <p:nvSpPr>
          <p:cNvPr id="2" name="Rectangle 1">
            <a:extLst>
              <a:ext uri="{FF2B5EF4-FFF2-40B4-BE49-F238E27FC236}">
                <a16:creationId xmlns:a16="http://schemas.microsoft.com/office/drawing/2014/main" id="{90A122C2-7824-E606-F997-7E3F91C1E61E}"/>
              </a:ext>
            </a:extLst>
          </p:cNvPr>
          <p:cNvSpPr/>
          <p:nvPr/>
        </p:nvSpPr>
        <p:spPr>
          <a:xfrm>
            <a:off x="0" y="1484314"/>
            <a:ext cx="12192000" cy="4932362"/>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grpSp>
        <p:nvGrpSpPr>
          <p:cNvPr id="8" name="Groupe 7">
            <a:extLst>
              <a:ext uri="{FF2B5EF4-FFF2-40B4-BE49-F238E27FC236}">
                <a16:creationId xmlns:a16="http://schemas.microsoft.com/office/drawing/2014/main" id="{548F4615-04DB-5511-5664-C8BEB1446D0F}"/>
              </a:ext>
            </a:extLst>
          </p:cNvPr>
          <p:cNvGrpSpPr/>
          <p:nvPr/>
        </p:nvGrpSpPr>
        <p:grpSpPr>
          <a:xfrm>
            <a:off x="155575" y="1484313"/>
            <a:ext cx="11880850" cy="947529"/>
            <a:chOff x="496957" y="1341783"/>
            <a:chExt cx="11267661" cy="947529"/>
          </a:xfrm>
        </p:grpSpPr>
        <p:grpSp>
          <p:nvGrpSpPr>
            <p:cNvPr id="9" name="Groupe 8">
              <a:extLst>
                <a:ext uri="{FF2B5EF4-FFF2-40B4-BE49-F238E27FC236}">
                  <a16:creationId xmlns:a16="http://schemas.microsoft.com/office/drawing/2014/main" id="{23DC7B11-8060-0275-4A25-D684397AA622}"/>
                </a:ext>
              </a:extLst>
            </p:cNvPr>
            <p:cNvGrpSpPr/>
            <p:nvPr/>
          </p:nvGrpSpPr>
          <p:grpSpPr>
            <a:xfrm>
              <a:off x="496957" y="1341783"/>
              <a:ext cx="11267661" cy="947529"/>
              <a:chOff x="496957" y="1341783"/>
              <a:chExt cx="11267661" cy="947529"/>
            </a:xfrm>
          </p:grpSpPr>
          <p:sp>
            <p:nvSpPr>
              <p:cNvPr id="11" name="Rectangle 10">
                <a:extLst>
                  <a:ext uri="{FF2B5EF4-FFF2-40B4-BE49-F238E27FC236}">
                    <a16:creationId xmlns:a16="http://schemas.microsoft.com/office/drawing/2014/main" id="{933B5DEA-6749-477A-B754-1C8972AE00CE}"/>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12" name="Rectangle : avec coin rogné 11">
                <a:extLst>
                  <a:ext uri="{FF2B5EF4-FFF2-40B4-BE49-F238E27FC236}">
                    <a16:creationId xmlns:a16="http://schemas.microsoft.com/office/drawing/2014/main" id="{0CE98F34-CDF3-51BF-5B26-6DD14A23E3A1}"/>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13" name="Rectangle 12">
                <a:extLst>
                  <a:ext uri="{FF2B5EF4-FFF2-40B4-BE49-F238E27FC236}">
                    <a16:creationId xmlns:a16="http://schemas.microsoft.com/office/drawing/2014/main" id="{02A24058-62CB-C9C6-A094-203B44CD6983}"/>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1</a:t>
                </a:r>
                <a:endParaRPr lang="fr-BF" b="1" dirty="0"/>
              </a:p>
            </p:txBody>
          </p:sp>
        </p:grpSp>
        <p:sp>
          <p:nvSpPr>
            <p:cNvPr id="10" name="Rectangle 9">
              <a:extLst>
                <a:ext uri="{FF2B5EF4-FFF2-40B4-BE49-F238E27FC236}">
                  <a16:creationId xmlns:a16="http://schemas.microsoft.com/office/drawing/2014/main" id="{445603F7-32D9-C6FF-12C4-DF5396F703B6}"/>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NOUVEL ORGANIGRAMME DE LA DPPSE</a:t>
              </a:r>
              <a:endParaRPr lang="fr-BF" b="1" dirty="0">
                <a:solidFill>
                  <a:schemeClr val="accent6">
                    <a:lumMod val="75000"/>
                  </a:schemeClr>
                </a:solidFill>
              </a:endParaRPr>
            </a:p>
          </p:txBody>
        </p:sp>
      </p:grpSp>
    </p:spTree>
    <p:extLst>
      <p:ext uri="{BB962C8B-B14F-4D97-AF65-F5344CB8AC3E}">
        <p14:creationId xmlns:p14="http://schemas.microsoft.com/office/powerpoint/2010/main" val="20063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474BF7-20B9-F58B-0E4B-48AB40A3F15C}"/>
              </a:ext>
            </a:extLst>
          </p:cNvPr>
          <p:cNvSpPr>
            <a:spLocks noGrp="1"/>
          </p:cNvSpPr>
          <p:nvPr>
            <p:ph type="title"/>
          </p:nvPr>
        </p:nvSpPr>
        <p:spPr>
          <a:ln w="19050">
            <a:noFill/>
          </a:ln>
        </p:spPr>
        <p:txBody>
          <a:bodyPr>
            <a:noAutofit/>
          </a:bodyPr>
          <a:lstStyle/>
          <a:p>
            <a:pPr>
              <a:lnSpc>
                <a:spcPts val="2600"/>
              </a:lnSpc>
            </a:pPr>
            <a:r>
              <a:rPr lang="fr-CA" sz="2800" spc="-100" dirty="0"/>
              <a:t>Au sein de la DGESS, la DPPSE est chargée de conduire la prospective, la planification stratégique et opérationnelle, et le suivi-évaluation du MSHP</a:t>
            </a:r>
            <a:endParaRPr lang="fr-BF" sz="2800" spc="-100" dirty="0"/>
          </a:p>
        </p:txBody>
      </p:sp>
      <p:grpSp>
        <p:nvGrpSpPr>
          <p:cNvPr id="42" name="Groupe 41">
            <a:extLst>
              <a:ext uri="{FF2B5EF4-FFF2-40B4-BE49-F238E27FC236}">
                <a16:creationId xmlns:a16="http://schemas.microsoft.com/office/drawing/2014/main" id="{81B9C928-4E57-8A06-EB99-AC49168FFC0A}"/>
              </a:ext>
            </a:extLst>
          </p:cNvPr>
          <p:cNvGrpSpPr/>
          <p:nvPr/>
        </p:nvGrpSpPr>
        <p:grpSpPr>
          <a:xfrm>
            <a:off x="327260" y="1341783"/>
            <a:ext cx="11529379" cy="5074892"/>
            <a:chOff x="327260" y="1034294"/>
            <a:chExt cx="11529379" cy="5382381"/>
          </a:xfrm>
        </p:grpSpPr>
        <p:sp>
          <p:nvSpPr>
            <p:cNvPr id="5" name="Text Box 2">
              <a:extLst>
                <a:ext uri="{FF2B5EF4-FFF2-40B4-BE49-F238E27FC236}">
                  <a16:creationId xmlns:a16="http://schemas.microsoft.com/office/drawing/2014/main" id="{6E5F38F1-57C6-0E3F-ADE6-E98D710496EA}"/>
                </a:ext>
              </a:extLst>
            </p:cNvPr>
            <p:cNvSpPr txBox="1"/>
            <p:nvPr/>
          </p:nvSpPr>
          <p:spPr>
            <a:xfrm>
              <a:off x="4167741" y="1034294"/>
              <a:ext cx="3417623" cy="723782"/>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dirty="0">
                  <a:effectLst/>
                  <a:ea typeface="Calibri" panose="020F0502020204030204" pitchFamily="34" charset="0"/>
                  <a:cs typeface="Times New Roman" panose="02020603050405020304" pitchFamily="18" charset="0"/>
                </a:rPr>
                <a:t>DGESS : Direction Générale des Etudes et des Statistiques Sectorielles</a:t>
              </a:r>
              <a:endParaRPr lang="fr-BF" sz="1600" dirty="0">
                <a:effectLst/>
                <a:ea typeface="Calibri" panose="020F0502020204030204" pitchFamily="34" charset="0"/>
                <a:cs typeface="Times New Roman" panose="02020603050405020304" pitchFamily="18" charset="0"/>
              </a:endParaRPr>
            </a:p>
          </p:txBody>
        </p:sp>
        <p:cxnSp>
          <p:nvCxnSpPr>
            <p:cNvPr id="6" name="Straight Arrow Connector 4">
              <a:extLst>
                <a:ext uri="{FF2B5EF4-FFF2-40B4-BE49-F238E27FC236}">
                  <a16:creationId xmlns:a16="http://schemas.microsoft.com/office/drawing/2014/main" id="{0CA614FB-EF5D-57C4-5138-0AD6119EE9DD}"/>
                </a:ext>
              </a:extLst>
            </p:cNvPr>
            <p:cNvCxnSpPr/>
            <p:nvPr/>
          </p:nvCxnSpPr>
          <p:spPr>
            <a:xfrm flipH="1">
              <a:off x="9912025" y="3156955"/>
              <a:ext cx="0" cy="423354"/>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7" name="Straight Connector 5">
              <a:extLst>
                <a:ext uri="{FF2B5EF4-FFF2-40B4-BE49-F238E27FC236}">
                  <a16:creationId xmlns:a16="http://schemas.microsoft.com/office/drawing/2014/main" id="{62B469C9-DF26-BFD4-E40E-A1F7DCD09DBB}"/>
                </a:ext>
              </a:extLst>
            </p:cNvPr>
            <p:cNvCxnSpPr/>
            <p:nvPr/>
          </p:nvCxnSpPr>
          <p:spPr>
            <a:xfrm>
              <a:off x="5895333" y="1758674"/>
              <a:ext cx="0" cy="1399856"/>
            </a:xfrm>
            <a:prstGeom prst="line">
              <a:avLst/>
            </a:prstGeom>
            <a:ln w="19050"/>
          </p:spPr>
          <p:style>
            <a:lnRef idx="2">
              <a:schemeClr val="dk1"/>
            </a:lnRef>
            <a:fillRef idx="0">
              <a:schemeClr val="dk1"/>
            </a:fillRef>
            <a:effectRef idx="1">
              <a:schemeClr val="dk1"/>
            </a:effectRef>
            <a:fontRef idx="minor">
              <a:schemeClr val="tx1"/>
            </a:fontRef>
          </p:style>
        </p:cxnSp>
        <p:cxnSp>
          <p:nvCxnSpPr>
            <p:cNvPr id="8" name="Straight Connector 6">
              <a:extLst>
                <a:ext uri="{FF2B5EF4-FFF2-40B4-BE49-F238E27FC236}">
                  <a16:creationId xmlns:a16="http://schemas.microsoft.com/office/drawing/2014/main" id="{21E2962E-92AF-1017-7870-3D6D6466B805}"/>
                </a:ext>
              </a:extLst>
            </p:cNvPr>
            <p:cNvCxnSpPr/>
            <p:nvPr/>
          </p:nvCxnSpPr>
          <p:spPr>
            <a:xfrm flipV="1">
              <a:off x="2069717" y="3166146"/>
              <a:ext cx="7842308" cy="4602"/>
            </a:xfrm>
            <a:prstGeom prst="line">
              <a:avLst/>
            </a:prstGeom>
            <a:ln w="19050"/>
          </p:spPr>
          <p:style>
            <a:lnRef idx="2">
              <a:schemeClr val="dk1"/>
            </a:lnRef>
            <a:fillRef idx="0">
              <a:schemeClr val="dk1"/>
            </a:fillRef>
            <a:effectRef idx="1">
              <a:schemeClr val="dk1"/>
            </a:effectRef>
            <a:fontRef idx="minor">
              <a:schemeClr val="tx1"/>
            </a:fontRef>
          </p:style>
        </p:cxnSp>
        <p:sp>
          <p:nvSpPr>
            <p:cNvPr id="9" name="Text Box 7">
              <a:extLst>
                <a:ext uri="{FF2B5EF4-FFF2-40B4-BE49-F238E27FC236}">
                  <a16:creationId xmlns:a16="http://schemas.microsoft.com/office/drawing/2014/main" id="{692947FF-2415-ED85-1DD6-70208EB6B729}"/>
                </a:ext>
              </a:extLst>
            </p:cNvPr>
            <p:cNvSpPr txBox="1"/>
            <p:nvPr/>
          </p:nvSpPr>
          <p:spPr>
            <a:xfrm>
              <a:off x="819845" y="3580309"/>
              <a:ext cx="2948782" cy="953166"/>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ea typeface="Calibri" panose="020F0502020204030204" pitchFamily="34" charset="0"/>
                  <a:cs typeface="Times New Roman" panose="02020603050405020304" pitchFamily="18" charset="0"/>
                </a:rPr>
                <a:t>DSSE : Direction Statistiques Sectorielles et de l’Evaluation </a:t>
              </a:r>
              <a:endParaRPr lang="fr-BF" sz="1400" dirty="0">
                <a:effectLst/>
                <a:ea typeface="Calibri" panose="020F0502020204030204" pitchFamily="34" charset="0"/>
                <a:cs typeface="Times New Roman" panose="02020603050405020304" pitchFamily="18" charset="0"/>
              </a:endParaRPr>
            </a:p>
          </p:txBody>
        </p:sp>
        <p:sp>
          <p:nvSpPr>
            <p:cNvPr id="10" name="Text Box 10">
              <a:extLst>
                <a:ext uri="{FF2B5EF4-FFF2-40B4-BE49-F238E27FC236}">
                  <a16:creationId xmlns:a16="http://schemas.microsoft.com/office/drawing/2014/main" id="{90214AD7-094A-3242-2C4A-E233636A5093}"/>
                </a:ext>
              </a:extLst>
            </p:cNvPr>
            <p:cNvSpPr txBox="1"/>
            <p:nvPr/>
          </p:nvSpPr>
          <p:spPr>
            <a:xfrm>
              <a:off x="8710167" y="3580309"/>
              <a:ext cx="2948782" cy="953166"/>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ea typeface="Calibri" panose="020F0502020204030204" pitchFamily="34" charset="0"/>
                  <a:cs typeface="Times New Roman" panose="02020603050405020304" pitchFamily="18" charset="0"/>
                </a:rPr>
                <a:t>DCPP : Direction de la Coordination des Projets et Programmes et du Partenariat</a:t>
              </a:r>
              <a:endParaRPr lang="fr-BF" sz="1400" dirty="0">
                <a:effectLst/>
                <a:ea typeface="Calibri" panose="020F0502020204030204" pitchFamily="34" charset="0"/>
                <a:cs typeface="Times New Roman" panose="02020603050405020304" pitchFamily="18" charset="0"/>
              </a:endParaRPr>
            </a:p>
          </p:txBody>
        </p:sp>
        <p:sp>
          <p:nvSpPr>
            <p:cNvPr id="11" name="Text Box 11">
              <a:extLst>
                <a:ext uri="{FF2B5EF4-FFF2-40B4-BE49-F238E27FC236}">
                  <a16:creationId xmlns:a16="http://schemas.microsoft.com/office/drawing/2014/main" id="{9E8CB42D-6E6B-ED4E-02A0-85F1F885B95F}"/>
                </a:ext>
              </a:extLst>
            </p:cNvPr>
            <p:cNvSpPr txBox="1"/>
            <p:nvPr/>
          </p:nvSpPr>
          <p:spPr>
            <a:xfrm>
              <a:off x="4506346" y="3580309"/>
              <a:ext cx="2948782" cy="953166"/>
            </a:xfrm>
            <a:prstGeom prst="roundRect">
              <a:avLst/>
            </a:prstGeom>
            <a:solidFill>
              <a:schemeClr val="accent6">
                <a:lumMod val="75000"/>
              </a:schemeClr>
            </a:solidFill>
            <a:ln w="1905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solidFill>
                    <a:srgbClr val="FFFFFF"/>
                  </a:solidFill>
                  <a:effectLst/>
                  <a:ea typeface="Calibri" panose="020F0502020204030204" pitchFamily="34" charset="0"/>
                  <a:cs typeface="Times New Roman" panose="02020603050405020304" pitchFamily="18" charset="0"/>
                </a:rPr>
                <a:t>DPPSE : Direction de la Prospective, de la Planification et du Suivi</a:t>
              </a:r>
              <a:r>
                <a:rPr lang="fr-FR" sz="1400" b="1" dirty="0">
                  <a:solidFill>
                    <a:srgbClr val="FFFFFF"/>
                  </a:solidFill>
                  <a:ea typeface="Calibri" panose="020F0502020204030204" pitchFamily="34" charset="0"/>
                  <a:cs typeface="Times New Roman" panose="02020603050405020304" pitchFamily="18" charset="0"/>
                </a:rPr>
                <a:t>-Evaluation</a:t>
              </a:r>
              <a:endParaRPr lang="fr-BF" sz="1400" dirty="0">
                <a:effectLst/>
                <a:ea typeface="Calibri" panose="020F0502020204030204" pitchFamily="34" charset="0"/>
                <a:cs typeface="Times New Roman" panose="02020603050405020304" pitchFamily="18" charset="0"/>
              </a:endParaRPr>
            </a:p>
          </p:txBody>
        </p:sp>
        <p:cxnSp>
          <p:nvCxnSpPr>
            <p:cNvPr id="12" name="Straight Arrow Connector 14">
              <a:extLst>
                <a:ext uri="{FF2B5EF4-FFF2-40B4-BE49-F238E27FC236}">
                  <a16:creationId xmlns:a16="http://schemas.microsoft.com/office/drawing/2014/main" id="{85D015F0-7609-D4F9-2D6B-9B0CEC144F42}"/>
                </a:ext>
              </a:extLst>
            </p:cNvPr>
            <p:cNvCxnSpPr/>
            <p:nvPr/>
          </p:nvCxnSpPr>
          <p:spPr>
            <a:xfrm flipH="1">
              <a:off x="5895333" y="3166188"/>
              <a:ext cx="0" cy="423354"/>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6">
              <a:extLst>
                <a:ext uri="{FF2B5EF4-FFF2-40B4-BE49-F238E27FC236}">
                  <a16:creationId xmlns:a16="http://schemas.microsoft.com/office/drawing/2014/main" id="{42DED31C-79D3-E2B1-6434-9D715986979D}"/>
                </a:ext>
              </a:extLst>
            </p:cNvPr>
            <p:cNvCxnSpPr/>
            <p:nvPr/>
          </p:nvCxnSpPr>
          <p:spPr>
            <a:xfrm>
              <a:off x="2069713" y="3166166"/>
              <a:ext cx="11" cy="424472"/>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7">
              <a:extLst>
                <a:ext uri="{FF2B5EF4-FFF2-40B4-BE49-F238E27FC236}">
                  <a16:creationId xmlns:a16="http://schemas.microsoft.com/office/drawing/2014/main" id="{65191BD5-BCB2-81CB-47BE-07F199F706A3}"/>
                </a:ext>
              </a:extLst>
            </p:cNvPr>
            <p:cNvCxnSpPr>
              <a:cxnSpLocks/>
              <a:endCxn id="15" idx="1"/>
            </p:cNvCxnSpPr>
            <p:nvPr/>
          </p:nvCxnSpPr>
          <p:spPr>
            <a:xfrm>
              <a:off x="5895331" y="2061340"/>
              <a:ext cx="1588376"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
          <p:nvSpPr>
            <p:cNvPr id="15" name="Text Box 18">
              <a:extLst>
                <a:ext uri="{FF2B5EF4-FFF2-40B4-BE49-F238E27FC236}">
                  <a16:creationId xmlns:a16="http://schemas.microsoft.com/office/drawing/2014/main" id="{62FFFC09-73B6-1027-2B64-0987F2C01136}"/>
                </a:ext>
              </a:extLst>
            </p:cNvPr>
            <p:cNvSpPr txBox="1"/>
            <p:nvPr/>
          </p:nvSpPr>
          <p:spPr>
            <a:xfrm>
              <a:off x="7483707" y="1812978"/>
              <a:ext cx="1911248" cy="496723"/>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effectLst/>
                  <a:ea typeface="Calibri" panose="020F0502020204030204" pitchFamily="34" charset="0"/>
                  <a:cs typeface="Times New Roman" panose="02020603050405020304" pitchFamily="18" charset="0"/>
                </a:rPr>
                <a:t>Secrétariat</a:t>
              </a:r>
              <a:endParaRPr lang="fr-BF" sz="1400">
                <a:effectLst/>
                <a:ea typeface="Calibri" panose="020F0502020204030204" pitchFamily="34" charset="0"/>
                <a:cs typeface="Times New Roman" panose="02020603050405020304" pitchFamily="18" charset="0"/>
              </a:endParaRPr>
            </a:p>
          </p:txBody>
        </p:sp>
        <p:cxnSp>
          <p:nvCxnSpPr>
            <p:cNvPr id="16" name="Straight Arrow Connector 19">
              <a:extLst>
                <a:ext uri="{FF2B5EF4-FFF2-40B4-BE49-F238E27FC236}">
                  <a16:creationId xmlns:a16="http://schemas.microsoft.com/office/drawing/2014/main" id="{52D1A50A-736C-E5B6-A892-4A760228A959}"/>
                </a:ext>
              </a:extLst>
            </p:cNvPr>
            <p:cNvCxnSpPr>
              <a:cxnSpLocks/>
            </p:cNvCxnSpPr>
            <p:nvPr/>
          </p:nvCxnSpPr>
          <p:spPr>
            <a:xfrm flipV="1">
              <a:off x="4436704" y="2650333"/>
              <a:ext cx="2716719" cy="0"/>
            </a:xfrm>
            <a:prstGeom prst="straightConnector1">
              <a:avLst/>
            </a:prstGeom>
            <a:ln w="19050">
              <a:headEnd type="triangle"/>
              <a:tailEnd type="triangle"/>
            </a:ln>
          </p:spPr>
          <p:style>
            <a:lnRef idx="2">
              <a:schemeClr val="dk1"/>
            </a:lnRef>
            <a:fillRef idx="0">
              <a:schemeClr val="dk1"/>
            </a:fillRef>
            <a:effectRef idx="1">
              <a:schemeClr val="dk1"/>
            </a:effectRef>
            <a:fontRef idx="minor">
              <a:schemeClr val="tx1"/>
            </a:fontRef>
          </p:style>
        </p:cxnSp>
        <p:sp>
          <p:nvSpPr>
            <p:cNvPr id="17" name="Text Box 20">
              <a:extLst>
                <a:ext uri="{FF2B5EF4-FFF2-40B4-BE49-F238E27FC236}">
                  <a16:creationId xmlns:a16="http://schemas.microsoft.com/office/drawing/2014/main" id="{3B5BB42A-26A4-7C1B-DF50-00998C594096}"/>
                </a:ext>
              </a:extLst>
            </p:cNvPr>
            <p:cNvSpPr txBox="1"/>
            <p:nvPr/>
          </p:nvSpPr>
          <p:spPr>
            <a:xfrm>
              <a:off x="2189214" y="2396476"/>
              <a:ext cx="2238890" cy="587036"/>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ea typeface="Calibri" panose="020F0502020204030204" pitchFamily="34" charset="0"/>
                  <a:cs typeface="Times New Roman" panose="02020603050405020304" pitchFamily="18" charset="0"/>
                </a:rPr>
                <a:t>Service du suivi et d’appui aux directions techniques</a:t>
              </a:r>
              <a:endParaRPr lang="fr-BF" sz="1400" dirty="0">
                <a:effectLst/>
                <a:ea typeface="Calibri" panose="020F0502020204030204" pitchFamily="34" charset="0"/>
                <a:cs typeface="Times New Roman" panose="02020603050405020304" pitchFamily="18" charset="0"/>
              </a:endParaRPr>
            </a:p>
          </p:txBody>
        </p:sp>
        <p:sp>
          <p:nvSpPr>
            <p:cNvPr id="18" name="Text Box 21">
              <a:extLst>
                <a:ext uri="{FF2B5EF4-FFF2-40B4-BE49-F238E27FC236}">
                  <a16:creationId xmlns:a16="http://schemas.microsoft.com/office/drawing/2014/main" id="{C0D308AC-0206-F9D6-2440-D95C73F8B74E}"/>
                </a:ext>
              </a:extLst>
            </p:cNvPr>
            <p:cNvSpPr txBox="1"/>
            <p:nvPr/>
          </p:nvSpPr>
          <p:spPr>
            <a:xfrm>
              <a:off x="7156065" y="2378067"/>
              <a:ext cx="2238890" cy="587036"/>
            </a:xfrm>
            <a:prstGeom prst="round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a:effectLst/>
                  <a:ea typeface="Calibri" panose="020F0502020204030204" pitchFamily="34" charset="0"/>
                  <a:cs typeface="Times New Roman" panose="02020603050405020304" pitchFamily="18" charset="0"/>
                </a:rPr>
                <a:t>Service administrative et financier</a:t>
              </a:r>
              <a:endParaRPr lang="fr-BF" sz="1400" dirty="0">
                <a:effectLst/>
                <a:ea typeface="Calibri" panose="020F0502020204030204" pitchFamily="34" charset="0"/>
                <a:cs typeface="Times New Roman" panose="02020603050405020304" pitchFamily="18" charset="0"/>
              </a:endParaRPr>
            </a:p>
          </p:txBody>
        </p:sp>
        <p:cxnSp>
          <p:nvCxnSpPr>
            <p:cNvPr id="19" name="Straight Connector 22">
              <a:extLst>
                <a:ext uri="{FF2B5EF4-FFF2-40B4-BE49-F238E27FC236}">
                  <a16:creationId xmlns:a16="http://schemas.microsoft.com/office/drawing/2014/main" id="{73FE71FE-9B93-E01A-E229-E67D40D3D4DB}"/>
                </a:ext>
              </a:extLst>
            </p:cNvPr>
            <p:cNvCxnSpPr/>
            <p:nvPr/>
          </p:nvCxnSpPr>
          <p:spPr>
            <a:xfrm>
              <a:off x="5895331" y="5100483"/>
              <a:ext cx="0" cy="211677"/>
            </a:xfrm>
            <a:prstGeom prst="line">
              <a:avLst/>
            </a:prstGeom>
            <a:ln w="19050">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20" name="Straight Connector 23">
              <a:extLst>
                <a:ext uri="{FF2B5EF4-FFF2-40B4-BE49-F238E27FC236}">
                  <a16:creationId xmlns:a16="http://schemas.microsoft.com/office/drawing/2014/main" id="{CD17B867-E67F-EB5E-20CD-3F3A24BC30FD}"/>
                </a:ext>
              </a:extLst>
            </p:cNvPr>
            <p:cNvCxnSpPr/>
            <p:nvPr/>
          </p:nvCxnSpPr>
          <p:spPr>
            <a:xfrm>
              <a:off x="1689267" y="5312159"/>
              <a:ext cx="8827166" cy="14698"/>
            </a:xfrm>
            <a:prstGeom prst="line">
              <a:avLst/>
            </a:prstGeom>
            <a:ln w="19050">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21" name="Straight Arrow Connector 24">
              <a:extLst>
                <a:ext uri="{FF2B5EF4-FFF2-40B4-BE49-F238E27FC236}">
                  <a16:creationId xmlns:a16="http://schemas.microsoft.com/office/drawing/2014/main" id="{3641813D-D9E3-C632-6112-FD1849FF4FC2}"/>
                </a:ext>
              </a:extLst>
            </p:cNvPr>
            <p:cNvCxnSpPr/>
            <p:nvPr/>
          </p:nvCxnSpPr>
          <p:spPr>
            <a:xfrm flipH="1">
              <a:off x="1700792" y="5312159"/>
              <a:ext cx="0" cy="211677"/>
            </a:xfrm>
            <a:prstGeom prst="straightConnector1">
              <a:avLst/>
            </a:prstGeom>
            <a:ln w="19050">
              <a:solidFill>
                <a:schemeClr val="accent6">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5">
              <a:extLst>
                <a:ext uri="{FF2B5EF4-FFF2-40B4-BE49-F238E27FC236}">
                  <a16:creationId xmlns:a16="http://schemas.microsoft.com/office/drawing/2014/main" id="{F52DB577-439C-9360-CDAF-09ABDF7B448F}"/>
                </a:ext>
              </a:extLst>
            </p:cNvPr>
            <p:cNvCxnSpPr/>
            <p:nvPr/>
          </p:nvCxnSpPr>
          <p:spPr>
            <a:xfrm flipH="1">
              <a:off x="4727885" y="5312159"/>
              <a:ext cx="0" cy="211677"/>
            </a:xfrm>
            <a:prstGeom prst="straightConnector1">
              <a:avLst/>
            </a:prstGeom>
            <a:ln w="19050">
              <a:solidFill>
                <a:schemeClr val="accent6">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6">
              <a:extLst>
                <a:ext uri="{FF2B5EF4-FFF2-40B4-BE49-F238E27FC236}">
                  <a16:creationId xmlns:a16="http://schemas.microsoft.com/office/drawing/2014/main" id="{44C39810-D304-349A-0646-D46D67B9299F}"/>
                </a:ext>
              </a:extLst>
            </p:cNvPr>
            <p:cNvCxnSpPr/>
            <p:nvPr/>
          </p:nvCxnSpPr>
          <p:spPr>
            <a:xfrm flipH="1">
              <a:off x="7771033" y="5312159"/>
              <a:ext cx="0" cy="211677"/>
            </a:xfrm>
            <a:prstGeom prst="straightConnector1">
              <a:avLst/>
            </a:prstGeom>
            <a:ln w="19050">
              <a:solidFill>
                <a:schemeClr val="accent6">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7">
              <a:extLst>
                <a:ext uri="{FF2B5EF4-FFF2-40B4-BE49-F238E27FC236}">
                  <a16:creationId xmlns:a16="http://schemas.microsoft.com/office/drawing/2014/main" id="{B4FA5199-BDBD-19BD-343B-CE35B165D466}"/>
                </a:ext>
              </a:extLst>
            </p:cNvPr>
            <p:cNvCxnSpPr/>
            <p:nvPr/>
          </p:nvCxnSpPr>
          <p:spPr>
            <a:xfrm flipH="1">
              <a:off x="10508623" y="5321363"/>
              <a:ext cx="0" cy="211677"/>
            </a:xfrm>
            <a:prstGeom prst="straightConnector1">
              <a:avLst/>
            </a:prstGeom>
            <a:ln w="19050">
              <a:solidFill>
                <a:schemeClr val="accent6">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5" name="Text Box 28">
              <a:extLst>
                <a:ext uri="{FF2B5EF4-FFF2-40B4-BE49-F238E27FC236}">
                  <a16:creationId xmlns:a16="http://schemas.microsoft.com/office/drawing/2014/main" id="{18B27153-0F24-3B62-643E-3B4C51298507}"/>
                </a:ext>
              </a:extLst>
            </p:cNvPr>
            <p:cNvSpPr txBox="1"/>
            <p:nvPr/>
          </p:nvSpPr>
          <p:spPr>
            <a:xfrm>
              <a:off x="327260" y="5523797"/>
              <a:ext cx="2671645" cy="892878"/>
            </a:xfrm>
            <a:prstGeom prst="roundRect">
              <a:avLst/>
            </a:prstGeom>
            <a:solidFill>
              <a:schemeClr val="accent6">
                <a:lumMod val="20000"/>
                <a:lumOff val="80000"/>
              </a:schemeClr>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chemeClr val="tx1"/>
                  </a:solidFill>
                  <a:effectLst/>
                  <a:latin typeface="+mj-lt"/>
                  <a:ea typeface="Times New Roman" panose="02020603050405020304" pitchFamily="18" charset="0"/>
                </a:rPr>
                <a:t>Service de la prospective et de la planification stratégique </a:t>
              </a:r>
              <a:endParaRPr lang="fr-FR" sz="1400" b="1" dirty="0">
                <a:solidFill>
                  <a:schemeClr val="tx1"/>
                </a:solidFill>
                <a:latin typeface="+mj-lt"/>
              </a:endParaRPr>
            </a:p>
          </p:txBody>
        </p:sp>
        <p:sp>
          <p:nvSpPr>
            <p:cNvPr id="26" name="Text Box 29">
              <a:extLst>
                <a:ext uri="{FF2B5EF4-FFF2-40B4-BE49-F238E27FC236}">
                  <a16:creationId xmlns:a16="http://schemas.microsoft.com/office/drawing/2014/main" id="{73CDFCBD-6576-BC02-0DFE-3207BAFDE3FA}"/>
                </a:ext>
              </a:extLst>
            </p:cNvPr>
            <p:cNvSpPr txBox="1"/>
            <p:nvPr/>
          </p:nvSpPr>
          <p:spPr>
            <a:xfrm>
              <a:off x="3477774" y="5514632"/>
              <a:ext cx="2671644" cy="876576"/>
            </a:xfrm>
            <a:prstGeom prst="roundRect">
              <a:avLst/>
            </a:prstGeom>
            <a:solidFill>
              <a:schemeClr val="accent6">
                <a:lumMod val="20000"/>
                <a:lumOff val="80000"/>
              </a:schemeClr>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1400" b="1" dirty="0">
                  <a:solidFill>
                    <a:schemeClr val="tx1"/>
                  </a:solidFill>
                  <a:effectLst/>
                  <a:ea typeface="Calibri" panose="020F0502020204030204" pitchFamily="34" charset="0"/>
                  <a:cs typeface="Times New Roman" panose="02020603050405020304" pitchFamily="18" charset="0"/>
                </a:rPr>
                <a:t>Service de la planification opérationnelle et du suivi-évaluation</a:t>
              </a:r>
            </a:p>
          </p:txBody>
        </p:sp>
        <p:sp>
          <p:nvSpPr>
            <p:cNvPr id="27" name="Text Box 31">
              <a:extLst>
                <a:ext uri="{FF2B5EF4-FFF2-40B4-BE49-F238E27FC236}">
                  <a16:creationId xmlns:a16="http://schemas.microsoft.com/office/drawing/2014/main" id="{1DCDB5BA-5B0C-6874-817D-E1770544A623}"/>
                </a:ext>
              </a:extLst>
            </p:cNvPr>
            <p:cNvSpPr txBox="1"/>
            <p:nvPr/>
          </p:nvSpPr>
          <p:spPr>
            <a:xfrm>
              <a:off x="3062090" y="4721251"/>
              <a:ext cx="1911248" cy="496723"/>
            </a:xfrm>
            <a:prstGeom prst="roundRect">
              <a:avLst/>
            </a:prstGeom>
            <a:solidFill>
              <a:schemeClr val="accent5">
                <a:lumMod val="20000"/>
                <a:lumOff val="80000"/>
              </a:schemeClr>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ea typeface="Calibri" panose="020F0502020204030204" pitchFamily="34" charset="0"/>
                  <a:cs typeface="Times New Roman" panose="02020603050405020304" pitchFamily="18" charset="0"/>
                </a:rPr>
                <a:t>Secrétariat</a:t>
              </a:r>
              <a:endParaRPr lang="fr-BF" sz="1400" dirty="0">
                <a:effectLst/>
                <a:ea typeface="Calibri" panose="020F0502020204030204" pitchFamily="34" charset="0"/>
                <a:cs typeface="Times New Roman" panose="02020603050405020304" pitchFamily="18" charset="0"/>
              </a:endParaRPr>
            </a:p>
          </p:txBody>
        </p:sp>
        <p:sp>
          <p:nvSpPr>
            <p:cNvPr id="28" name="Text Box 32">
              <a:extLst>
                <a:ext uri="{FF2B5EF4-FFF2-40B4-BE49-F238E27FC236}">
                  <a16:creationId xmlns:a16="http://schemas.microsoft.com/office/drawing/2014/main" id="{C54F7F8A-82C7-456D-C1D2-8F1E56932F6D}"/>
                </a:ext>
              </a:extLst>
            </p:cNvPr>
            <p:cNvSpPr txBox="1"/>
            <p:nvPr/>
          </p:nvSpPr>
          <p:spPr>
            <a:xfrm>
              <a:off x="9481897" y="5542242"/>
              <a:ext cx="2374742" cy="845036"/>
            </a:xfrm>
            <a:prstGeom prst="roundRect">
              <a:avLst/>
            </a:prstGeom>
            <a:solidFill>
              <a:schemeClr val="accent5">
                <a:lumMod val="20000"/>
                <a:lumOff val="80000"/>
              </a:schemeClr>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ea typeface="Calibri" panose="020F0502020204030204" pitchFamily="34" charset="0"/>
                  <a:cs typeface="Times New Roman" panose="02020603050405020304" pitchFamily="18" charset="0"/>
                </a:rPr>
                <a:t>Service administratif et financier</a:t>
              </a:r>
              <a:r>
                <a:rPr lang="fr-FR" sz="1400" dirty="0">
                  <a:effectLst/>
                  <a:ea typeface="Calibri" panose="020F0502020204030204" pitchFamily="34" charset="0"/>
                  <a:cs typeface="Times New Roman" panose="02020603050405020304" pitchFamily="18" charset="0"/>
                </a:rPr>
                <a:t> </a:t>
              </a:r>
              <a:endParaRPr lang="fr-BF" sz="1400" dirty="0">
                <a:effectLst/>
                <a:ea typeface="Calibri" panose="020F0502020204030204" pitchFamily="34" charset="0"/>
                <a:cs typeface="Times New Roman" panose="02020603050405020304" pitchFamily="18" charset="0"/>
              </a:endParaRPr>
            </a:p>
          </p:txBody>
        </p:sp>
        <p:cxnSp>
          <p:nvCxnSpPr>
            <p:cNvPr id="35" name="Straight Connector 22">
              <a:extLst>
                <a:ext uri="{FF2B5EF4-FFF2-40B4-BE49-F238E27FC236}">
                  <a16:creationId xmlns:a16="http://schemas.microsoft.com/office/drawing/2014/main" id="{CE789D3B-5DE1-93E5-4B22-FCBA4772FF07}"/>
                </a:ext>
              </a:extLst>
            </p:cNvPr>
            <p:cNvCxnSpPr>
              <a:cxnSpLocks/>
            </p:cNvCxnSpPr>
            <p:nvPr/>
          </p:nvCxnSpPr>
          <p:spPr>
            <a:xfrm>
              <a:off x="5895333" y="4507277"/>
              <a:ext cx="0" cy="603942"/>
            </a:xfrm>
            <a:prstGeom prst="line">
              <a:avLst/>
            </a:prstGeom>
            <a:ln w="19050">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8" name="Straight Arrow Connector 17">
              <a:extLst>
                <a:ext uri="{FF2B5EF4-FFF2-40B4-BE49-F238E27FC236}">
                  <a16:creationId xmlns:a16="http://schemas.microsoft.com/office/drawing/2014/main" id="{5457F889-C1EE-E37A-0406-03679E6A4B54}"/>
                </a:ext>
              </a:extLst>
            </p:cNvPr>
            <p:cNvCxnSpPr>
              <a:cxnSpLocks/>
              <a:stCxn id="27" idx="3"/>
            </p:cNvCxnSpPr>
            <p:nvPr/>
          </p:nvCxnSpPr>
          <p:spPr>
            <a:xfrm>
              <a:off x="4973338" y="4969613"/>
              <a:ext cx="921993" cy="0"/>
            </a:xfrm>
            <a:prstGeom prst="straightConnector1">
              <a:avLst/>
            </a:prstGeom>
            <a:ln w="19050">
              <a:solidFill>
                <a:schemeClr val="accent6">
                  <a:lumMod val="75000"/>
                </a:schemeClr>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40" name="Text Box 29">
              <a:extLst>
                <a:ext uri="{FF2B5EF4-FFF2-40B4-BE49-F238E27FC236}">
                  <a16:creationId xmlns:a16="http://schemas.microsoft.com/office/drawing/2014/main" id="{B60A20C4-1D40-B178-5564-0A9EE6305BB6}"/>
                </a:ext>
              </a:extLst>
            </p:cNvPr>
            <p:cNvSpPr txBox="1"/>
            <p:nvPr/>
          </p:nvSpPr>
          <p:spPr>
            <a:xfrm>
              <a:off x="6628287" y="5528402"/>
              <a:ext cx="2374742" cy="862804"/>
            </a:xfrm>
            <a:prstGeom prst="roundRect">
              <a:avLst/>
            </a:prstGeom>
            <a:solidFill>
              <a:schemeClr val="accent6">
                <a:lumMod val="20000"/>
                <a:lumOff val="80000"/>
              </a:schemeClr>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chemeClr val="tx1"/>
                  </a:solidFill>
                  <a:effectLst/>
                  <a:latin typeface="+mj-lt"/>
                  <a:ea typeface="Times New Roman" panose="02020603050405020304" pitchFamily="18" charset="0"/>
                </a:rPr>
                <a:t>Service des études, de la recherche et de la capitalisation</a:t>
              </a:r>
              <a:endParaRPr lang="fr-FR" sz="1400" b="1" dirty="0">
                <a:solidFill>
                  <a:schemeClr val="tx1"/>
                </a:solidFill>
                <a:latin typeface="+mj-lt"/>
              </a:endParaRPr>
            </a:p>
          </p:txBody>
        </p:sp>
      </p:grpSp>
      <p:grpSp>
        <p:nvGrpSpPr>
          <p:cNvPr id="43" name="btfpRunningAgenda2Level825444">
            <a:extLst>
              <a:ext uri="{FF2B5EF4-FFF2-40B4-BE49-F238E27FC236}">
                <a16:creationId xmlns:a16="http://schemas.microsoft.com/office/drawing/2014/main" id="{AE1A9696-AB4E-5279-CADA-334EAE9A1EE3}"/>
              </a:ext>
            </a:extLst>
          </p:cNvPr>
          <p:cNvGrpSpPr/>
          <p:nvPr>
            <p:custDataLst>
              <p:tags r:id="rId1"/>
            </p:custDataLst>
          </p:nvPr>
        </p:nvGrpSpPr>
        <p:grpSpPr>
          <a:xfrm>
            <a:off x="0" y="973418"/>
            <a:ext cx="4734366" cy="257442"/>
            <a:chOff x="0" y="914400"/>
            <a:chExt cx="4734366" cy="257442"/>
          </a:xfrm>
        </p:grpSpPr>
        <p:sp>
          <p:nvSpPr>
            <p:cNvPr id="44" name="btfpRunningAgenda2LevelBarLeft825444">
              <a:extLst>
                <a:ext uri="{FF2B5EF4-FFF2-40B4-BE49-F238E27FC236}">
                  <a16:creationId xmlns:a16="http://schemas.microsoft.com/office/drawing/2014/main" id="{587DDDCC-DBC9-8A67-8254-01A27DC6B400}"/>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5" name="btfpRunningAgenda2LevelTextLeft825444">
              <a:extLst>
                <a:ext uri="{FF2B5EF4-FFF2-40B4-BE49-F238E27FC236}">
                  <a16:creationId xmlns:a16="http://schemas.microsoft.com/office/drawing/2014/main" id="{96AB57F0-903C-EE4E-BA2F-7BE82536BDFE}"/>
                </a:ext>
              </a:extLst>
            </p:cNvPr>
            <p:cNvSpPr txBox="1"/>
            <p:nvPr/>
          </p:nvSpPr>
          <p:spPr bwMode="gray">
            <a:xfrm>
              <a:off x="0" y="914400"/>
              <a:ext cx="1580562"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FFFFFF"/>
                  </a:solidFill>
                  <a:latin typeface="Aptos" panose="020B0004020202020204" pitchFamily="34" charset="0"/>
                </a:rPr>
                <a:t>DPPSE </a:t>
              </a:r>
              <a:endPar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endParaRPr>
            </a:p>
          </p:txBody>
        </p:sp>
        <p:sp>
          <p:nvSpPr>
            <p:cNvPr id="46" name="btfpRunningAgenda2LevelBarRight825444">
              <a:extLst>
                <a:ext uri="{FF2B5EF4-FFF2-40B4-BE49-F238E27FC236}">
                  <a16:creationId xmlns:a16="http://schemas.microsoft.com/office/drawing/2014/main" id="{747574BB-3A82-4CD2-30C5-4CCAA9DE7BE7}"/>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47" name="btfpRunningAgenda2LevelTextRight825444">
              <a:extLst>
                <a:ext uri="{FF2B5EF4-FFF2-40B4-BE49-F238E27FC236}">
                  <a16:creationId xmlns:a16="http://schemas.microsoft.com/office/drawing/2014/main" id="{0CF764AA-565A-F180-5BE9-257963F43A9B}"/>
                </a:ext>
              </a:extLst>
            </p:cNvPr>
            <p:cNvSpPr txBox="1"/>
            <p:nvPr/>
          </p:nvSpPr>
          <p:spPr bwMode="gray">
            <a:xfrm>
              <a:off x="1558148" y="914400"/>
              <a:ext cx="2634953"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ORGANIGRAMME</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extLst>
      <p:ext uri="{BB962C8B-B14F-4D97-AF65-F5344CB8AC3E}">
        <p14:creationId xmlns:p14="http://schemas.microsoft.com/office/powerpoint/2010/main" val="14400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D5316A-546C-B65D-B828-2A0F8CE3FEE4}"/>
              </a:ext>
            </a:extLst>
          </p:cNvPr>
          <p:cNvSpPr>
            <a:spLocks noGrp="1"/>
          </p:cNvSpPr>
          <p:nvPr>
            <p:ph type="title"/>
          </p:nvPr>
        </p:nvSpPr>
        <p:spPr/>
        <p:txBody>
          <a:bodyPr/>
          <a:lstStyle/>
          <a:p>
            <a:r>
              <a:rPr lang="fr-CA" dirty="0"/>
              <a:t>Plan de présentation</a:t>
            </a:r>
            <a:endParaRPr lang="fr-BF" dirty="0"/>
          </a:p>
        </p:txBody>
      </p:sp>
      <p:grpSp>
        <p:nvGrpSpPr>
          <p:cNvPr id="25" name="Groupe 24">
            <a:extLst>
              <a:ext uri="{FF2B5EF4-FFF2-40B4-BE49-F238E27FC236}">
                <a16:creationId xmlns:a16="http://schemas.microsoft.com/office/drawing/2014/main" id="{3EA47846-A09B-020B-082D-A34B063CD2F7}"/>
              </a:ext>
            </a:extLst>
          </p:cNvPr>
          <p:cNvGrpSpPr/>
          <p:nvPr/>
        </p:nvGrpSpPr>
        <p:grpSpPr>
          <a:xfrm>
            <a:off x="155575" y="1484313"/>
            <a:ext cx="11880850" cy="947529"/>
            <a:chOff x="496957" y="1341783"/>
            <a:chExt cx="11267661" cy="947529"/>
          </a:xfrm>
        </p:grpSpPr>
        <p:grpSp>
          <p:nvGrpSpPr>
            <p:cNvPr id="7" name="Groupe 6">
              <a:extLst>
                <a:ext uri="{FF2B5EF4-FFF2-40B4-BE49-F238E27FC236}">
                  <a16:creationId xmlns:a16="http://schemas.microsoft.com/office/drawing/2014/main" id="{6A93309A-801C-4670-64FD-4B1CF476ADEF}"/>
                </a:ext>
              </a:extLst>
            </p:cNvPr>
            <p:cNvGrpSpPr/>
            <p:nvPr/>
          </p:nvGrpSpPr>
          <p:grpSpPr>
            <a:xfrm>
              <a:off x="496957" y="1341783"/>
              <a:ext cx="11267661" cy="947529"/>
              <a:chOff x="496957" y="1341783"/>
              <a:chExt cx="11267661" cy="947529"/>
            </a:xfrm>
          </p:grpSpPr>
          <p:sp>
            <p:nvSpPr>
              <p:cNvPr id="4" name="Rectangle 3">
                <a:extLst>
                  <a:ext uri="{FF2B5EF4-FFF2-40B4-BE49-F238E27FC236}">
                    <a16:creationId xmlns:a16="http://schemas.microsoft.com/office/drawing/2014/main" id="{D84527FA-A49D-9385-24B0-A7E9F94A4972}"/>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 name="Rectangle : avec coin rogné 4">
                <a:extLst>
                  <a:ext uri="{FF2B5EF4-FFF2-40B4-BE49-F238E27FC236}">
                    <a16:creationId xmlns:a16="http://schemas.microsoft.com/office/drawing/2014/main" id="{A225DE5A-9E01-B934-A157-1DBD9142895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 name="Rectangle 5">
                <a:extLst>
                  <a:ext uri="{FF2B5EF4-FFF2-40B4-BE49-F238E27FC236}">
                    <a16:creationId xmlns:a16="http://schemas.microsoft.com/office/drawing/2014/main" id="{B1F8EDBD-0EC8-5496-F500-C0881C241FFA}"/>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1</a:t>
                </a:r>
                <a:endParaRPr lang="fr-BF" b="1" dirty="0"/>
              </a:p>
            </p:txBody>
          </p:sp>
        </p:grpSp>
        <p:sp>
          <p:nvSpPr>
            <p:cNvPr id="24" name="Rectangle 23">
              <a:extLst>
                <a:ext uri="{FF2B5EF4-FFF2-40B4-BE49-F238E27FC236}">
                  <a16:creationId xmlns:a16="http://schemas.microsoft.com/office/drawing/2014/main" id="{E03F0834-879D-26CF-A693-CE8FA29D6833}"/>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NOUVEL ORGANIGRAMME DE LA DPPSE</a:t>
              </a:r>
              <a:endParaRPr lang="fr-BF" b="1" dirty="0">
                <a:solidFill>
                  <a:schemeClr val="accent6">
                    <a:lumMod val="75000"/>
                  </a:schemeClr>
                </a:solidFill>
              </a:endParaRPr>
            </a:p>
          </p:txBody>
        </p:sp>
      </p:grpSp>
      <p:grpSp>
        <p:nvGrpSpPr>
          <p:cNvPr id="50" name="Groupe 49">
            <a:extLst>
              <a:ext uri="{FF2B5EF4-FFF2-40B4-BE49-F238E27FC236}">
                <a16:creationId xmlns:a16="http://schemas.microsoft.com/office/drawing/2014/main" id="{F3CAED43-AF49-ADBB-D8B9-78D9509BEF06}"/>
              </a:ext>
            </a:extLst>
          </p:cNvPr>
          <p:cNvGrpSpPr/>
          <p:nvPr/>
        </p:nvGrpSpPr>
        <p:grpSpPr>
          <a:xfrm>
            <a:off x="155575" y="3836715"/>
            <a:ext cx="11880850" cy="947529"/>
            <a:chOff x="496957" y="1341783"/>
            <a:chExt cx="11267661" cy="947529"/>
          </a:xfrm>
        </p:grpSpPr>
        <p:grpSp>
          <p:nvGrpSpPr>
            <p:cNvPr id="51" name="Groupe 50">
              <a:extLst>
                <a:ext uri="{FF2B5EF4-FFF2-40B4-BE49-F238E27FC236}">
                  <a16:creationId xmlns:a16="http://schemas.microsoft.com/office/drawing/2014/main" id="{28FE8D63-E928-C792-D7FE-1B635748B7C8}"/>
                </a:ext>
              </a:extLst>
            </p:cNvPr>
            <p:cNvGrpSpPr/>
            <p:nvPr/>
          </p:nvGrpSpPr>
          <p:grpSpPr>
            <a:xfrm>
              <a:off x="496957" y="1341783"/>
              <a:ext cx="11267661" cy="947529"/>
              <a:chOff x="496957" y="1341783"/>
              <a:chExt cx="11267661" cy="947529"/>
            </a:xfrm>
          </p:grpSpPr>
          <p:sp>
            <p:nvSpPr>
              <p:cNvPr id="53" name="Rectangle 52">
                <a:extLst>
                  <a:ext uri="{FF2B5EF4-FFF2-40B4-BE49-F238E27FC236}">
                    <a16:creationId xmlns:a16="http://schemas.microsoft.com/office/drawing/2014/main" id="{DFA0382E-85D1-2830-C5B2-BD6F439E800C}"/>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54" name="Rectangle : avec coin rogné 53">
                <a:extLst>
                  <a:ext uri="{FF2B5EF4-FFF2-40B4-BE49-F238E27FC236}">
                    <a16:creationId xmlns:a16="http://schemas.microsoft.com/office/drawing/2014/main" id="{650C8A26-A476-5CE5-039B-64A19FFDD4CD}"/>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55" name="Rectangle 54">
                <a:extLst>
                  <a:ext uri="{FF2B5EF4-FFF2-40B4-BE49-F238E27FC236}">
                    <a16:creationId xmlns:a16="http://schemas.microsoft.com/office/drawing/2014/main" id="{24EF3156-6C2D-24D9-2B6D-622AAE406570}"/>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3</a:t>
                </a:r>
                <a:endParaRPr lang="fr-BF" b="1" dirty="0"/>
              </a:p>
            </p:txBody>
          </p:sp>
        </p:grpSp>
        <p:sp>
          <p:nvSpPr>
            <p:cNvPr id="52" name="Rectangle 51">
              <a:extLst>
                <a:ext uri="{FF2B5EF4-FFF2-40B4-BE49-F238E27FC236}">
                  <a16:creationId xmlns:a16="http://schemas.microsoft.com/office/drawing/2014/main" id="{9CA2EDF0-F07F-7E19-0137-160322D3D092}"/>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POINTS CLES DE LA CARTOGRAPHIE DES RESSOURCES 2024</a:t>
              </a:r>
              <a:endParaRPr lang="fr-BF" b="1" dirty="0">
                <a:solidFill>
                  <a:schemeClr val="accent6">
                    <a:lumMod val="75000"/>
                  </a:schemeClr>
                </a:solidFill>
              </a:endParaRPr>
            </a:p>
          </p:txBody>
        </p:sp>
      </p:grpSp>
      <p:grpSp>
        <p:nvGrpSpPr>
          <p:cNvPr id="56" name="Groupe 55">
            <a:extLst>
              <a:ext uri="{FF2B5EF4-FFF2-40B4-BE49-F238E27FC236}">
                <a16:creationId xmlns:a16="http://schemas.microsoft.com/office/drawing/2014/main" id="{CC35F582-0549-13E4-3AE6-B94F7EF64FA0}"/>
              </a:ext>
            </a:extLst>
          </p:cNvPr>
          <p:cNvGrpSpPr/>
          <p:nvPr/>
        </p:nvGrpSpPr>
        <p:grpSpPr>
          <a:xfrm>
            <a:off x="155575" y="5012916"/>
            <a:ext cx="11880850" cy="947529"/>
            <a:chOff x="496957" y="1341783"/>
            <a:chExt cx="11267661" cy="947529"/>
          </a:xfrm>
        </p:grpSpPr>
        <p:grpSp>
          <p:nvGrpSpPr>
            <p:cNvPr id="57" name="Groupe 56">
              <a:extLst>
                <a:ext uri="{FF2B5EF4-FFF2-40B4-BE49-F238E27FC236}">
                  <a16:creationId xmlns:a16="http://schemas.microsoft.com/office/drawing/2014/main" id="{92F2AEE0-FCB3-5387-020A-C382BC95B83E}"/>
                </a:ext>
              </a:extLst>
            </p:cNvPr>
            <p:cNvGrpSpPr/>
            <p:nvPr/>
          </p:nvGrpSpPr>
          <p:grpSpPr>
            <a:xfrm>
              <a:off x="496957" y="1341783"/>
              <a:ext cx="11267661" cy="947529"/>
              <a:chOff x="496957" y="1341783"/>
              <a:chExt cx="11267661" cy="947529"/>
            </a:xfrm>
          </p:grpSpPr>
          <p:sp>
            <p:nvSpPr>
              <p:cNvPr id="59" name="Rectangle 58">
                <a:extLst>
                  <a:ext uri="{FF2B5EF4-FFF2-40B4-BE49-F238E27FC236}">
                    <a16:creationId xmlns:a16="http://schemas.microsoft.com/office/drawing/2014/main" id="{077E49B3-DD0C-C83B-1EFB-4B96F4962467}"/>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60" name="Rectangle : avec coin rogné 59">
                <a:extLst>
                  <a:ext uri="{FF2B5EF4-FFF2-40B4-BE49-F238E27FC236}">
                    <a16:creationId xmlns:a16="http://schemas.microsoft.com/office/drawing/2014/main" id="{841210FB-6A0F-4492-E3B9-779EAD26624A}"/>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61" name="Rectangle 60">
                <a:extLst>
                  <a:ext uri="{FF2B5EF4-FFF2-40B4-BE49-F238E27FC236}">
                    <a16:creationId xmlns:a16="http://schemas.microsoft.com/office/drawing/2014/main" id="{88EF602A-E24A-9E37-78E8-87E38974FE74}"/>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4</a:t>
                </a:r>
                <a:endParaRPr lang="fr-BF" b="1" dirty="0"/>
              </a:p>
            </p:txBody>
          </p:sp>
        </p:grpSp>
        <p:sp>
          <p:nvSpPr>
            <p:cNvPr id="58" name="Rectangle 57">
              <a:extLst>
                <a:ext uri="{FF2B5EF4-FFF2-40B4-BE49-F238E27FC236}">
                  <a16:creationId xmlns:a16="http://schemas.microsoft.com/office/drawing/2014/main" id="{06EC83E8-C26B-B8EC-F1A1-0AE51F6B5FCA}"/>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D’ALIGNEMENT DANS LE SECTEUR DE LA SANTE : ETAT DES LIEUX ET PERSPECTIVES</a:t>
              </a:r>
              <a:endParaRPr lang="fr-BF" b="1" dirty="0">
                <a:solidFill>
                  <a:schemeClr val="accent6">
                    <a:lumMod val="75000"/>
                  </a:schemeClr>
                </a:solidFill>
              </a:endParaRPr>
            </a:p>
          </p:txBody>
        </p:sp>
      </p:grpSp>
      <p:sp>
        <p:nvSpPr>
          <p:cNvPr id="2" name="Rectangle 1">
            <a:extLst>
              <a:ext uri="{FF2B5EF4-FFF2-40B4-BE49-F238E27FC236}">
                <a16:creationId xmlns:a16="http://schemas.microsoft.com/office/drawing/2014/main" id="{14FC18FF-40E6-BFB5-8E44-5ADE0C0B979D}"/>
              </a:ext>
            </a:extLst>
          </p:cNvPr>
          <p:cNvSpPr/>
          <p:nvPr/>
        </p:nvSpPr>
        <p:spPr>
          <a:xfrm>
            <a:off x="0" y="1484314"/>
            <a:ext cx="12192000" cy="4932362"/>
          </a:xfrm>
          <a:prstGeom prst="rect">
            <a:avLst/>
          </a:prstGeom>
          <a:solidFill>
            <a:schemeClr val="bg1">
              <a:lumMod val="95000"/>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grpSp>
        <p:nvGrpSpPr>
          <p:cNvPr id="8" name="Groupe 7">
            <a:extLst>
              <a:ext uri="{FF2B5EF4-FFF2-40B4-BE49-F238E27FC236}">
                <a16:creationId xmlns:a16="http://schemas.microsoft.com/office/drawing/2014/main" id="{3BBFC51E-6CF6-6B0C-8A6B-7848C882897C}"/>
              </a:ext>
            </a:extLst>
          </p:cNvPr>
          <p:cNvGrpSpPr/>
          <p:nvPr/>
        </p:nvGrpSpPr>
        <p:grpSpPr>
          <a:xfrm>
            <a:off x="155575" y="2660514"/>
            <a:ext cx="11880850" cy="947529"/>
            <a:chOff x="496957" y="1341783"/>
            <a:chExt cx="11267661" cy="947529"/>
          </a:xfrm>
        </p:grpSpPr>
        <p:grpSp>
          <p:nvGrpSpPr>
            <p:cNvPr id="9" name="Groupe 8">
              <a:extLst>
                <a:ext uri="{FF2B5EF4-FFF2-40B4-BE49-F238E27FC236}">
                  <a16:creationId xmlns:a16="http://schemas.microsoft.com/office/drawing/2014/main" id="{22890B1A-72E6-6021-2C47-D5AA47BE6AC8}"/>
                </a:ext>
              </a:extLst>
            </p:cNvPr>
            <p:cNvGrpSpPr/>
            <p:nvPr/>
          </p:nvGrpSpPr>
          <p:grpSpPr>
            <a:xfrm>
              <a:off x="496957" y="1341783"/>
              <a:ext cx="11267661" cy="947529"/>
              <a:chOff x="496957" y="1341783"/>
              <a:chExt cx="11267661" cy="947529"/>
            </a:xfrm>
          </p:grpSpPr>
          <p:sp>
            <p:nvSpPr>
              <p:cNvPr id="11" name="Rectangle 10">
                <a:extLst>
                  <a:ext uri="{FF2B5EF4-FFF2-40B4-BE49-F238E27FC236}">
                    <a16:creationId xmlns:a16="http://schemas.microsoft.com/office/drawing/2014/main" id="{55B4B74D-4AA4-4CDF-7A42-1309F2DF4310}"/>
                  </a:ext>
                </a:extLst>
              </p:cNvPr>
              <p:cNvSpPr/>
              <p:nvPr/>
            </p:nvSpPr>
            <p:spPr>
              <a:xfrm>
                <a:off x="496957" y="1341783"/>
                <a:ext cx="10952920" cy="8150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a:p>
            </p:txBody>
          </p:sp>
          <p:sp>
            <p:nvSpPr>
              <p:cNvPr id="12" name="Rectangle : avec coin rogné 11">
                <a:extLst>
                  <a:ext uri="{FF2B5EF4-FFF2-40B4-BE49-F238E27FC236}">
                    <a16:creationId xmlns:a16="http://schemas.microsoft.com/office/drawing/2014/main" id="{459A8C03-52E6-F21A-861A-D8B5BBDC271B}"/>
                  </a:ext>
                </a:extLst>
              </p:cNvPr>
              <p:cNvSpPr/>
              <p:nvPr/>
            </p:nvSpPr>
            <p:spPr>
              <a:xfrm flipV="1">
                <a:off x="742123" y="1474304"/>
                <a:ext cx="11022495" cy="815008"/>
              </a:xfrm>
              <a:prstGeom prst="snip1Rect">
                <a:avLst/>
              </a:prstGeom>
              <a:solidFill>
                <a:schemeClr val="bg1">
                  <a:lumMod val="9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F" dirty="0"/>
              </a:p>
            </p:txBody>
          </p:sp>
          <p:sp>
            <p:nvSpPr>
              <p:cNvPr id="13" name="Rectangle 12">
                <a:extLst>
                  <a:ext uri="{FF2B5EF4-FFF2-40B4-BE49-F238E27FC236}">
                    <a16:creationId xmlns:a16="http://schemas.microsoft.com/office/drawing/2014/main" id="{17D0B9D3-2962-5195-C0F4-8E92C68EED9F}"/>
                  </a:ext>
                </a:extLst>
              </p:cNvPr>
              <p:cNvSpPr/>
              <p:nvPr/>
            </p:nvSpPr>
            <p:spPr>
              <a:xfrm>
                <a:off x="884583" y="1639957"/>
                <a:ext cx="1023730" cy="51683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t>2</a:t>
                </a:r>
                <a:endParaRPr lang="fr-BF" b="1" dirty="0"/>
              </a:p>
            </p:txBody>
          </p:sp>
        </p:grpSp>
        <p:sp>
          <p:nvSpPr>
            <p:cNvPr id="10" name="Rectangle 9">
              <a:extLst>
                <a:ext uri="{FF2B5EF4-FFF2-40B4-BE49-F238E27FC236}">
                  <a16:creationId xmlns:a16="http://schemas.microsoft.com/office/drawing/2014/main" id="{33E6FC6B-2A21-148F-80B4-FDC7ACBF6B44}"/>
                </a:ext>
              </a:extLst>
            </p:cNvPr>
            <p:cNvSpPr/>
            <p:nvPr/>
          </p:nvSpPr>
          <p:spPr>
            <a:xfrm>
              <a:off x="2087217" y="1639957"/>
              <a:ext cx="9372600" cy="516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b="1" dirty="0">
                  <a:solidFill>
                    <a:schemeClr val="accent6">
                      <a:lumMod val="75000"/>
                    </a:schemeClr>
                  </a:solidFill>
                </a:rPr>
                <a:t>PROCESSUS ET RESULTATS DE LA CARTOGRAPHIE DES RESSOURCES 2023</a:t>
              </a:r>
              <a:endParaRPr lang="fr-BF" b="1" dirty="0">
                <a:solidFill>
                  <a:schemeClr val="accent6">
                    <a:lumMod val="75000"/>
                  </a:schemeClr>
                </a:solidFill>
              </a:endParaRPr>
            </a:p>
          </p:txBody>
        </p:sp>
      </p:grpSp>
    </p:spTree>
    <p:extLst>
      <p:ext uri="{BB962C8B-B14F-4D97-AF65-F5344CB8AC3E}">
        <p14:creationId xmlns:p14="http://schemas.microsoft.com/office/powerpoint/2010/main" val="199071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4DC8D8A-788B-8055-0DBF-0EA80D83996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395" imgH="394" progId="TCLayout.ActiveDocument.1">
                  <p:embed/>
                </p:oleObj>
              </mc:Choice>
              <mc:Fallback>
                <p:oleObj name="Diapositive think-cell" r:id="rId8" imgW="395" imgH="394" progId="TCLayout.ActiveDocument.1">
                  <p:embed/>
                  <p:pic>
                    <p:nvPicPr>
                      <p:cNvPr id="3" name="think-cell data - do not delete" hidden="1">
                        <a:extLst>
                          <a:ext uri="{FF2B5EF4-FFF2-40B4-BE49-F238E27FC236}">
                            <a16:creationId xmlns:a16="http://schemas.microsoft.com/office/drawing/2014/main" id="{34DC8D8A-788B-8055-0DBF-0EA80D83996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1D2D486-D3F7-7D06-941D-B008C36EE356}"/>
              </a:ext>
            </a:extLst>
          </p:cNvPr>
          <p:cNvSpPr>
            <a:spLocks noGrp="1"/>
          </p:cNvSpPr>
          <p:nvPr>
            <p:ph type="title"/>
          </p:nvPr>
        </p:nvSpPr>
        <p:spPr>
          <a:xfrm>
            <a:off x="152400" y="0"/>
            <a:ext cx="11704240" cy="980728"/>
          </a:xfrm>
        </p:spPr>
        <p:txBody>
          <a:bodyPr vert="horz">
            <a:noAutofit/>
          </a:bodyPr>
          <a:lstStyle/>
          <a:p>
            <a:r>
              <a:rPr lang="fr-FR" dirty="0">
                <a:latin typeface="Aptos" panose="020B0004020202020204" pitchFamily="34" charset="0"/>
              </a:rPr>
              <a:t>La cartographie dynamique: outil opérationnalisant la composante "un budget" de la vision «3’1», pour la prise de décisions basées sur des données probantes</a:t>
            </a:r>
          </a:p>
        </p:txBody>
      </p:sp>
      <p:grpSp>
        <p:nvGrpSpPr>
          <p:cNvPr id="14" name="Groupe 13">
            <a:extLst>
              <a:ext uri="{FF2B5EF4-FFF2-40B4-BE49-F238E27FC236}">
                <a16:creationId xmlns:a16="http://schemas.microsoft.com/office/drawing/2014/main" id="{C2E37C1E-FB48-6C35-3B3A-E4E4B92D49FF}"/>
              </a:ext>
            </a:extLst>
          </p:cNvPr>
          <p:cNvGrpSpPr/>
          <p:nvPr/>
        </p:nvGrpSpPr>
        <p:grpSpPr>
          <a:xfrm>
            <a:off x="144775" y="1035158"/>
            <a:ext cx="11742423" cy="5321194"/>
            <a:chOff x="144775" y="1027679"/>
            <a:chExt cx="12073056" cy="5811659"/>
          </a:xfrm>
        </p:grpSpPr>
        <p:sp>
          <p:nvSpPr>
            <p:cNvPr id="15" name="Oval 26">
              <a:extLst>
                <a:ext uri="{FF2B5EF4-FFF2-40B4-BE49-F238E27FC236}">
                  <a16:creationId xmlns:a16="http://schemas.microsoft.com/office/drawing/2014/main" id="{8CF4697B-A8AF-0649-FD10-0499D4550A8C}"/>
                </a:ext>
              </a:extLst>
            </p:cNvPr>
            <p:cNvSpPr/>
            <p:nvPr>
              <p:custDataLst>
                <p:tags r:id="rId2"/>
              </p:custDataLst>
            </p:nvPr>
          </p:nvSpPr>
          <p:spPr>
            <a:xfrm>
              <a:off x="3573775" y="4132599"/>
              <a:ext cx="3432215" cy="2706739"/>
            </a:xfrm>
            <a:prstGeom prst="ellipse">
              <a:avLst/>
            </a:prstGeom>
            <a:solidFill>
              <a:schemeClr val="accent6"/>
            </a:solidFill>
            <a:ln w="15875" cap="flat" cmpd="sng" algn="ctr">
              <a:solidFill>
                <a:schemeClr val="accent6">
                  <a:lumMod val="75000"/>
                </a:schemeClr>
              </a:solidFill>
              <a:prstDash val="solid"/>
            </a:ln>
            <a:effectLst/>
          </p:spPr>
          <p:txBody>
            <a:bodyPr t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prstClr val="white"/>
                  </a:solidFill>
                  <a:latin typeface="Trebuchet MS" panose="020B0603020202020204" pitchFamily="34" charset="0"/>
                  <a:cs typeface="Arial" panose="020B0604020202020204" pitchFamily="34" charset="0"/>
                </a:rPr>
                <a:t>Le renforcement</a:t>
              </a:r>
              <a:r>
                <a:rPr kumimoji="0" lang="fr-FR" sz="1400" b="0"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 du processus d’alignement </a:t>
              </a:r>
              <a:r>
                <a:rPr lang="fr-FR" sz="1400" dirty="0">
                  <a:solidFill>
                    <a:prstClr val="white"/>
                  </a:solidFill>
                  <a:latin typeface="Trebuchet MS" panose="020B0603020202020204" pitchFamily="34" charset="0"/>
                  <a:cs typeface="Arial" panose="020B0604020202020204" pitchFamily="34" charset="0"/>
                </a:rPr>
                <a:t>et le renforcement </a:t>
              </a:r>
              <a:r>
                <a:rPr kumimoji="0" lang="fr-FR" sz="1400" b="0" i="0" u="none" strike="noStrike" kern="120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de la redevabilité des processus de suivi financier</a:t>
              </a:r>
            </a:p>
          </p:txBody>
        </p:sp>
        <p:sp>
          <p:nvSpPr>
            <p:cNvPr id="16" name="Oval 26">
              <a:extLst>
                <a:ext uri="{FF2B5EF4-FFF2-40B4-BE49-F238E27FC236}">
                  <a16:creationId xmlns:a16="http://schemas.microsoft.com/office/drawing/2014/main" id="{9359DBAB-B9CE-B9AF-E609-3C08E9506C8C}"/>
                </a:ext>
              </a:extLst>
            </p:cNvPr>
            <p:cNvSpPr/>
            <p:nvPr>
              <p:custDataLst>
                <p:tags r:id="rId3"/>
              </p:custDataLst>
            </p:nvPr>
          </p:nvSpPr>
          <p:spPr>
            <a:xfrm>
              <a:off x="144775" y="1116282"/>
              <a:ext cx="3429000" cy="2706624"/>
            </a:xfrm>
            <a:prstGeom prst="ellipse">
              <a:avLst/>
            </a:prstGeom>
            <a:solidFill>
              <a:schemeClr val="accent6"/>
            </a:solidFill>
            <a:ln w="15875" cap="flat" cmpd="sng" algn="ctr">
              <a:solidFill>
                <a:schemeClr val="accent6">
                  <a:lumMod val="75000"/>
                </a:schemeClr>
              </a:solidFill>
              <a:prstDash val="solid"/>
            </a:ln>
            <a:effectLst/>
          </p:spPr>
          <p:txBody>
            <a:bodyPr rtlCol="0" anchor="ctr" anchorCtr="0"/>
            <a:lstStyle/>
            <a:p>
              <a:pPr lvl="0" algn="ctr" defTabSz="914400">
                <a:defRPr/>
              </a:pPr>
              <a:r>
                <a:rPr kumimoji="0" lang="fr-FR" sz="1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rebuchet MS" panose="020B0603020202020204" pitchFamily="34" charset="0"/>
                  <a:cs typeface="Arial" panose="020B0604020202020204" pitchFamily="34" charset="0"/>
                </a:rPr>
                <a:t>Un processus dynamique qui reflète en temps réel les ressources mobilisées </a:t>
              </a:r>
              <a:r>
                <a:rPr lang="fr-FR" sz="1400" dirty="0">
                  <a:ln w="0"/>
                  <a:solidFill>
                    <a:schemeClr val="bg1"/>
                  </a:solidFill>
                  <a:effectLst>
                    <a:outerShdw blurRad="38100" dist="19050" dir="2700000" algn="tl" rotWithShape="0">
                      <a:prstClr val="black">
                        <a:alpha val="40000"/>
                      </a:prstClr>
                    </a:outerShdw>
                  </a:effectLst>
                  <a:latin typeface="Trebuchet MS" panose="020B0603020202020204" pitchFamily="34" charset="0"/>
                  <a:cs typeface="Arial" panose="020B0604020202020204" pitchFamily="34" charset="0"/>
                </a:rPr>
                <a:t>et les dépenses</a:t>
              </a:r>
              <a:endParaRPr kumimoji="0" lang="fr-FR" sz="1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Trebuchet MS" panose="020B0603020202020204" pitchFamily="34" charset="0"/>
                <a:cs typeface="Arial" panose="020B0604020202020204" pitchFamily="34" charset="0"/>
              </a:endParaRPr>
            </a:p>
          </p:txBody>
        </p:sp>
        <p:sp>
          <p:nvSpPr>
            <p:cNvPr id="17" name="Oval 26">
              <a:extLst>
                <a:ext uri="{FF2B5EF4-FFF2-40B4-BE49-F238E27FC236}">
                  <a16:creationId xmlns:a16="http://schemas.microsoft.com/office/drawing/2014/main" id="{94294F60-651F-6FD7-25F9-A2EE9E152F79}"/>
                </a:ext>
              </a:extLst>
            </p:cNvPr>
            <p:cNvSpPr/>
            <p:nvPr>
              <p:custDataLst>
                <p:tags r:id="rId4"/>
              </p:custDataLst>
            </p:nvPr>
          </p:nvSpPr>
          <p:spPr>
            <a:xfrm>
              <a:off x="600724" y="3461769"/>
              <a:ext cx="3429000" cy="2706624"/>
            </a:xfrm>
            <a:prstGeom prst="ellipse">
              <a:avLst/>
            </a:prstGeom>
            <a:solidFill>
              <a:schemeClr val="accent6"/>
            </a:solidFill>
            <a:ln w="15875" cap="flat" cmpd="sng" algn="ctr">
              <a:solidFill>
                <a:schemeClr val="accent6">
                  <a:lumMod val="75000"/>
                </a:schemeClr>
              </a:solidFill>
              <a:prstDash val="solid"/>
            </a:ln>
            <a:effectLst/>
          </p:spPr>
          <p:txBody>
            <a:bodyPr tIns="182880" rtlCol="0" anchor="ctr" anchorCtr="0"/>
            <a:lstStyle/>
            <a:p>
              <a:pPr lvl="0" algn="ctr" defTabSz="914400">
                <a:defRPr/>
              </a:pPr>
              <a:r>
                <a:rPr lang="fr-FR" sz="1400" dirty="0">
                  <a:ln w="0"/>
                  <a:solidFill>
                    <a:prstClr val="white"/>
                  </a:solidFill>
                  <a:effectLst>
                    <a:outerShdw blurRad="38100" dist="19050" dir="2700000" algn="tl" rotWithShape="0">
                      <a:prstClr val="black">
                        <a:alpha val="40000"/>
                      </a:prstClr>
                    </a:outerShdw>
                  </a:effectLst>
                  <a:latin typeface="Trebuchet MS" panose="020B0603020202020204" pitchFamily="34" charset="0"/>
                  <a:cs typeface="Arial" panose="020B0604020202020204" pitchFamily="34" charset="0"/>
                </a:rPr>
                <a:t>L’aide à la prise de décision fondée sur des données probantes pour améliorer la coordination et la gestion des ressources</a:t>
              </a:r>
              <a:endParaRPr kumimoji="0" lang="fr-FR" sz="1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rebuchet MS" panose="020B0603020202020204" pitchFamily="34" charset="0"/>
                <a:cs typeface="Arial" panose="020B0604020202020204" pitchFamily="34" charset="0"/>
              </a:endParaRPr>
            </a:p>
          </p:txBody>
        </p:sp>
        <p:grpSp>
          <p:nvGrpSpPr>
            <p:cNvPr id="18" name="Groupe 17">
              <a:extLst>
                <a:ext uri="{FF2B5EF4-FFF2-40B4-BE49-F238E27FC236}">
                  <a16:creationId xmlns:a16="http://schemas.microsoft.com/office/drawing/2014/main" id="{BAFEA61D-278F-F6F9-3277-EFF917095647}"/>
                </a:ext>
              </a:extLst>
            </p:cNvPr>
            <p:cNvGrpSpPr/>
            <p:nvPr>
              <p:custDataLst>
                <p:tags r:id="rId5"/>
              </p:custDataLst>
            </p:nvPr>
          </p:nvGrpSpPr>
          <p:grpSpPr>
            <a:xfrm>
              <a:off x="2899252" y="1027679"/>
              <a:ext cx="4457713" cy="3600759"/>
              <a:chOff x="4379937" y="2018394"/>
              <a:chExt cx="4061635" cy="3961177"/>
            </a:xfrm>
          </p:grpSpPr>
          <p:pic>
            <p:nvPicPr>
              <p:cNvPr id="20" name="Picture 3" descr="D:\Fullppt\005-PNG이미지\magnifying-glass-189254.png">
                <a:extLst>
                  <a:ext uri="{FF2B5EF4-FFF2-40B4-BE49-F238E27FC236}">
                    <a16:creationId xmlns:a16="http://schemas.microsoft.com/office/drawing/2014/main" id="{44EF6393-C01B-CC1F-5B1F-64617A818258}"/>
                  </a:ext>
                </a:extLst>
              </p:cNvPr>
              <p:cNvPicPr>
                <a:picLocks noChangeAspect="1" noChangeArrowheads="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l="35596" b="34713"/>
              <a:stretch/>
            </p:blipFill>
            <p:spPr bwMode="auto">
              <a:xfrm flipH="1">
                <a:off x="4379937" y="2018394"/>
                <a:ext cx="4061635" cy="3961177"/>
              </a:xfrm>
              <a:prstGeom prst="teardrop">
                <a:avLst/>
              </a:prstGeom>
              <a:noFill/>
              <a:extLst>
                <a:ext uri="{909E8E84-426E-40DD-AFC4-6F175D3DCCD1}">
                  <a14:hiddenFill xmlns:a14="http://schemas.microsoft.com/office/drawing/2010/main">
                    <a:solidFill>
                      <a:srgbClr val="FFFFFF"/>
                    </a:solidFill>
                  </a14:hiddenFill>
                </a:ext>
              </a:extLst>
            </p:spPr>
          </p:pic>
          <p:sp>
            <p:nvSpPr>
              <p:cNvPr id="21" name="Ellipse 20">
                <a:extLst>
                  <a:ext uri="{FF2B5EF4-FFF2-40B4-BE49-F238E27FC236}">
                    <a16:creationId xmlns:a16="http://schemas.microsoft.com/office/drawing/2014/main" id="{1C1CAF29-C0FA-CB25-C56B-193E366AA97F}"/>
                  </a:ext>
                </a:extLst>
              </p:cNvPr>
              <p:cNvSpPr/>
              <p:nvPr/>
            </p:nvSpPr>
            <p:spPr>
              <a:xfrm>
                <a:off x="4610224" y="2293688"/>
                <a:ext cx="3601062" cy="3453784"/>
              </a:xfrm>
              <a:prstGeom prst="ellipse">
                <a:avLst/>
              </a:prstGeom>
              <a:ln w="19050">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rebuchet MS" panose="020B0603020202020204" pitchFamily="34" charset="0"/>
                    <a:cs typeface="Arial" panose="020B0604020202020204" pitchFamily="34" charset="0"/>
                  </a:rPr>
                  <a:t>Institutionaliser un processus de cartographie dynamique des ressources, mis à</a:t>
                </a:r>
                <a:r>
                  <a:rPr lang="fr-FR" sz="1600" dirty="0">
                    <a:ln w="0"/>
                    <a:solidFill>
                      <a:prstClr val="black"/>
                    </a:solidFill>
                    <a:effectLst>
                      <a:outerShdw blurRad="38100" dist="19050" dir="2700000" algn="tl" rotWithShape="0">
                        <a:prstClr val="black">
                          <a:alpha val="40000"/>
                        </a:prstClr>
                      </a:outerShdw>
                    </a:effectLst>
                    <a:latin typeface="Trebuchet MS" panose="020B0603020202020204" pitchFamily="34" charset="0"/>
                    <a:cs typeface="Arial" panose="020B0604020202020204" pitchFamily="34" charset="0"/>
                  </a:rPr>
                  <a:t> </a:t>
                </a:r>
                <a:r>
                  <a:rPr kumimoji="0" lang="fr-FR"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rebuchet MS" panose="020B0603020202020204" pitchFamily="34" charset="0"/>
                    <a:cs typeface="Arial" panose="020B0604020202020204" pitchFamily="34" charset="0"/>
                  </a:rPr>
                  <a:t>l'échelle nationale, et opérationnalisé dans le cadre de la vision « 3 en 1 »</a:t>
                </a:r>
                <a:endParaRPr kumimoji="0" lang="fr-FR" sz="12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14C6ED8D-15FA-74D5-4FAF-14C34F86F8E8}"/>
                </a:ext>
              </a:extLst>
            </p:cNvPr>
            <p:cNvSpPr/>
            <p:nvPr>
              <p:custDataLst>
                <p:tags r:id="rId6"/>
              </p:custDataLst>
            </p:nvPr>
          </p:nvSpPr>
          <p:spPr>
            <a:xfrm>
              <a:off x="7398239" y="1244288"/>
              <a:ext cx="4819592" cy="5550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Cet exercice permet de répondre aux questions suivantes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Qui sont les acteurs?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Quelles sont leurs activités?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Comment les activités sont-elles liées aux priorités et programmes nationaux?</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Comment les ressources financières sont allouées et dépensées dans les différents niveaux administratifs (central, régional, district) et niveaux de soins (CHU, CHR, CMA, CM/CSPS, Postes de santé/ASBC)</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Combien de ressources financières sont nécessaires et combien ont été mobilisées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Existe-t-il des gaps financiers?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Quelles sont les sources du financement?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Quel est le niveau d’exécution financière?</a:t>
              </a:r>
            </a:p>
          </p:txBody>
        </p:sp>
      </p:grpSp>
    </p:spTree>
    <p:extLst>
      <p:ext uri="{BB962C8B-B14F-4D97-AF65-F5344CB8AC3E}">
        <p14:creationId xmlns:p14="http://schemas.microsoft.com/office/powerpoint/2010/main" val="6656138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A2908-09FF-FF12-2D87-C202C72F6E89}"/>
            </a:ext>
          </a:extLst>
        </p:cNvPr>
        <p:cNvGrpSpPr/>
        <p:nvPr/>
      </p:nvGrpSpPr>
      <p:grpSpPr>
        <a:xfrm>
          <a:off x="0" y="0"/>
          <a:ext cx="0" cy="0"/>
          <a:chOff x="0" y="0"/>
          <a:chExt cx="0" cy="0"/>
        </a:xfrm>
      </p:grpSpPr>
      <p:grpSp>
        <p:nvGrpSpPr>
          <p:cNvPr id="33" name="btfpConclusionArrow745985">
            <a:extLst>
              <a:ext uri="{FF2B5EF4-FFF2-40B4-BE49-F238E27FC236}">
                <a16:creationId xmlns:a16="http://schemas.microsoft.com/office/drawing/2014/main" id="{68136059-167F-52BE-D402-411ED93F3D9E}"/>
              </a:ext>
            </a:extLst>
          </p:cNvPr>
          <p:cNvGrpSpPr/>
          <p:nvPr>
            <p:custDataLst>
              <p:tags r:id="rId1"/>
            </p:custDataLst>
          </p:nvPr>
        </p:nvGrpSpPr>
        <p:grpSpPr>
          <a:xfrm rot="16200000">
            <a:off x="4546429" y="4060947"/>
            <a:ext cx="4171118" cy="276940"/>
            <a:chOff x="5549601" y="991793"/>
            <a:chExt cx="5187908" cy="360362"/>
          </a:xfrm>
        </p:grpSpPr>
        <p:sp>
          <p:nvSpPr>
            <p:cNvPr id="34" name="btfpConclusionArrowPointer745985">
              <a:extLst>
                <a:ext uri="{FF2B5EF4-FFF2-40B4-BE49-F238E27FC236}">
                  <a16:creationId xmlns:a16="http://schemas.microsoft.com/office/drawing/2014/main" id="{896D6811-E978-4952-CD53-EE433D5F948B}"/>
                </a:ext>
              </a:extLst>
            </p:cNvPr>
            <p:cNvSpPr/>
            <p:nvPr/>
          </p:nvSpPr>
          <p:spPr bwMode="gray">
            <a:xfrm>
              <a:off x="7766131" y="991793"/>
              <a:ext cx="864870" cy="360362"/>
            </a:xfrm>
            <a:prstGeom prst="downArrow">
              <a:avLst>
                <a:gd name="adj1" fmla="val 50000"/>
                <a:gd name="adj2" fmla="val 70000"/>
              </a:avLst>
            </a:prstGeom>
            <a:solidFill>
              <a:schemeClr val="accent6">
                <a:lumMod val="20000"/>
                <a:lumOff val="80000"/>
              </a:schemeClr>
            </a:solidFill>
            <a:ln w="9525" cap="flat" cmpd="sng" algn="ctr">
              <a:solidFill>
                <a:schemeClr val="accent6">
                  <a:lumMod val="75000"/>
                </a:schemeClr>
              </a:solidFill>
              <a:prstDash val="solid"/>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000000"/>
                </a:solidFill>
                <a:effectLst/>
                <a:uLnTx/>
                <a:uFillTx/>
                <a:latin typeface="Aptos" panose="020B0004020202020204" pitchFamily="34" charset="0"/>
                <a:ea typeface="+mn-ea"/>
                <a:cs typeface="+mn-cs"/>
              </a:endParaRPr>
            </a:p>
          </p:txBody>
        </p:sp>
        <p:cxnSp>
          <p:nvCxnSpPr>
            <p:cNvPr id="35" name="btfpConclusionArrowLineLeft745985">
              <a:extLst>
                <a:ext uri="{FF2B5EF4-FFF2-40B4-BE49-F238E27FC236}">
                  <a16:creationId xmlns:a16="http://schemas.microsoft.com/office/drawing/2014/main" id="{94B88892-62F9-79ED-F5BA-02DECF579BEC}"/>
                </a:ext>
              </a:extLst>
            </p:cNvPr>
            <p:cNvCxnSpPr/>
            <p:nvPr/>
          </p:nvCxnSpPr>
          <p:spPr bwMode="gray">
            <a:xfrm>
              <a:off x="5549601" y="1149998"/>
              <a:ext cx="2302002" cy="0"/>
            </a:xfrm>
            <a:prstGeom prst="line">
              <a:avLst/>
            </a:prstGeom>
            <a:noFill/>
            <a:ln w="9525" cap="flat" cmpd="sng" algn="ctr">
              <a:solidFill>
                <a:schemeClr val="accent6">
                  <a:lumMod val="75000"/>
                </a:schemeClr>
              </a:solidFill>
              <a:prstDash val="solid"/>
              <a:miter lim="800000"/>
              <a:tailEnd type="none" w="med" len="lg"/>
            </a:ln>
            <a:effectLst/>
          </p:spPr>
        </p:cxnSp>
        <p:cxnSp>
          <p:nvCxnSpPr>
            <p:cNvPr id="36" name="btfpConclusionArrowLineRight745985">
              <a:extLst>
                <a:ext uri="{FF2B5EF4-FFF2-40B4-BE49-F238E27FC236}">
                  <a16:creationId xmlns:a16="http://schemas.microsoft.com/office/drawing/2014/main" id="{3DE54BA5-116B-4F5D-7938-83EBA632D85F}"/>
                </a:ext>
              </a:extLst>
            </p:cNvPr>
            <p:cNvCxnSpPr/>
            <p:nvPr/>
          </p:nvCxnSpPr>
          <p:spPr bwMode="gray">
            <a:xfrm>
              <a:off x="8543500" y="1150000"/>
              <a:ext cx="2194009" cy="0"/>
            </a:xfrm>
            <a:prstGeom prst="line">
              <a:avLst/>
            </a:prstGeom>
            <a:noFill/>
            <a:ln w="9525" cap="flat" cmpd="sng" algn="ctr">
              <a:solidFill>
                <a:schemeClr val="accent6">
                  <a:lumMod val="75000"/>
                </a:schemeClr>
              </a:solidFill>
              <a:prstDash val="solid"/>
              <a:miter lim="800000"/>
              <a:tailEnd type="none" w="med" len="lg"/>
            </a:ln>
            <a:effectLst/>
          </p:spPr>
        </p:cxnSp>
      </p:grpSp>
      <p:grpSp>
        <p:nvGrpSpPr>
          <p:cNvPr id="71" name="btfpRunningAgenda2Level825444">
            <a:extLst>
              <a:ext uri="{FF2B5EF4-FFF2-40B4-BE49-F238E27FC236}">
                <a16:creationId xmlns:a16="http://schemas.microsoft.com/office/drawing/2014/main" id="{7F7B8BE7-FD23-BFE2-DA59-D1F36974DE3B}"/>
              </a:ext>
            </a:extLst>
          </p:cNvPr>
          <p:cNvGrpSpPr/>
          <p:nvPr>
            <p:custDataLst>
              <p:tags r:id="rId2"/>
            </p:custDataLst>
          </p:nvPr>
        </p:nvGrpSpPr>
        <p:grpSpPr>
          <a:xfrm>
            <a:off x="0" y="973418"/>
            <a:ext cx="4734366" cy="257442"/>
            <a:chOff x="0" y="914400"/>
            <a:chExt cx="4734366" cy="257442"/>
          </a:xfrm>
        </p:grpSpPr>
        <p:sp>
          <p:nvSpPr>
            <p:cNvPr id="72" name="btfpRunningAgenda2LevelBarLeft825444">
              <a:extLst>
                <a:ext uri="{FF2B5EF4-FFF2-40B4-BE49-F238E27FC236}">
                  <a16:creationId xmlns:a16="http://schemas.microsoft.com/office/drawing/2014/main" id="{A8E1D812-290E-6748-EE00-9E2202B873F2}"/>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73" name="btfpRunningAgenda2LevelTextLeft825444">
              <a:extLst>
                <a:ext uri="{FF2B5EF4-FFF2-40B4-BE49-F238E27FC236}">
                  <a16:creationId xmlns:a16="http://schemas.microsoft.com/office/drawing/2014/main" id="{C8A95C2F-2C5F-D22C-0843-7424A366577B}"/>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74" name="btfpRunningAgenda2LevelBarRight825444">
              <a:extLst>
                <a:ext uri="{FF2B5EF4-FFF2-40B4-BE49-F238E27FC236}">
                  <a16:creationId xmlns:a16="http://schemas.microsoft.com/office/drawing/2014/main" id="{F5E31820-F9B8-3441-1F2F-654DDCDA4740}"/>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75" name="btfpRunningAgenda2LevelTextRight825444">
              <a:extLst>
                <a:ext uri="{FF2B5EF4-FFF2-40B4-BE49-F238E27FC236}">
                  <a16:creationId xmlns:a16="http://schemas.microsoft.com/office/drawing/2014/main" id="{B0C7015F-F851-5D47-D1BB-77652B4E0921}"/>
                </a:ext>
              </a:extLst>
            </p:cNvPr>
            <p:cNvSpPr txBox="1"/>
            <p:nvPr/>
          </p:nvSpPr>
          <p:spPr bwMode="gray">
            <a:xfrm>
              <a:off x="1558148" y="914400"/>
              <a:ext cx="2127763"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rPr>
                <a:t>Processus</a:t>
              </a:r>
            </a:p>
          </p:txBody>
        </p:sp>
      </p:grpSp>
      <p:sp>
        <p:nvSpPr>
          <p:cNvPr id="76" name="Titre 1">
            <a:extLst>
              <a:ext uri="{FF2B5EF4-FFF2-40B4-BE49-F238E27FC236}">
                <a16:creationId xmlns:a16="http://schemas.microsoft.com/office/drawing/2014/main" id="{C332D811-6884-7A2A-1C93-800B7288F763}"/>
              </a:ext>
            </a:extLst>
          </p:cNvPr>
          <p:cNvSpPr>
            <a:spLocks noGrp="1"/>
          </p:cNvSpPr>
          <p:nvPr>
            <p:ph type="title"/>
          </p:nvPr>
        </p:nvSpPr>
        <p:spPr>
          <a:xfrm>
            <a:off x="118921" y="148153"/>
            <a:ext cx="11769221" cy="609600"/>
          </a:xfrm>
        </p:spPr>
        <p:txBody>
          <a:bodyPr vert="horz">
            <a:noAutofit/>
          </a:bodyPr>
          <a:lstStyle/>
          <a:p>
            <a:r>
              <a:rPr lang="fr-CA" dirty="0">
                <a:latin typeface="Aptos" panose="020B0004020202020204" pitchFamily="34" charset="0"/>
                <a:cs typeface="Arial"/>
              </a:rPr>
              <a:t>Un processus en 4 temps pour disposer des données pertinentes analysées selon plusieurs domaines prioritaires du système de santé</a:t>
            </a:r>
            <a:endParaRPr lang="fr-FR" dirty="0">
              <a:latin typeface="Aptos" panose="020B0004020202020204" pitchFamily="34" charset="0"/>
              <a:cs typeface="Arial"/>
            </a:endParaRPr>
          </a:p>
        </p:txBody>
      </p:sp>
      <p:sp>
        <p:nvSpPr>
          <p:cNvPr id="107" name="AutoShape 348">
            <a:extLst>
              <a:ext uri="{FF2B5EF4-FFF2-40B4-BE49-F238E27FC236}">
                <a16:creationId xmlns:a16="http://schemas.microsoft.com/office/drawing/2014/main" id="{CD76AB13-A80E-962E-50F0-B2AB73822E97}"/>
              </a:ext>
            </a:extLst>
          </p:cNvPr>
          <p:cNvSpPr>
            <a:spLocks noChangeArrowheads="1"/>
          </p:cNvSpPr>
          <p:nvPr/>
        </p:nvSpPr>
        <p:spPr bwMode="auto">
          <a:xfrm>
            <a:off x="161985" y="1480183"/>
            <a:ext cx="6950011"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Phases de la cartographie des ressources et du suivi des dépenses (CRSD)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4 principales phases sont suivies pour la réalisation de l’édition 2023 de la CR&amp;SD</a:t>
            </a:r>
          </a:p>
        </p:txBody>
      </p:sp>
      <p:cxnSp>
        <p:nvCxnSpPr>
          <p:cNvPr id="108" name="AutoShape 347">
            <a:extLst>
              <a:ext uri="{FF2B5EF4-FFF2-40B4-BE49-F238E27FC236}">
                <a16:creationId xmlns:a16="http://schemas.microsoft.com/office/drawing/2014/main" id="{23C27D65-AD1C-42CC-BB89-4253DF847AD9}"/>
              </a:ext>
            </a:extLst>
          </p:cNvPr>
          <p:cNvCxnSpPr>
            <a:cxnSpLocks noChangeShapeType="1"/>
          </p:cNvCxnSpPr>
          <p:nvPr/>
        </p:nvCxnSpPr>
        <p:spPr bwMode="auto">
          <a:xfrm flipV="1">
            <a:off x="161986" y="1880241"/>
            <a:ext cx="6198880" cy="13763"/>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AutoShape 348">
            <a:extLst>
              <a:ext uri="{FF2B5EF4-FFF2-40B4-BE49-F238E27FC236}">
                <a16:creationId xmlns:a16="http://schemas.microsoft.com/office/drawing/2014/main" id="{98A86D0D-C03A-0314-E8BD-DABE67D6044A}"/>
              </a:ext>
            </a:extLst>
          </p:cNvPr>
          <p:cNvSpPr>
            <a:spLocks noChangeArrowheads="1"/>
          </p:cNvSpPr>
          <p:nvPr/>
        </p:nvSpPr>
        <p:spPr bwMode="auto">
          <a:xfrm>
            <a:off x="6828187" y="1477056"/>
            <a:ext cx="4831381"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Principaux domaines d’analyse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4 principales composantes d’analyses synthétisant les résultats de la CR&amp;SD</a:t>
            </a:r>
          </a:p>
        </p:txBody>
      </p:sp>
      <p:cxnSp>
        <p:nvCxnSpPr>
          <p:cNvPr id="110" name="AutoShape 347">
            <a:extLst>
              <a:ext uri="{FF2B5EF4-FFF2-40B4-BE49-F238E27FC236}">
                <a16:creationId xmlns:a16="http://schemas.microsoft.com/office/drawing/2014/main" id="{DC0ECAFA-B473-9B6A-3DC7-88F774795BC9}"/>
              </a:ext>
            </a:extLst>
          </p:cNvPr>
          <p:cNvCxnSpPr>
            <a:cxnSpLocks noChangeShapeType="1"/>
          </p:cNvCxnSpPr>
          <p:nvPr/>
        </p:nvCxnSpPr>
        <p:spPr bwMode="auto">
          <a:xfrm>
            <a:off x="6843648" y="1893645"/>
            <a:ext cx="5032704" cy="359"/>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Groupe 43">
            <a:extLst>
              <a:ext uri="{FF2B5EF4-FFF2-40B4-BE49-F238E27FC236}">
                <a16:creationId xmlns:a16="http://schemas.microsoft.com/office/drawing/2014/main" id="{515BC014-D00C-C5DD-8F01-3B32EB205F34}"/>
              </a:ext>
            </a:extLst>
          </p:cNvPr>
          <p:cNvGrpSpPr/>
          <p:nvPr/>
        </p:nvGrpSpPr>
        <p:grpSpPr>
          <a:xfrm>
            <a:off x="6828187" y="2113858"/>
            <a:ext cx="5059269" cy="4180348"/>
            <a:chOff x="6446606" y="2113858"/>
            <a:chExt cx="5050308" cy="4180348"/>
          </a:xfrm>
          <a:solidFill>
            <a:schemeClr val="accent3">
              <a:lumMod val="20000"/>
              <a:lumOff val="80000"/>
            </a:schemeClr>
          </a:solidFill>
        </p:grpSpPr>
        <p:sp>
          <p:nvSpPr>
            <p:cNvPr id="42" name="Rectangle 41">
              <a:extLst>
                <a:ext uri="{FF2B5EF4-FFF2-40B4-BE49-F238E27FC236}">
                  <a16:creationId xmlns:a16="http://schemas.microsoft.com/office/drawing/2014/main" id="{92ED277D-7957-B9D4-6DC1-1117A7108753}"/>
                </a:ext>
              </a:extLst>
            </p:cNvPr>
            <p:cNvSpPr/>
            <p:nvPr/>
          </p:nvSpPr>
          <p:spPr>
            <a:xfrm>
              <a:off x="6457155" y="2113858"/>
              <a:ext cx="5039520" cy="418034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F" sz="18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endParaRPr>
            </a:p>
          </p:txBody>
        </p:sp>
        <p:sp>
          <p:nvSpPr>
            <p:cNvPr id="14" name="ZoneTexte 13">
              <a:extLst>
                <a:ext uri="{FF2B5EF4-FFF2-40B4-BE49-F238E27FC236}">
                  <a16:creationId xmlns:a16="http://schemas.microsoft.com/office/drawing/2014/main" id="{C9986FDF-C51F-6424-EE6C-BF329E6F53F3}"/>
                </a:ext>
              </a:extLst>
            </p:cNvPr>
            <p:cNvSpPr txBox="1"/>
            <p:nvPr/>
          </p:nvSpPr>
          <p:spPr>
            <a:xfrm>
              <a:off x="6552558" y="3957712"/>
              <a:ext cx="4932545" cy="2308324"/>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742950" lvl="1" indent="-285750">
                <a:buFont typeface="Wingdings" panose="05000000000000000000" pitchFamily="2" charset="2"/>
                <a:buChar char="q"/>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Analyses des domaines prioritaires : </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Soins de santé primaires (SSP)</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Santé communautaire (SC)</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SRMNEA-N</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Paludisme </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VIH/SIDA et IST</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Tuberculose</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Covid-19</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Maladies Tropicales Négligées (MTN)</a:t>
              </a:r>
              <a:endParaRPr lang="fr-CA" sz="1300" dirty="0">
                <a:solidFill>
                  <a:schemeClr val="accent6">
                    <a:lumMod val="75000"/>
                  </a:schemeClr>
                </a:solidFill>
                <a:latin typeface="Aptos" panose="020B0004020202020204" pitchFamily="34" charset="0"/>
              </a:endParaRP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Maladies non transmissibles (MNT)</a:t>
              </a:r>
            </a:p>
            <a:p>
              <a:pPr marL="1200150" lvl="2" indent="-285750">
                <a:buFont typeface="Wingdings" panose="05000000000000000000" pitchFamily="2" charset="2"/>
                <a:buChar char="§"/>
                <a:defRPr/>
              </a:pPr>
              <a:r>
                <a:rPr kumimoji="0" lang="fr-CA"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Renforcement du système de santé (RSS)</a:t>
              </a:r>
              <a:endParaRPr kumimoji="0" lang="fr-FR" sz="1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endParaRPr>
            </a:p>
          </p:txBody>
        </p:sp>
        <p:sp>
          <p:nvSpPr>
            <p:cNvPr id="12" name="ZoneTexte 11">
              <a:extLst>
                <a:ext uri="{FF2B5EF4-FFF2-40B4-BE49-F238E27FC236}">
                  <a16:creationId xmlns:a16="http://schemas.microsoft.com/office/drawing/2014/main" id="{55129EB5-AFB8-25ED-5681-42E401BB784D}"/>
                </a:ext>
              </a:extLst>
            </p:cNvPr>
            <p:cNvSpPr txBox="1"/>
            <p:nvPr/>
          </p:nvSpPr>
          <p:spPr>
            <a:xfrm>
              <a:off x="6532817" y="2807837"/>
              <a:ext cx="4888194" cy="307777"/>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742950" lvl="1" indent="-285750">
                <a:buFont typeface="Wingdings" panose="05000000000000000000" pitchFamily="2" charset="2"/>
                <a:buChar char="q"/>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Analyses sur le suivi des dépenses(2021-2022)</a:t>
              </a:r>
            </a:p>
          </p:txBody>
        </p:sp>
        <p:sp>
          <p:nvSpPr>
            <p:cNvPr id="10" name="ZoneTexte 9">
              <a:extLst>
                <a:ext uri="{FF2B5EF4-FFF2-40B4-BE49-F238E27FC236}">
                  <a16:creationId xmlns:a16="http://schemas.microsoft.com/office/drawing/2014/main" id="{F70DFFC3-018F-D5A5-59DB-262FE1E09064}"/>
                </a:ext>
              </a:extLst>
            </p:cNvPr>
            <p:cNvSpPr txBox="1"/>
            <p:nvPr/>
          </p:nvSpPr>
          <p:spPr>
            <a:xfrm>
              <a:off x="6523727" y="2261540"/>
              <a:ext cx="4888194" cy="307778"/>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Wingdings" panose="05000000000000000000" pitchFamily="2" charset="2"/>
                <a:buChar char="q"/>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Analyses sur les prévisions budgétaires (2023-2025)</a:t>
              </a:r>
            </a:p>
          </p:txBody>
        </p:sp>
        <p:sp>
          <p:nvSpPr>
            <p:cNvPr id="8" name="ZoneTexte 7">
              <a:extLst>
                <a:ext uri="{FF2B5EF4-FFF2-40B4-BE49-F238E27FC236}">
                  <a16:creationId xmlns:a16="http://schemas.microsoft.com/office/drawing/2014/main" id="{B76FD786-B828-F004-6955-4F05CE5C49DD}"/>
                </a:ext>
              </a:extLst>
            </p:cNvPr>
            <p:cNvSpPr txBox="1"/>
            <p:nvPr/>
          </p:nvSpPr>
          <p:spPr>
            <a:xfrm>
              <a:off x="6542293" y="3334918"/>
              <a:ext cx="4888194" cy="307777"/>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lgn="ctr">
                <a:defRPr sz="1400" b="1">
                  <a:solidFill>
                    <a:schemeClr val="accent4"/>
                  </a:solidFill>
                  <a:latin typeface="Helvetica Light"/>
                </a:defRPr>
              </a:lvl1pPr>
            </a:lstStyle>
            <a:p>
              <a:pPr marL="742950" lvl="1" indent="-285750">
                <a:buFont typeface="Wingdings" panose="05000000000000000000" pitchFamily="2" charset="2"/>
                <a:buChar char="q"/>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Analyses de gaps de financement (2023-2025)</a:t>
              </a:r>
            </a:p>
          </p:txBody>
        </p:sp>
        <p:cxnSp>
          <p:nvCxnSpPr>
            <p:cNvPr id="15" name="Connecteur droit 14">
              <a:extLst>
                <a:ext uri="{FF2B5EF4-FFF2-40B4-BE49-F238E27FC236}">
                  <a16:creationId xmlns:a16="http://schemas.microsoft.com/office/drawing/2014/main" id="{E0ECAF85-B5D4-6126-B537-B203F203BEAC}"/>
                </a:ext>
              </a:extLst>
            </p:cNvPr>
            <p:cNvCxnSpPr>
              <a:cxnSpLocks/>
            </p:cNvCxnSpPr>
            <p:nvPr/>
          </p:nvCxnSpPr>
          <p:spPr>
            <a:xfrm>
              <a:off x="6456399" y="3877859"/>
              <a:ext cx="5040000" cy="0"/>
            </a:xfrm>
            <a:prstGeom prst="line">
              <a:avLst/>
            </a:prstGeom>
            <a:grpFill/>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CF69854D-D37E-5F3F-D133-861F4F203FC7}"/>
                </a:ext>
              </a:extLst>
            </p:cNvPr>
            <p:cNvCxnSpPr>
              <a:cxnSpLocks/>
            </p:cNvCxnSpPr>
            <p:nvPr/>
          </p:nvCxnSpPr>
          <p:spPr>
            <a:xfrm>
              <a:off x="6456914" y="3251330"/>
              <a:ext cx="5040000" cy="0"/>
            </a:xfrm>
            <a:prstGeom prst="line">
              <a:avLst/>
            </a:prstGeom>
            <a:grpFill/>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10D517D-8350-6BED-6793-2AD6C406AAA4}"/>
                </a:ext>
              </a:extLst>
            </p:cNvPr>
            <p:cNvCxnSpPr>
              <a:cxnSpLocks/>
            </p:cNvCxnSpPr>
            <p:nvPr/>
          </p:nvCxnSpPr>
          <p:spPr>
            <a:xfrm>
              <a:off x="6446606" y="2697474"/>
              <a:ext cx="5040000" cy="0"/>
            </a:xfrm>
            <a:prstGeom prst="line">
              <a:avLst/>
            </a:prstGeom>
            <a:grpFill/>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e 2">
            <a:extLst>
              <a:ext uri="{FF2B5EF4-FFF2-40B4-BE49-F238E27FC236}">
                <a16:creationId xmlns:a16="http://schemas.microsoft.com/office/drawing/2014/main" id="{802768AB-BE83-94C3-C30C-9152065828CD}"/>
              </a:ext>
            </a:extLst>
          </p:cNvPr>
          <p:cNvGrpSpPr/>
          <p:nvPr/>
        </p:nvGrpSpPr>
        <p:grpSpPr>
          <a:xfrm>
            <a:off x="161985" y="1950061"/>
            <a:ext cx="6223863" cy="4350570"/>
            <a:chOff x="161986" y="1950061"/>
            <a:chExt cx="5715530" cy="4350570"/>
          </a:xfrm>
        </p:grpSpPr>
        <p:grpSp>
          <p:nvGrpSpPr>
            <p:cNvPr id="23" name="Groupe 22">
              <a:extLst>
                <a:ext uri="{FF2B5EF4-FFF2-40B4-BE49-F238E27FC236}">
                  <a16:creationId xmlns:a16="http://schemas.microsoft.com/office/drawing/2014/main" id="{9AE2F90B-964C-464D-3B24-479DEF6B26A5}"/>
                </a:ext>
              </a:extLst>
            </p:cNvPr>
            <p:cNvGrpSpPr/>
            <p:nvPr/>
          </p:nvGrpSpPr>
          <p:grpSpPr>
            <a:xfrm>
              <a:off x="161986" y="1950061"/>
              <a:ext cx="5694444" cy="4334903"/>
              <a:chOff x="0" y="0"/>
              <a:chExt cx="5145205" cy="2982127"/>
            </a:xfrm>
          </p:grpSpPr>
          <p:sp>
            <p:nvSpPr>
              <p:cNvPr id="24" name="Rectangle 23">
                <a:extLst>
                  <a:ext uri="{FF2B5EF4-FFF2-40B4-BE49-F238E27FC236}">
                    <a16:creationId xmlns:a16="http://schemas.microsoft.com/office/drawing/2014/main" id="{72A29B64-379C-713D-93F3-B3E0904CFEAC}"/>
                  </a:ext>
                </a:extLst>
              </p:cNvPr>
              <p:cNvSpPr/>
              <p:nvPr/>
            </p:nvSpPr>
            <p:spPr>
              <a:xfrm>
                <a:off x="0" y="1"/>
                <a:ext cx="1286301" cy="620973"/>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ptos" panose="020B0004020202020204" pitchFamily="34" charset="0"/>
                    <a:ea typeface="Batang" panose="02030600000101010101" pitchFamily="18" charset="-127"/>
                    <a:cs typeface="+mn-cs"/>
                  </a:rPr>
                  <a:t>Phase 1 : Phase préparatoire</a:t>
                </a:r>
                <a:endParaRPr kumimoji="0" lang="fr-BF" sz="1000" i="0" u="none" strike="noStrike" kern="1200" cap="none" spc="0" normalizeH="0" baseline="0" noProof="0" dirty="0">
                  <a:ln>
                    <a:noFill/>
                  </a:ln>
                  <a:solidFill>
                    <a:prstClr val="white"/>
                  </a:solidFill>
                  <a:effectLst/>
                  <a:uLnTx/>
                  <a:uFillTx/>
                  <a:latin typeface="Aptos" panose="020B0004020202020204" pitchFamily="34" charset="0"/>
                  <a:ea typeface="Batang" panose="02030600000101010101" pitchFamily="18" charset="-127"/>
                  <a:cs typeface="+mn-cs"/>
                </a:endParaRPr>
              </a:p>
            </p:txBody>
          </p:sp>
          <p:sp>
            <p:nvSpPr>
              <p:cNvPr id="25" name="Rectangle 24">
                <a:extLst>
                  <a:ext uri="{FF2B5EF4-FFF2-40B4-BE49-F238E27FC236}">
                    <a16:creationId xmlns:a16="http://schemas.microsoft.com/office/drawing/2014/main" id="{5459A2AD-E33E-B50C-EB7B-7F653D079D85}"/>
                  </a:ext>
                </a:extLst>
              </p:cNvPr>
              <p:cNvSpPr/>
              <p:nvPr/>
            </p:nvSpPr>
            <p:spPr>
              <a:xfrm>
                <a:off x="1286301" y="1"/>
                <a:ext cx="1286301" cy="620973"/>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ptos" panose="020B0004020202020204" pitchFamily="34" charset="0"/>
                    <a:ea typeface="Batang" panose="02030600000101010101" pitchFamily="18" charset="-127"/>
                    <a:cs typeface="+mn-cs"/>
                  </a:rPr>
                  <a:t>Phase 2 : Création et validation de l'outil de collecte des données</a:t>
                </a:r>
                <a:endParaRPr kumimoji="0" lang="fr-BF" sz="1000" i="0" u="none" strike="noStrike" kern="1200" cap="none" spc="0" normalizeH="0" baseline="0" noProof="0" dirty="0">
                  <a:ln>
                    <a:noFill/>
                  </a:ln>
                  <a:solidFill>
                    <a:prstClr val="white"/>
                  </a:solidFill>
                  <a:effectLst/>
                  <a:uLnTx/>
                  <a:uFillTx/>
                  <a:latin typeface="Aptos" panose="020B0004020202020204" pitchFamily="34" charset="0"/>
                  <a:ea typeface="Batang" panose="02030600000101010101" pitchFamily="18" charset="-127"/>
                  <a:cs typeface="+mn-cs"/>
                </a:endParaRPr>
              </a:p>
            </p:txBody>
          </p:sp>
          <p:sp>
            <p:nvSpPr>
              <p:cNvPr id="26" name="Rectangle 25">
                <a:extLst>
                  <a:ext uri="{FF2B5EF4-FFF2-40B4-BE49-F238E27FC236}">
                    <a16:creationId xmlns:a16="http://schemas.microsoft.com/office/drawing/2014/main" id="{A8C788AF-3EC2-87C5-68FC-7C80C891480A}"/>
                  </a:ext>
                </a:extLst>
              </p:cNvPr>
              <p:cNvSpPr/>
              <p:nvPr/>
            </p:nvSpPr>
            <p:spPr>
              <a:xfrm>
                <a:off x="2572602" y="0"/>
                <a:ext cx="1286301" cy="62097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ptos" panose="020B0004020202020204" pitchFamily="34" charset="0"/>
                    <a:ea typeface="Batang" panose="02030600000101010101" pitchFamily="18" charset="-127"/>
                    <a:cs typeface="+mn-cs"/>
                  </a:rPr>
                  <a:t>Phase 3 : Collecte et validation des données</a:t>
                </a:r>
                <a:endParaRPr kumimoji="0" lang="fr-BF" sz="1000" i="0" u="none" strike="noStrike" kern="1200" cap="none" spc="0" normalizeH="0" baseline="0" noProof="0" dirty="0">
                  <a:ln>
                    <a:noFill/>
                  </a:ln>
                  <a:solidFill>
                    <a:prstClr val="white"/>
                  </a:solidFill>
                  <a:effectLst/>
                  <a:uLnTx/>
                  <a:uFillTx/>
                  <a:latin typeface="Aptos" panose="020B0004020202020204" pitchFamily="34" charset="0"/>
                  <a:ea typeface="Batang" panose="02030600000101010101" pitchFamily="18" charset="-127"/>
                  <a:cs typeface="+mn-cs"/>
                </a:endParaRPr>
              </a:p>
            </p:txBody>
          </p:sp>
          <p:sp>
            <p:nvSpPr>
              <p:cNvPr id="27" name="Rectangle 26">
                <a:extLst>
                  <a:ext uri="{FF2B5EF4-FFF2-40B4-BE49-F238E27FC236}">
                    <a16:creationId xmlns:a16="http://schemas.microsoft.com/office/drawing/2014/main" id="{BAEDAAA3-C18D-8C54-FE30-FC1A6CDAEF5F}"/>
                  </a:ext>
                </a:extLst>
              </p:cNvPr>
              <p:cNvSpPr/>
              <p:nvPr/>
            </p:nvSpPr>
            <p:spPr>
              <a:xfrm>
                <a:off x="3858904" y="0"/>
                <a:ext cx="1286301" cy="620973"/>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ptos" panose="020B0004020202020204" pitchFamily="34" charset="0"/>
                    <a:ea typeface="Batang" panose="02030600000101010101" pitchFamily="18" charset="-127"/>
                    <a:cs typeface="+mn-cs"/>
                  </a:rPr>
                  <a:t>Phase 4 : Analyse </a:t>
                </a:r>
                <a:endParaRPr kumimoji="0" lang="fr-BF" sz="1000" i="0" u="none" strike="noStrike" kern="1200" cap="none" spc="0" normalizeH="0" baseline="0" noProof="0" dirty="0">
                  <a:ln>
                    <a:noFill/>
                  </a:ln>
                  <a:solidFill>
                    <a:prstClr val="white"/>
                  </a:solidFill>
                  <a:effectLst/>
                  <a:uLnTx/>
                  <a:uFillTx/>
                  <a:latin typeface="Aptos" panose="020B0004020202020204" pitchFamily="34" charset="0"/>
                  <a:ea typeface="Batang" panose="02030600000101010101" pitchFamily="18"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ptos" panose="020B0004020202020204" pitchFamily="34" charset="0"/>
                    <a:ea typeface="Batang" panose="02030600000101010101" pitchFamily="18" charset="-127"/>
                    <a:cs typeface="+mn-cs"/>
                  </a:rPr>
                  <a:t>des données et résultats</a:t>
                </a:r>
                <a:endParaRPr kumimoji="0" lang="fr-BF" sz="1000" i="0" u="none" strike="noStrike" kern="1200" cap="none" spc="0" normalizeH="0" baseline="0" noProof="0" dirty="0">
                  <a:ln>
                    <a:noFill/>
                  </a:ln>
                  <a:solidFill>
                    <a:prstClr val="white"/>
                  </a:solidFill>
                  <a:effectLst/>
                  <a:uLnTx/>
                  <a:uFillTx/>
                  <a:latin typeface="Aptos" panose="020B0004020202020204" pitchFamily="34" charset="0"/>
                  <a:ea typeface="Batang" panose="02030600000101010101" pitchFamily="18" charset="-127"/>
                  <a:cs typeface="+mn-cs"/>
                </a:endParaRPr>
              </a:p>
            </p:txBody>
          </p:sp>
          <p:sp>
            <p:nvSpPr>
              <p:cNvPr id="28" name="Oval 11">
                <a:extLst>
                  <a:ext uri="{FF2B5EF4-FFF2-40B4-BE49-F238E27FC236}">
                    <a16:creationId xmlns:a16="http://schemas.microsoft.com/office/drawing/2014/main" id="{2E1261A4-FB67-F2FF-2F5E-A67F89AA133D}"/>
                  </a:ext>
                </a:extLst>
              </p:cNvPr>
              <p:cNvSpPr>
                <a:spLocks noChangeAspect="1"/>
              </p:cNvSpPr>
              <p:nvPr/>
            </p:nvSpPr>
            <p:spPr>
              <a:xfrm>
                <a:off x="2454069" y="214277"/>
                <a:ext cx="236727" cy="198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Wingdings" panose="05000000000000000000" pitchFamily="2" charset="2"/>
                    <a:cs typeface="Wingdings" panose="05000000000000000000" pitchFamily="2" charset="2"/>
                    <a:sym typeface="Wingdings" panose="05000000000000000000" pitchFamily="2" charset="2"/>
                  </a:rPr>
                  <a:t></a:t>
                </a:r>
                <a:endParaRPr kumimoji="0" lang="fr-BF" sz="10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Batang" panose="02030600000101010101" pitchFamily="18" charset="-127"/>
                  <a:cs typeface="+mn-cs"/>
                </a:endParaRPr>
              </a:p>
            </p:txBody>
          </p:sp>
          <p:sp>
            <p:nvSpPr>
              <p:cNvPr id="29" name="TextBox 16">
                <a:extLst>
                  <a:ext uri="{FF2B5EF4-FFF2-40B4-BE49-F238E27FC236}">
                    <a16:creationId xmlns:a16="http://schemas.microsoft.com/office/drawing/2014/main" id="{0CA70FB7-B542-8BBA-F5CA-DEC9D65BEC80}"/>
                  </a:ext>
                </a:extLst>
              </p:cNvPr>
              <p:cNvSpPr txBox="1"/>
              <p:nvPr/>
            </p:nvSpPr>
            <p:spPr>
              <a:xfrm>
                <a:off x="0" y="642309"/>
                <a:ext cx="1286348" cy="2339598"/>
              </a:xfrm>
              <a:prstGeom prst="rect">
                <a:avLst/>
              </a:prstGeom>
              <a:solidFill>
                <a:schemeClr val="accent6">
                  <a:lumMod val="20000"/>
                  <a:lumOff val="80000"/>
                </a:schemeClr>
              </a:solidFill>
            </p:spPr>
            <p:txBody>
              <a:bodyPr wrap="square" rtlCol="0">
                <a:noAutofit/>
              </a:bodyPr>
              <a:lstStyle/>
              <a:p>
                <a:pPr marL="342900" marR="0" lvl="0" indent="-342900" algn="just"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Revue des documents stratégiques et autres sources d'information</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423545" marR="0" lvl="0" indent="-171450" algn="just"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just"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Identification des processus et flux financiers </a:t>
                </a:r>
              </a:p>
              <a:p>
                <a:pPr marL="342900" marR="0" lvl="0" indent="-342900" algn="just"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just"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Développement de matériels de formation</a:t>
                </a:r>
              </a:p>
              <a:p>
                <a:pPr marL="342900" marR="0" lvl="0" indent="-342900" algn="just"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just"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Formations pratiques sur la visualisation et la collecte de données</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p:txBody>
          </p:sp>
          <p:sp>
            <p:nvSpPr>
              <p:cNvPr id="30" name="TextBox 17">
                <a:extLst>
                  <a:ext uri="{FF2B5EF4-FFF2-40B4-BE49-F238E27FC236}">
                    <a16:creationId xmlns:a16="http://schemas.microsoft.com/office/drawing/2014/main" id="{445DE2D4-9AE6-7B80-E6D1-572554E64698}"/>
                  </a:ext>
                </a:extLst>
              </p:cNvPr>
              <p:cNvSpPr txBox="1"/>
              <p:nvPr/>
            </p:nvSpPr>
            <p:spPr>
              <a:xfrm>
                <a:off x="1285948" y="642317"/>
                <a:ext cx="1285449" cy="2339810"/>
              </a:xfrm>
              <a:prstGeom prst="rect">
                <a:avLst/>
              </a:prstGeom>
              <a:solidFill>
                <a:schemeClr val="accent6">
                  <a:lumMod val="20000"/>
                  <a:lumOff val="80000"/>
                </a:schemeClr>
              </a:solid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rPr>
                  <a:t>Détermination des principaux critères et catégories à inclure dans la cartographie des ressources</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endParaRPr>
              </a:p>
              <a:p>
                <a:pPr marL="252095" marR="0" lvl="0" algn="l" defTabSz="914400" rtl="0" eaLnBrk="1" fontAlgn="auto" latinLnBrk="0" hangingPunct="1">
                  <a:lnSpc>
                    <a:spcPct val="100000"/>
                  </a:lnSpc>
                  <a:spcBef>
                    <a:spcPts val="0"/>
                  </a:spcBef>
                  <a:spcAft>
                    <a:spcPts val="0"/>
                  </a:spcAft>
                  <a:buClr>
                    <a:schemeClr val="accent6">
                      <a:lumMod val="75000"/>
                    </a:schemeClr>
                  </a:buClr>
                  <a:buSzTx/>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rPr>
                  <a:t> </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endParaRPr>
              </a:p>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rPr>
                  <a:t>Identification des PTF et autres acteurs </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endParaRPr>
              </a:p>
              <a:p>
                <a:pPr marL="423545" marR="0" lvl="0" indent="-1714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endParaRPr>
              </a:p>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rPr>
                  <a:t>Création et validation de l’outil digital de collecte de données :</a:t>
                </a:r>
              </a:p>
              <a:p>
                <a:pPr marR="0" lvl="0" algn="ctr" defTabSz="914400" rtl="0" eaLnBrk="1" fontAlgn="auto" latinLnBrk="0" hangingPunct="1">
                  <a:lnSpc>
                    <a:spcPct val="100000"/>
                  </a:lnSpc>
                  <a:spcBef>
                    <a:spcPts val="0"/>
                  </a:spcBef>
                  <a:spcAft>
                    <a:spcPts val="0"/>
                  </a:spcAft>
                  <a:buClr>
                    <a:schemeClr val="accent6">
                      <a:lumMod val="75000"/>
                    </a:schemeClr>
                  </a:buClr>
                  <a:buSzTx/>
                  <a:tabLst>
                    <a:tab pos="457200" algn="l"/>
                  </a:tabLst>
                  <a:defRPr/>
                </a:pPr>
                <a:r>
                  <a:rPr lang="fr-FR" sz="1200" dirty="0">
                    <a:solidFill>
                      <a:srgbClr val="000000"/>
                    </a:solidFill>
                    <a:latin typeface="Aptos" panose="020B0004020202020204" pitchFamily="34" charset="0"/>
                    <a:ea typeface="Batang" panose="02030600000101010101" pitchFamily="18" charset="-127"/>
                    <a:hlinkClick r:id="rId4"/>
                  </a:rPr>
                  <a:t>LIEN</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endParaRPr>
              </a:p>
            </p:txBody>
          </p:sp>
          <p:sp>
            <p:nvSpPr>
              <p:cNvPr id="31" name="TextBox 18">
                <a:extLst>
                  <a:ext uri="{FF2B5EF4-FFF2-40B4-BE49-F238E27FC236}">
                    <a16:creationId xmlns:a16="http://schemas.microsoft.com/office/drawing/2014/main" id="{29DC2161-36D7-1C85-5CA1-5651E701E783}"/>
                  </a:ext>
                </a:extLst>
              </p:cNvPr>
              <p:cNvSpPr txBox="1"/>
              <p:nvPr/>
            </p:nvSpPr>
            <p:spPr>
              <a:xfrm>
                <a:off x="2571409" y="642131"/>
                <a:ext cx="1286348" cy="2339582"/>
              </a:xfrm>
              <a:prstGeom prst="rect">
                <a:avLst/>
              </a:prstGeom>
              <a:solidFill>
                <a:schemeClr val="accent6">
                  <a:lumMod val="20000"/>
                  <a:lumOff val="80000"/>
                </a:schemeClr>
              </a:solid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Organisation et supervision du processus de collecte</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423545" marR="0" lvl="0" indent="-1714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Contrôle de la qualité des données soumises et validation des données individuelles avec chaque acteur</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p:txBody>
          </p:sp>
          <p:sp>
            <p:nvSpPr>
              <p:cNvPr id="32" name="TextBox 19">
                <a:extLst>
                  <a:ext uri="{FF2B5EF4-FFF2-40B4-BE49-F238E27FC236}">
                    <a16:creationId xmlns:a16="http://schemas.microsoft.com/office/drawing/2014/main" id="{E1E78E4A-CB44-8779-6F90-1FBC8A881A9E}"/>
                  </a:ext>
                </a:extLst>
              </p:cNvPr>
              <p:cNvSpPr txBox="1"/>
              <p:nvPr/>
            </p:nvSpPr>
            <p:spPr>
              <a:xfrm>
                <a:off x="3857180" y="642200"/>
                <a:ext cx="1286348" cy="2339513"/>
              </a:xfrm>
              <a:prstGeom prst="rect">
                <a:avLst/>
              </a:prstGeom>
              <a:solidFill>
                <a:schemeClr val="accent6">
                  <a:lumMod val="20000"/>
                  <a:lumOff val="80000"/>
                </a:schemeClr>
              </a:solid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Consolidation et nettoyage des données</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423545" marR="0" lvl="0" indent="-1714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Analyse des données</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423545" marR="0" lvl="0" indent="-1714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Partage des analyses préliminaires</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423545" marR="0" lvl="0" indent="-1714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Validation des résultats et du rapport final</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423545" marR="0" lvl="0" indent="-1714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a:p>
                <a:pPr marL="342900" marR="0" lvl="0" indent="-3429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tab pos="457200" algn="l"/>
                  </a:tabLst>
                  <a:defRPr/>
                </a:pPr>
                <a:r>
                  <a:rPr kumimoji="0" lang="fr-FR" sz="120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mn-cs"/>
                  </a:rPr>
                  <a:t>Dissémination des résultats</a:t>
                </a:r>
                <a:endParaRPr kumimoji="0" lang="fr-BF" sz="1200" i="0" u="none" strike="noStrike" kern="1200" cap="none" spc="0" normalizeH="0" baseline="0" noProof="0" dirty="0">
                  <a:ln>
                    <a:noFill/>
                  </a:ln>
                  <a:solidFill>
                    <a:prstClr val="black"/>
                  </a:solidFill>
                  <a:effectLst/>
                  <a:uLnTx/>
                  <a:uFillTx/>
                  <a:latin typeface="Aptos" panose="020B0004020202020204" pitchFamily="34" charset="0"/>
                  <a:ea typeface="Batang" panose="02030600000101010101" pitchFamily="18" charset="-127"/>
                  <a:cs typeface="+mn-cs"/>
                </a:endParaRPr>
              </a:p>
            </p:txBody>
          </p:sp>
          <p:cxnSp>
            <p:nvCxnSpPr>
              <p:cNvPr id="37" name="Straight Connector 23">
                <a:extLst>
                  <a:ext uri="{FF2B5EF4-FFF2-40B4-BE49-F238E27FC236}">
                    <a16:creationId xmlns:a16="http://schemas.microsoft.com/office/drawing/2014/main" id="{857570C0-01F3-61DD-DE78-BA17FAD09BAC}"/>
                  </a:ext>
                </a:extLst>
              </p:cNvPr>
              <p:cNvCxnSpPr/>
              <p:nvPr/>
            </p:nvCxnSpPr>
            <p:spPr>
              <a:xfrm>
                <a:off x="1286301" y="620974"/>
                <a:ext cx="0" cy="234813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7146DEAA-CCA5-A452-1899-B6AA108A6805}"/>
                  </a:ext>
                </a:extLst>
              </p:cNvPr>
              <p:cNvCxnSpPr/>
              <p:nvPr/>
            </p:nvCxnSpPr>
            <p:spPr>
              <a:xfrm>
                <a:off x="2572602" y="620974"/>
                <a:ext cx="0" cy="234813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25">
                <a:extLst>
                  <a:ext uri="{FF2B5EF4-FFF2-40B4-BE49-F238E27FC236}">
                    <a16:creationId xmlns:a16="http://schemas.microsoft.com/office/drawing/2014/main" id="{E1E36166-96C2-D0EF-E40E-787B84BBB1D2}"/>
                  </a:ext>
                </a:extLst>
              </p:cNvPr>
              <p:cNvCxnSpPr/>
              <p:nvPr/>
            </p:nvCxnSpPr>
            <p:spPr>
              <a:xfrm>
                <a:off x="3858903" y="620974"/>
                <a:ext cx="0" cy="234813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1" name="Oval 11">
                <a:extLst>
                  <a:ext uri="{FF2B5EF4-FFF2-40B4-BE49-F238E27FC236}">
                    <a16:creationId xmlns:a16="http://schemas.microsoft.com/office/drawing/2014/main" id="{D4605D33-694B-9C4C-3708-007FDFA520B1}"/>
                  </a:ext>
                </a:extLst>
              </p:cNvPr>
              <p:cNvSpPr>
                <a:spLocks noChangeAspect="1"/>
              </p:cNvSpPr>
              <p:nvPr/>
            </p:nvSpPr>
            <p:spPr>
              <a:xfrm>
                <a:off x="3732292" y="222921"/>
                <a:ext cx="236727" cy="198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Wingdings" panose="05000000000000000000" pitchFamily="2" charset="2"/>
                    <a:cs typeface="Wingdings" panose="05000000000000000000" pitchFamily="2" charset="2"/>
                    <a:sym typeface="Wingdings" panose="05000000000000000000" pitchFamily="2" charset="2"/>
                  </a:rPr>
                  <a:t></a:t>
                </a:r>
                <a:endParaRPr kumimoji="0" lang="fr-BF" sz="10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Batang" panose="02030600000101010101" pitchFamily="18" charset="-127"/>
                  <a:cs typeface="+mn-cs"/>
                </a:endParaRPr>
              </a:p>
            </p:txBody>
          </p:sp>
          <p:sp>
            <p:nvSpPr>
              <p:cNvPr id="2" name="Oval 11">
                <a:extLst>
                  <a:ext uri="{FF2B5EF4-FFF2-40B4-BE49-F238E27FC236}">
                    <a16:creationId xmlns:a16="http://schemas.microsoft.com/office/drawing/2014/main" id="{F4C683AE-F31F-F63C-F739-E94C4C2CC497}"/>
                  </a:ext>
                </a:extLst>
              </p:cNvPr>
              <p:cNvSpPr>
                <a:spLocks noChangeAspect="1"/>
              </p:cNvSpPr>
              <p:nvPr/>
            </p:nvSpPr>
            <p:spPr>
              <a:xfrm>
                <a:off x="1097588" y="220645"/>
                <a:ext cx="236727" cy="198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Wingdings" panose="05000000000000000000" pitchFamily="2" charset="2"/>
                    <a:cs typeface="Wingdings" panose="05000000000000000000" pitchFamily="2" charset="2"/>
                    <a:sym typeface="Wingdings" panose="05000000000000000000" pitchFamily="2" charset="2"/>
                  </a:rPr>
                  <a:t></a:t>
                </a:r>
                <a:endParaRPr kumimoji="0" lang="fr-BF" sz="10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Batang" panose="02030600000101010101" pitchFamily="18" charset="-127"/>
                  <a:cs typeface="+mn-cs"/>
                </a:endParaRPr>
              </a:p>
            </p:txBody>
          </p:sp>
        </p:grpSp>
        <p:sp>
          <p:nvSpPr>
            <p:cNvPr id="18" name="Flèche : pentagone 17">
              <a:extLst>
                <a:ext uri="{FF2B5EF4-FFF2-40B4-BE49-F238E27FC236}">
                  <a16:creationId xmlns:a16="http://schemas.microsoft.com/office/drawing/2014/main" id="{90811207-3B1C-9098-6904-FCA0AC05D972}"/>
                </a:ext>
              </a:extLst>
            </p:cNvPr>
            <p:cNvSpPr/>
            <p:nvPr/>
          </p:nvSpPr>
          <p:spPr>
            <a:xfrm>
              <a:off x="317269" y="6019060"/>
              <a:ext cx="1240872" cy="281571"/>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Février 23</a:t>
              </a:r>
            </a:p>
          </p:txBody>
        </p:sp>
        <p:sp>
          <p:nvSpPr>
            <p:cNvPr id="19" name="Flèche : pentagone 18">
              <a:extLst>
                <a:ext uri="{FF2B5EF4-FFF2-40B4-BE49-F238E27FC236}">
                  <a16:creationId xmlns:a16="http://schemas.microsoft.com/office/drawing/2014/main" id="{15243F3C-BF6D-29FC-B286-61D4F6E71EF9}"/>
                </a:ext>
              </a:extLst>
            </p:cNvPr>
            <p:cNvSpPr/>
            <p:nvPr/>
          </p:nvSpPr>
          <p:spPr>
            <a:xfrm>
              <a:off x="1757506" y="6019060"/>
              <a:ext cx="1240872" cy="281571"/>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white"/>
                  </a:solidFill>
                  <a:effectLst/>
                  <a:uLnTx/>
                  <a:uFillTx/>
                  <a:latin typeface="Aptos" panose="020B0004020202020204" pitchFamily="34" charset="0"/>
                  <a:ea typeface="+mn-ea"/>
                  <a:cs typeface="+mn-cs"/>
                </a:rPr>
                <a:t>Feb</a:t>
              </a:r>
              <a:r>
                <a:rPr kumimoji="0" lang="fr-FR"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 Mars 23</a:t>
              </a:r>
            </a:p>
          </p:txBody>
        </p:sp>
        <p:sp>
          <p:nvSpPr>
            <p:cNvPr id="20" name="Flèche : pentagone 19">
              <a:extLst>
                <a:ext uri="{FF2B5EF4-FFF2-40B4-BE49-F238E27FC236}">
                  <a16:creationId xmlns:a16="http://schemas.microsoft.com/office/drawing/2014/main" id="{0359F455-D66D-2B9B-5CEC-359A0B5E8CDF}"/>
                </a:ext>
              </a:extLst>
            </p:cNvPr>
            <p:cNvSpPr/>
            <p:nvPr/>
          </p:nvSpPr>
          <p:spPr>
            <a:xfrm>
              <a:off x="3197743" y="6019060"/>
              <a:ext cx="1240872" cy="281571"/>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Avril – Sept. 23</a:t>
              </a:r>
            </a:p>
          </p:txBody>
        </p:sp>
        <p:sp>
          <p:nvSpPr>
            <p:cNvPr id="22" name="Flèche : pentagone 21">
              <a:extLst>
                <a:ext uri="{FF2B5EF4-FFF2-40B4-BE49-F238E27FC236}">
                  <a16:creationId xmlns:a16="http://schemas.microsoft.com/office/drawing/2014/main" id="{03B6FC39-C11A-16BD-C9ED-62FCCD1405F3}"/>
                </a:ext>
              </a:extLst>
            </p:cNvPr>
            <p:cNvSpPr/>
            <p:nvPr/>
          </p:nvSpPr>
          <p:spPr>
            <a:xfrm>
              <a:off x="4636644" y="6012635"/>
              <a:ext cx="1240872" cy="281571"/>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Oct. – Déc. 23</a:t>
              </a:r>
            </a:p>
          </p:txBody>
        </p:sp>
      </p:grpSp>
    </p:spTree>
    <p:extLst>
      <p:ext uri="{BB962C8B-B14F-4D97-AF65-F5344CB8AC3E}">
        <p14:creationId xmlns:p14="http://schemas.microsoft.com/office/powerpoint/2010/main" val="10971771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395" imgH="394" progId="TCLayout.ActiveDocument.1">
                  <p:embed/>
                </p:oleObj>
              </mc:Choice>
              <mc:Fallback>
                <p:oleObj name="Diapositive think-cell" r:id="rId8" imgW="395" imgH="394" progId="TCLayout.ActiveDocument.1">
                  <p:embed/>
                  <p:pic>
                    <p:nvPicPr>
                      <p:cNvPr id="109" name="Objet 10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4" y="1480183"/>
            <a:ext cx="5115689"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Répartition des ressources par type de financement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Part de chaque type de financement dans le financement total (FCFA 2 201 Md), %</a:t>
            </a:r>
          </a:p>
        </p:txBody>
      </p:sp>
      <p:cxnSp>
        <p:nvCxnSpPr>
          <p:cNvPr id="9" name="AutoShape 347"/>
          <p:cNvCxnSpPr>
            <a:cxnSpLocks noChangeShapeType="1"/>
          </p:cNvCxnSpPr>
          <p:nvPr/>
        </p:nvCxnSpPr>
        <p:spPr bwMode="auto">
          <a:xfrm>
            <a:off x="161986" y="1894004"/>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btfpNotesBox782368">
            <a:extLst>
              <a:ext uri="{FF2B5EF4-FFF2-40B4-BE49-F238E27FC236}">
                <a16:creationId xmlns:a16="http://schemas.microsoft.com/office/drawing/2014/main" id="{E9A47CEE-FE3D-49F8-903C-26A8C7620311}"/>
              </a:ext>
            </a:extLst>
          </p:cNvPr>
          <p:cNvSpPr txBox="1">
            <a:spLocks noChangeAspect="1"/>
          </p:cNvSpPr>
          <p:nvPr>
            <p:custDataLst>
              <p:tags r:id="rId3"/>
            </p:custDataLst>
          </p:nvPr>
        </p:nvSpPr>
        <p:spPr bwMode="gray">
          <a:xfrm>
            <a:off x="136131" y="6471618"/>
            <a:ext cx="11734800" cy="294743"/>
          </a:xfrm>
          <a:prstGeom prst="rect">
            <a:avLst/>
          </a:prstGeom>
          <a:noFill/>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Autres: UNOPS (0,26%); International Rescue Committee (0,19%); </a:t>
            </a:r>
            <a:r>
              <a:rPr kumimoji="0" lang="fr-FR" sz="1000" b="0" i="1" u="none" strike="noStrike" kern="1200" cap="none" spc="0" normalizeH="0" baseline="0" noProof="0" dirty="0" err="1">
                <a:ln>
                  <a:noFill/>
                </a:ln>
                <a:solidFill>
                  <a:srgbClr val="000000"/>
                </a:solidFill>
                <a:effectLst/>
                <a:uLnTx/>
                <a:uFillTx/>
                <a:latin typeface="Aptos" panose="020B0004020202020204" pitchFamily="34" charset="0"/>
                <a:ea typeface="+mn-ea"/>
                <a:cs typeface="+mn-cs"/>
              </a:rPr>
              <a:t>Medecins</a:t>
            </a:r>
            <a:r>
              <a:rPr kumimoji="0" lang="fr-FR" sz="10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du monde (0,07%) ; </a:t>
            </a:r>
            <a:r>
              <a:rPr kumimoji="0" lang="fr-FR" sz="1000" b="0" i="1" u="none" strike="noStrike" kern="1200" cap="none" spc="0" normalizeH="0" baseline="0" noProof="0" dirty="0" err="1">
                <a:ln>
                  <a:noFill/>
                </a:ln>
                <a:solidFill>
                  <a:srgbClr val="000000"/>
                </a:solidFill>
                <a:effectLst/>
                <a:uLnTx/>
                <a:uFillTx/>
                <a:latin typeface="Aptos" panose="020B0004020202020204" pitchFamily="34" charset="0"/>
                <a:ea typeface="+mn-ea"/>
                <a:cs typeface="+mn-cs"/>
              </a:rPr>
              <a:t>Enabel</a:t>
            </a:r>
            <a:r>
              <a:rPr kumimoji="0" lang="fr-FR" sz="10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(0,06%); OMS (0,04%); ELMA (0,02%); ONUSIDA (0,01%) ; Luxembourg (0,002%) </a:t>
            </a:r>
          </a:p>
        </p:txBody>
      </p: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6304479" y="1476954"/>
            <a:ext cx="4385909"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Répartition des ressources extérieures par bailleur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Part de chaque bailleur dans le financement des PTF (FCFA 698 Md), %</a:t>
            </a: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6294262" y="1894004"/>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Chart 3">
            <a:extLst>
              <a:ext uri="{FF2B5EF4-FFF2-40B4-BE49-F238E27FC236}">
                <a16:creationId xmlns:a16="http://schemas.microsoft.com/office/drawing/2014/main" id="{FBE9A3A0-4597-4C9F-A584-D6ECE610C8B9}"/>
              </a:ext>
            </a:extLst>
          </p:cNvPr>
          <p:cNvGraphicFramePr/>
          <p:nvPr>
            <p:custDataLst>
              <p:tags r:id="rId4"/>
            </p:custDataLst>
            <p:extLst>
              <p:ext uri="{D42A27DB-BD31-4B8C-83A1-F6EECF244321}">
                <p14:modId xmlns:p14="http://schemas.microsoft.com/office/powerpoint/2010/main" val="1020997743"/>
              </p:ext>
            </p:extLst>
          </p:nvPr>
        </p:nvGraphicFramePr>
        <p:xfrm>
          <a:off x="152400" y="2046718"/>
          <a:ext cx="5553585" cy="4406473"/>
        </p:xfrm>
        <a:graphic>
          <a:graphicData uri="http://schemas.openxmlformats.org/drawingml/2006/chart">
            <c:chart xmlns:c="http://schemas.openxmlformats.org/drawingml/2006/chart" xmlns:r="http://schemas.openxmlformats.org/officeDocument/2006/relationships" r:id="rId10"/>
          </a:graphicData>
        </a:graphic>
      </p:graphicFrame>
      <p:sp>
        <p:nvSpPr>
          <p:cNvPr id="5" name="Text Placeholder 2">
            <a:extLst>
              <a:ext uri="{FF2B5EF4-FFF2-40B4-BE49-F238E27FC236}">
                <a16:creationId xmlns:a16="http://schemas.microsoft.com/office/drawing/2014/main" id="{D0968DAE-2D71-C773-6182-0E7BCBECE645}"/>
              </a:ext>
            </a:extLst>
          </p:cNvPr>
          <p:cNvSpPr>
            <a:spLocks noGrp="1"/>
          </p:cNvSpPr>
          <p:nvPr>
            <p:custDataLst>
              <p:tags r:id="rId5"/>
            </p:custDataLst>
          </p:nvPr>
        </p:nvSpPr>
        <p:spPr bwMode="auto">
          <a:xfrm>
            <a:off x="2652097" y="3864825"/>
            <a:ext cx="1530625" cy="60113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130175" rIns="0" bIns="130175" rtlCol="0" anchor="ctr">
            <a:no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1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1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prstClr val="black"/>
                </a:solidFill>
                <a:effectLst/>
                <a:uLnTx/>
                <a:uFillTx/>
                <a:latin typeface="Aptos" panose="020B0004020202020204" pitchFamily="34" charset="0"/>
                <a:cs typeface="+mn-cs"/>
              </a:rPr>
              <a:t>Total 2023-2025:</a:t>
            </a:r>
            <a:endParaRPr kumimoji="0" lang="fr-FR" sz="2800" b="0" i="0" u="none" strike="noStrike" kern="1200" cap="none" spc="0" normalizeH="0" baseline="0" noProof="0" dirty="0">
              <a:ln>
                <a:noFill/>
              </a:ln>
              <a:solidFill>
                <a:prstClr val="black"/>
              </a:solidFill>
              <a:effectLst/>
              <a:uLnTx/>
              <a:uFillTx/>
              <a:latin typeface="Aptos" panose="020B0004020202020204" pitchFamily="34" charset="0"/>
              <a:cs typeface="+mn-cs"/>
            </a:endParaRPr>
          </a:p>
          <a:p>
            <a:pPr marL="0" marR="0" lvl="0" indent="0" algn="ctr" defTabSz="914377"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prstClr val="black"/>
                </a:solidFill>
                <a:effectLst/>
                <a:uLnTx/>
                <a:uFillTx/>
                <a:latin typeface="Aptos" panose="020B0004020202020204" pitchFamily="34" charset="0"/>
                <a:cs typeface="+mn-cs"/>
              </a:rPr>
              <a:t>FCFA 2 201 Md</a:t>
            </a:r>
            <a:endParaRPr kumimoji="0" lang="fr-FR" sz="2800" b="0" i="0" u="none" strike="noStrike" kern="1200" cap="none" spc="0" normalizeH="0" baseline="0" noProof="0" dirty="0">
              <a:ln>
                <a:noFill/>
              </a:ln>
              <a:solidFill>
                <a:prstClr val="black"/>
              </a:solidFill>
              <a:effectLst/>
              <a:uLnTx/>
              <a:uFillTx/>
              <a:latin typeface="Aptos" panose="020B0004020202020204" pitchFamily="34" charset="0"/>
              <a:cs typeface="+mn-cs"/>
            </a:endParaRPr>
          </a:p>
        </p:txBody>
      </p:sp>
      <p:graphicFrame>
        <p:nvGraphicFramePr>
          <p:cNvPr id="10" name="Graphique 9">
            <a:extLst>
              <a:ext uri="{FF2B5EF4-FFF2-40B4-BE49-F238E27FC236}">
                <a16:creationId xmlns:a16="http://schemas.microsoft.com/office/drawing/2014/main" id="{AFA14E4E-5DFF-0B39-66C4-6B59A6F78EC1}"/>
              </a:ext>
            </a:extLst>
          </p:cNvPr>
          <p:cNvGraphicFramePr/>
          <p:nvPr>
            <p:extLst>
              <p:ext uri="{D42A27DB-BD31-4B8C-83A1-F6EECF244321}">
                <p14:modId xmlns:p14="http://schemas.microsoft.com/office/powerpoint/2010/main" val="626367463"/>
              </p:ext>
            </p:extLst>
          </p:nvPr>
        </p:nvGraphicFramePr>
        <p:xfrm>
          <a:off x="6294262" y="1961676"/>
          <a:ext cx="5580063" cy="4412829"/>
        </p:xfrm>
        <a:graphic>
          <a:graphicData uri="http://schemas.openxmlformats.org/drawingml/2006/chart">
            <c:chart xmlns:c="http://schemas.openxmlformats.org/drawingml/2006/chart" xmlns:r="http://schemas.openxmlformats.org/officeDocument/2006/relationships" r:id="rId11"/>
          </a:graphicData>
        </a:graphic>
      </p:graphicFrame>
      <p:sp>
        <p:nvSpPr>
          <p:cNvPr id="11" name="Rectangle 10">
            <a:extLst>
              <a:ext uri="{FF2B5EF4-FFF2-40B4-BE49-F238E27FC236}">
                <a16:creationId xmlns:a16="http://schemas.microsoft.com/office/drawing/2014/main" id="{5DBEBBF3-8F4F-944B-58C8-E0C7FBB664A8}"/>
              </a:ext>
            </a:extLst>
          </p:cNvPr>
          <p:cNvSpPr/>
          <p:nvPr/>
        </p:nvSpPr>
        <p:spPr>
          <a:xfrm>
            <a:off x="6431819" y="2045490"/>
            <a:ext cx="5427584" cy="1863433"/>
          </a:xfrm>
          <a:prstGeom prst="rect">
            <a:avLst/>
          </a:prstGeom>
          <a:noFill/>
          <a:ln w="127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2" name="Rectangle 6">
            <a:extLst>
              <a:ext uri="{FF2B5EF4-FFF2-40B4-BE49-F238E27FC236}">
                <a16:creationId xmlns:a16="http://schemas.microsoft.com/office/drawing/2014/main" id="{58AFB187-E846-52FD-343A-BF97CB8C04AD}"/>
              </a:ext>
            </a:extLst>
          </p:cNvPr>
          <p:cNvSpPr>
            <a:spLocks noChangeArrowheads="1"/>
          </p:cNvSpPr>
          <p:nvPr/>
        </p:nvSpPr>
        <p:spPr bwMode="auto">
          <a:xfrm>
            <a:off x="9309848" y="3274118"/>
            <a:ext cx="2498755" cy="604815"/>
          </a:xfrm>
          <a:prstGeom prst="rect">
            <a:avLst/>
          </a:prstGeom>
          <a:solidFill>
            <a:schemeClr val="accent6">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ko-KR" sz="1200" b="0" i="0" u="none" strike="noStrike" kern="1200" cap="none" spc="0" normalizeH="0" baseline="0" noProof="0" dirty="0">
                <a:ln>
                  <a:noFill/>
                </a:ln>
                <a:solidFill>
                  <a:srgbClr val="000000"/>
                </a:solidFill>
                <a:effectLst/>
                <a:uLnTx/>
                <a:uFillTx/>
                <a:latin typeface="Aptos" panose="020B0004020202020204" pitchFamily="34" charset="0"/>
                <a:ea typeface="Batang" panose="02030600000101010101" pitchFamily="18" charset="-127"/>
                <a:cs typeface="Times New Roman" panose="02020603050405020304" pitchFamily="18" charset="0"/>
              </a:rPr>
              <a:t>FCFA 600 milliards (86% des ressources des PTF) fournis par le top 10 des bailleurs</a:t>
            </a:r>
            <a:endParaRPr kumimoji="0" lang="fr-FR" altLang="ko-KR" sz="1800" b="0" i="0" u="none" strike="noStrike" kern="1200" cap="none" spc="0" normalizeH="0" baseline="0" noProof="0" dirty="0">
              <a:ln>
                <a:noFill/>
              </a:ln>
              <a:solidFill>
                <a:prstClr val="black"/>
              </a:solidFill>
              <a:effectLst/>
              <a:uLnTx/>
              <a:uFillTx/>
              <a:latin typeface="Aptos" panose="020B0004020202020204" pitchFamily="34" charset="0"/>
              <a:ea typeface="맑은 고딕" panose="020B0503020000020004" pitchFamily="34" charset="-127"/>
              <a:cs typeface="+mn-cs"/>
            </a:endParaRPr>
          </a:p>
        </p:txBody>
      </p:sp>
      <p:sp>
        <p:nvSpPr>
          <p:cNvPr id="87" name="Titre 1">
            <a:extLst>
              <a:ext uri="{FF2B5EF4-FFF2-40B4-BE49-F238E27FC236}">
                <a16:creationId xmlns:a16="http://schemas.microsoft.com/office/drawing/2014/main" id="{D94C5DA0-C8F9-EB12-E52A-E2EF8225E86C}"/>
              </a:ext>
            </a:extLst>
          </p:cNvPr>
          <p:cNvSpPr>
            <a:spLocks noGrp="1"/>
          </p:cNvSpPr>
          <p:nvPr>
            <p:ph type="title"/>
          </p:nvPr>
        </p:nvSpPr>
        <p:spPr>
          <a:xfrm>
            <a:off x="118921" y="148153"/>
            <a:ext cx="11769221" cy="609600"/>
          </a:xfrm>
        </p:spPr>
        <p:txBody>
          <a:bodyPr vert="horz">
            <a:noAutofit/>
          </a:bodyPr>
          <a:lstStyle/>
          <a:p>
            <a:r>
              <a:rPr lang="fr-FR" dirty="0">
                <a:latin typeface="Aptos" panose="020B0004020202020204" pitchFamily="34" charset="0"/>
                <a:cs typeface="Arial"/>
              </a:rPr>
              <a:t>Le secteur de la santé est principalement financé par des ressources domestiques (41%), suivies des PTF (1/3 des financements), avec +20 bailleurs</a:t>
            </a:r>
            <a:endParaRPr lang="fr-FR" sz="1800" dirty="0">
              <a:latin typeface="Aptos" panose="020B0004020202020204" pitchFamily="34" charset="0"/>
            </a:endParaRPr>
          </a:p>
        </p:txBody>
      </p:sp>
      <p:cxnSp>
        <p:nvCxnSpPr>
          <p:cNvPr id="88" name="Straight Connector 22">
            <a:extLst>
              <a:ext uri="{FF2B5EF4-FFF2-40B4-BE49-F238E27FC236}">
                <a16:creationId xmlns:a16="http://schemas.microsoft.com/office/drawing/2014/main" id="{BA89D981-DE7E-91D2-C214-99464FEED9DC}"/>
              </a:ext>
            </a:extLst>
          </p:cNvPr>
          <p:cNvCxnSpPr/>
          <p:nvPr/>
        </p:nvCxnSpPr>
        <p:spPr bwMode="auto">
          <a:xfrm>
            <a:off x="6024813" y="1879390"/>
            <a:ext cx="0" cy="4429335"/>
          </a:xfrm>
          <a:prstGeom prst="line">
            <a:avLst/>
          </a:prstGeom>
          <a:solidFill>
            <a:schemeClr val="accent1"/>
          </a:solidFill>
          <a:ln w="952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btfpRunningAgenda2Level825444">
            <a:extLst>
              <a:ext uri="{FF2B5EF4-FFF2-40B4-BE49-F238E27FC236}">
                <a16:creationId xmlns:a16="http://schemas.microsoft.com/office/drawing/2014/main" id="{C7368E45-BF48-298D-A60F-373310C99070}"/>
              </a:ext>
            </a:extLst>
          </p:cNvPr>
          <p:cNvGrpSpPr/>
          <p:nvPr>
            <p:custDataLst>
              <p:tags r:id="rId6"/>
            </p:custDataLst>
          </p:nvPr>
        </p:nvGrpSpPr>
        <p:grpSpPr>
          <a:xfrm>
            <a:off x="0" y="973418"/>
            <a:ext cx="4734366" cy="257442"/>
            <a:chOff x="0" y="914400"/>
            <a:chExt cx="4734366" cy="257442"/>
          </a:xfrm>
        </p:grpSpPr>
        <p:sp>
          <p:nvSpPr>
            <p:cNvPr id="7" name="btfpRunningAgenda2LevelBarLeft825444">
              <a:extLst>
                <a:ext uri="{FF2B5EF4-FFF2-40B4-BE49-F238E27FC236}">
                  <a16:creationId xmlns:a16="http://schemas.microsoft.com/office/drawing/2014/main" id="{1BE7C6E5-6C73-2B05-2892-3543377F2E60}"/>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3" name="btfpRunningAgenda2LevelTextLeft825444">
              <a:extLst>
                <a:ext uri="{FF2B5EF4-FFF2-40B4-BE49-F238E27FC236}">
                  <a16:creationId xmlns:a16="http://schemas.microsoft.com/office/drawing/2014/main" id="{24F9B606-EA67-D490-184E-30D01057138B}"/>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14" name="btfpRunningAgenda2LevelBarRight825444">
              <a:extLst>
                <a:ext uri="{FF2B5EF4-FFF2-40B4-BE49-F238E27FC236}">
                  <a16:creationId xmlns:a16="http://schemas.microsoft.com/office/drawing/2014/main" id="{43174FB8-113B-F714-E4B5-340299EB6BDD}"/>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2" name="btfpRunningAgenda2LevelTextRight825444">
              <a:extLst>
                <a:ext uri="{FF2B5EF4-FFF2-40B4-BE49-F238E27FC236}">
                  <a16:creationId xmlns:a16="http://schemas.microsoft.com/office/drawing/2014/main" id="{C56C96A7-84FD-8F2A-FA15-371CB0788AC0}"/>
                </a:ext>
              </a:extLst>
            </p:cNvPr>
            <p:cNvSpPr txBox="1"/>
            <p:nvPr/>
          </p:nvSpPr>
          <p:spPr bwMode="gray">
            <a:xfrm>
              <a:off x="1558148" y="914400"/>
              <a:ext cx="2029018"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RESULTATS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41312146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btfpColumnIndicatorGroup2">
            <a:extLst>
              <a:ext uri="{FF2B5EF4-FFF2-40B4-BE49-F238E27FC236}">
                <a16:creationId xmlns:a16="http://schemas.microsoft.com/office/drawing/2014/main" id="{04B8F2BD-A280-4D68-AF31-AC2E36B11441}"/>
              </a:ext>
            </a:extLst>
          </p:cNvPr>
          <p:cNvGrpSpPr/>
          <p:nvPr/>
        </p:nvGrpSpPr>
        <p:grpSpPr>
          <a:xfrm>
            <a:off x="0" y="6926580"/>
            <a:ext cx="12192000" cy="137160"/>
            <a:chOff x="0" y="6926580"/>
            <a:chExt cx="12192000" cy="137160"/>
          </a:xfrm>
        </p:grpSpPr>
        <p:sp>
          <p:nvSpPr>
            <p:cNvPr id="69" name="btfpColumnGapBlocker998183">
              <a:extLst>
                <a:ext uri="{FF2B5EF4-FFF2-40B4-BE49-F238E27FC236}">
                  <a16:creationId xmlns:a16="http://schemas.microsoft.com/office/drawing/2014/main" id="{3B9DCAF8-6A8B-44CA-95E4-B90DA16C0F0A}"/>
                </a:ext>
              </a:extLst>
            </p:cNvPr>
            <p:cNvSpPr/>
            <p:nvPr/>
          </p:nvSpPr>
          <p:spPr bwMode="gray">
            <a:xfrm>
              <a:off x="11887200" y="692658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7" name="btfpColumnGapBlocker348788">
              <a:extLst>
                <a:ext uri="{FF2B5EF4-FFF2-40B4-BE49-F238E27FC236}">
                  <a16:creationId xmlns:a16="http://schemas.microsoft.com/office/drawing/2014/main" id="{67C938AD-9940-47E1-8A4D-2DA94E2E9CDA}"/>
                </a:ext>
              </a:extLst>
            </p:cNvPr>
            <p:cNvSpPr/>
            <p:nvPr/>
          </p:nvSpPr>
          <p:spPr bwMode="gray">
            <a:xfrm>
              <a:off x="98425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65" name="btfpColumnIndicator316520">
              <a:extLst>
                <a:ext uri="{FF2B5EF4-FFF2-40B4-BE49-F238E27FC236}">
                  <a16:creationId xmlns:a16="http://schemas.microsoft.com/office/drawing/2014/main" id="{1F04C530-13F2-4926-AA46-98D88BACE123}"/>
                </a:ext>
              </a:extLst>
            </p:cNvPr>
            <p:cNvCxnSpPr/>
            <p:nvPr/>
          </p:nvCxnSpPr>
          <p:spPr bwMode="gray">
            <a:xfrm flipV="1">
              <a:off x="11887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114005">
              <a:extLst>
                <a:ext uri="{FF2B5EF4-FFF2-40B4-BE49-F238E27FC236}">
                  <a16:creationId xmlns:a16="http://schemas.microsoft.com/office/drawing/2014/main" id="{236C5729-095D-4E7B-BFC2-231CED8BE193}"/>
                </a:ext>
              </a:extLst>
            </p:cNvPr>
            <p:cNvCxnSpPr/>
            <p:nvPr/>
          </p:nvCxnSpPr>
          <p:spPr bwMode="gray">
            <a:xfrm flipV="1">
              <a:off x="103759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345225">
              <a:extLst>
                <a:ext uri="{FF2B5EF4-FFF2-40B4-BE49-F238E27FC236}">
                  <a16:creationId xmlns:a16="http://schemas.microsoft.com/office/drawing/2014/main" id="{DF32210D-52BD-4377-8D41-036E7DC2A469}"/>
                </a:ext>
              </a:extLst>
            </p:cNvPr>
            <p:cNvSpPr/>
            <p:nvPr/>
          </p:nvSpPr>
          <p:spPr bwMode="gray">
            <a:xfrm>
              <a:off x="77978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9" name="btfpColumnIndicator483523">
              <a:extLst>
                <a:ext uri="{FF2B5EF4-FFF2-40B4-BE49-F238E27FC236}">
                  <a16:creationId xmlns:a16="http://schemas.microsoft.com/office/drawing/2014/main" id="{5853DFE2-B372-4848-8CB7-0CD35FCA126A}"/>
                </a:ext>
              </a:extLst>
            </p:cNvPr>
            <p:cNvCxnSpPr/>
            <p:nvPr/>
          </p:nvCxnSpPr>
          <p:spPr bwMode="gray">
            <a:xfrm flipV="1">
              <a:off x="9842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7" name="btfpColumnIndicator248812">
              <a:extLst>
                <a:ext uri="{FF2B5EF4-FFF2-40B4-BE49-F238E27FC236}">
                  <a16:creationId xmlns:a16="http://schemas.microsoft.com/office/drawing/2014/main" id="{FE72FE42-0AB1-40DC-962E-3E002198376A}"/>
                </a:ext>
              </a:extLst>
            </p:cNvPr>
            <p:cNvCxnSpPr/>
            <p:nvPr/>
          </p:nvCxnSpPr>
          <p:spPr bwMode="gray">
            <a:xfrm flipV="1">
              <a:off x="83312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5" name="btfpColumnGapBlocker215028">
              <a:extLst>
                <a:ext uri="{FF2B5EF4-FFF2-40B4-BE49-F238E27FC236}">
                  <a16:creationId xmlns:a16="http://schemas.microsoft.com/office/drawing/2014/main" id="{FCAF6467-6616-41B7-A0B0-86D0A8450843}"/>
                </a:ext>
              </a:extLst>
            </p:cNvPr>
            <p:cNvSpPr/>
            <p:nvPr/>
          </p:nvSpPr>
          <p:spPr bwMode="gray">
            <a:xfrm>
              <a:off x="57531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3" name="btfpColumnIndicator970109">
              <a:extLst>
                <a:ext uri="{FF2B5EF4-FFF2-40B4-BE49-F238E27FC236}">
                  <a16:creationId xmlns:a16="http://schemas.microsoft.com/office/drawing/2014/main" id="{5D717230-A5F9-4AC2-BA3E-DBFDC7F2AE89}"/>
                </a:ext>
              </a:extLst>
            </p:cNvPr>
            <p:cNvCxnSpPr/>
            <p:nvPr/>
          </p:nvCxnSpPr>
          <p:spPr bwMode="gray">
            <a:xfrm flipV="1">
              <a:off x="7797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677396">
              <a:extLst>
                <a:ext uri="{FF2B5EF4-FFF2-40B4-BE49-F238E27FC236}">
                  <a16:creationId xmlns:a16="http://schemas.microsoft.com/office/drawing/2014/main" id="{EC08D832-8EFB-472D-925C-18C0E28F34B9}"/>
                </a:ext>
              </a:extLst>
            </p:cNvPr>
            <p:cNvCxnSpPr/>
            <p:nvPr/>
          </p:nvCxnSpPr>
          <p:spPr bwMode="gray">
            <a:xfrm flipV="1">
              <a:off x="62865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276904">
              <a:extLst>
                <a:ext uri="{FF2B5EF4-FFF2-40B4-BE49-F238E27FC236}">
                  <a16:creationId xmlns:a16="http://schemas.microsoft.com/office/drawing/2014/main" id="{4B2DBBC4-16B6-4169-B12C-988741A61B42}"/>
                </a:ext>
              </a:extLst>
            </p:cNvPr>
            <p:cNvSpPr/>
            <p:nvPr/>
          </p:nvSpPr>
          <p:spPr bwMode="gray">
            <a:xfrm>
              <a:off x="37084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32" name="btfpColumnIndicator171828">
              <a:extLst>
                <a:ext uri="{FF2B5EF4-FFF2-40B4-BE49-F238E27FC236}">
                  <a16:creationId xmlns:a16="http://schemas.microsoft.com/office/drawing/2014/main" id="{3F379B5E-4E86-4161-8E14-A9A1A2701FDD}"/>
                </a:ext>
              </a:extLst>
            </p:cNvPr>
            <p:cNvCxnSpPr/>
            <p:nvPr/>
          </p:nvCxnSpPr>
          <p:spPr bwMode="gray">
            <a:xfrm flipV="1">
              <a:off x="5753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102443">
              <a:extLst>
                <a:ext uri="{FF2B5EF4-FFF2-40B4-BE49-F238E27FC236}">
                  <a16:creationId xmlns:a16="http://schemas.microsoft.com/office/drawing/2014/main" id="{906B11E3-2527-4316-BBA4-B15D10DE6FA2}"/>
                </a:ext>
              </a:extLst>
            </p:cNvPr>
            <p:cNvCxnSpPr/>
            <p:nvPr/>
          </p:nvCxnSpPr>
          <p:spPr bwMode="gray">
            <a:xfrm flipV="1">
              <a:off x="42418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8" name="btfpColumnGapBlocker340885">
              <a:extLst>
                <a:ext uri="{FF2B5EF4-FFF2-40B4-BE49-F238E27FC236}">
                  <a16:creationId xmlns:a16="http://schemas.microsoft.com/office/drawing/2014/main" id="{D6350CF8-24EE-4DD6-B513-6BF3804F1F0E}"/>
                </a:ext>
              </a:extLst>
            </p:cNvPr>
            <p:cNvSpPr/>
            <p:nvPr/>
          </p:nvSpPr>
          <p:spPr bwMode="gray">
            <a:xfrm>
              <a:off x="1663700" y="692658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26" name="btfpColumnIndicator290993">
              <a:extLst>
                <a:ext uri="{FF2B5EF4-FFF2-40B4-BE49-F238E27FC236}">
                  <a16:creationId xmlns:a16="http://schemas.microsoft.com/office/drawing/2014/main" id="{879FB1EF-ED5E-42F0-90AE-FA5359961E60}"/>
                </a:ext>
              </a:extLst>
            </p:cNvPr>
            <p:cNvCxnSpPr/>
            <p:nvPr/>
          </p:nvCxnSpPr>
          <p:spPr bwMode="gray">
            <a:xfrm flipV="1">
              <a:off x="3708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27501">
              <a:extLst>
                <a:ext uri="{FF2B5EF4-FFF2-40B4-BE49-F238E27FC236}">
                  <a16:creationId xmlns:a16="http://schemas.microsoft.com/office/drawing/2014/main" id="{81F01043-B63B-4A4A-979C-290EB68902B8}"/>
                </a:ext>
              </a:extLst>
            </p:cNvPr>
            <p:cNvCxnSpPr/>
            <p:nvPr/>
          </p:nvCxnSpPr>
          <p:spPr bwMode="gray">
            <a:xfrm flipV="1">
              <a:off x="21971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9" name="btfpColumnGapBlocker237539">
              <a:extLst>
                <a:ext uri="{FF2B5EF4-FFF2-40B4-BE49-F238E27FC236}">
                  <a16:creationId xmlns:a16="http://schemas.microsoft.com/office/drawing/2014/main" id="{00E0959A-7F7E-4637-A103-035AB0BAB0EB}"/>
                </a:ext>
              </a:extLst>
            </p:cNvPr>
            <p:cNvSpPr/>
            <p:nvPr/>
          </p:nvSpPr>
          <p:spPr bwMode="gray">
            <a:xfrm>
              <a:off x="0" y="692658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17" name="btfpColumnIndicator962386">
              <a:extLst>
                <a:ext uri="{FF2B5EF4-FFF2-40B4-BE49-F238E27FC236}">
                  <a16:creationId xmlns:a16="http://schemas.microsoft.com/office/drawing/2014/main" id="{0D390261-29BC-4118-AC1D-AFD73D25490E}"/>
                </a:ext>
              </a:extLst>
            </p:cNvPr>
            <p:cNvCxnSpPr/>
            <p:nvPr/>
          </p:nvCxnSpPr>
          <p:spPr bwMode="gray">
            <a:xfrm flipV="1">
              <a:off x="16637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204195">
              <a:extLst>
                <a:ext uri="{FF2B5EF4-FFF2-40B4-BE49-F238E27FC236}">
                  <a16:creationId xmlns:a16="http://schemas.microsoft.com/office/drawing/2014/main" id="{7A6BE153-7011-41EF-A214-1B7EA533BF66}"/>
                </a:ext>
              </a:extLst>
            </p:cNvPr>
            <p:cNvCxnSpPr/>
            <p:nvPr/>
          </p:nvCxnSpPr>
          <p:spPr bwMode="gray">
            <a:xfrm flipV="1">
              <a:off x="152400" y="692658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0" name="btfpColumnIndicatorGroup1">
            <a:extLst>
              <a:ext uri="{FF2B5EF4-FFF2-40B4-BE49-F238E27FC236}">
                <a16:creationId xmlns:a16="http://schemas.microsoft.com/office/drawing/2014/main" id="{3A2F4954-085B-41BF-983D-0E687DBA2937}"/>
              </a:ext>
            </a:extLst>
          </p:cNvPr>
          <p:cNvGrpSpPr/>
          <p:nvPr/>
        </p:nvGrpSpPr>
        <p:grpSpPr>
          <a:xfrm>
            <a:off x="0" y="-205740"/>
            <a:ext cx="12192000" cy="137160"/>
            <a:chOff x="0" y="-205740"/>
            <a:chExt cx="12192000" cy="137160"/>
          </a:xfrm>
        </p:grpSpPr>
        <p:sp>
          <p:nvSpPr>
            <p:cNvPr id="68" name="btfpColumnGapBlocker106084">
              <a:extLst>
                <a:ext uri="{FF2B5EF4-FFF2-40B4-BE49-F238E27FC236}">
                  <a16:creationId xmlns:a16="http://schemas.microsoft.com/office/drawing/2014/main" id="{A19E81F6-AA6D-4CDA-A007-EB097D9078CE}"/>
                </a:ext>
              </a:extLst>
            </p:cNvPr>
            <p:cNvSpPr/>
            <p:nvPr/>
          </p:nvSpPr>
          <p:spPr bwMode="gray">
            <a:xfrm>
              <a:off x="11887200" y="-205740"/>
              <a:ext cx="3048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66" name="btfpColumnGapBlocker816224">
              <a:extLst>
                <a:ext uri="{FF2B5EF4-FFF2-40B4-BE49-F238E27FC236}">
                  <a16:creationId xmlns:a16="http://schemas.microsoft.com/office/drawing/2014/main" id="{FFAF592D-339E-4E2D-834B-F534A503BFCD}"/>
                </a:ext>
              </a:extLst>
            </p:cNvPr>
            <p:cNvSpPr/>
            <p:nvPr/>
          </p:nvSpPr>
          <p:spPr bwMode="gray">
            <a:xfrm>
              <a:off x="98425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64" name="btfpColumnIndicator746269">
              <a:extLst>
                <a:ext uri="{FF2B5EF4-FFF2-40B4-BE49-F238E27FC236}">
                  <a16:creationId xmlns:a16="http://schemas.microsoft.com/office/drawing/2014/main" id="{BDFF5AF7-E4D0-4ADD-A847-A7E43234E396}"/>
                </a:ext>
              </a:extLst>
            </p:cNvPr>
            <p:cNvCxnSpPr/>
            <p:nvPr/>
          </p:nvCxnSpPr>
          <p:spPr bwMode="gray">
            <a:xfrm flipV="1">
              <a:off x="11887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664060">
              <a:extLst>
                <a:ext uri="{FF2B5EF4-FFF2-40B4-BE49-F238E27FC236}">
                  <a16:creationId xmlns:a16="http://schemas.microsoft.com/office/drawing/2014/main" id="{0708EF88-E4CB-4B48-80ED-F706A9E9A360}"/>
                </a:ext>
              </a:extLst>
            </p:cNvPr>
            <p:cNvCxnSpPr/>
            <p:nvPr/>
          </p:nvCxnSpPr>
          <p:spPr bwMode="gray">
            <a:xfrm flipV="1">
              <a:off x="103759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0" name="btfpColumnGapBlocker140381">
              <a:extLst>
                <a:ext uri="{FF2B5EF4-FFF2-40B4-BE49-F238E27FC236}">
                  <a16:creationId xmlns:a16="http://schemas.microsoft.com/office/drawing/2014/main" id="{55D4CF66-959C-4C4A-923E-91B39F29C5BC}"/>
                </a:ext>
              </a:extLst>
            </p:cNvPr>
            <p:cNvSpPr/>
            <p:nvPr/>
          </p:nvSpPr>
          <p:spPr bwMode="gray">
            <a:xfrm>
              <a:off x="77978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58" name="btfpColumnIndicator591544">
              <a:extLst>
                <a:ext uri="{FF2B5EF4-FFF2-40B4-BE49-F238E27FC236}">
                  <a16:creationId xmlns:a16="http://schemas.microsoft.com/office/drawing/2014/main" id="{66DBE9FB-3B1B-4745-ADB0-D19C593A1FD6}"/>
                </a:ext>
              </a:extLst>
            </p:cNvPr>
            <p:cNvCxnSpPr/>
            <p:nvPr/>
          </p:nvCxnSpPr>
          <p:spPr bwMode="gray">
            <a:xfrm flipV="1">
              <a:off x="9842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6" name="btfpColumnIndicator990522">
              <a:extLst>
                <a:ext uri="{FF2B5EF4-FFF2-40B4-BE49-F238E27FC236}">
                  <a16:creationId xmlns:a16="http://schemas.microsoft.com/office/drawing/2014/main" id="{94782CA4-A1EC-4DB4-9ABF-B460EEF8F8E6}"/>
                </a:ext>
              </a:extLst>
            </p:cNvPr>
            <p:cNvCxnSpPr/>
            <p:nvPr/>
          </p:nvCxnSpPr>
          <p:spPr bwMode="gray">
            <a:xfrm flipV="1">
              <a:off x="83312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4" name="btfpColumnGapBlocker366207">
              <a:extLst>
                <a:ext uri="{FF2B5EF4-FFF2-40B4-BE49-F238E27FC236}">
                  <a16:creationId xmlns:a16="http://schemas.microsoft.com/office/drawing/2014/main" id="{82FD5781-137B-4510-953D-91C464576650}"/>
                </a:ext>
              </a:extLst>
            </p:cNvPr>
            <p:cNvSpPr/>
            <p:nvPr/>
          </p:nvSpPr>
          <p:spPr bwMode="gray">
            <a:xfrm>
              <a:off x="57531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47" name="btfpColumnIndicator890840">
              <a:extLst>
                <a:ext uri="{FF2B5EF4-FFF2-40B4-BE49-F238E27FC236}">
                  <a16:creationId xmlns:a16="http://schemas.microsoft.com/office/drawing/2014/main" id="{085D1F46-CC59-499D-A6C0-6D4FF2047B38}"/>
                </a:ext>
              </a:extLst>
            </p:cNvPr>
            <p:cNvCxnSpPr/>
            <p:nvPr/>
          </p:nvCxnSpPr>
          <p:spPr bwMode="gray">
            <a:xfrm flipV="1">
              <a:off x="7797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341407">
              <a:extLst>
                <a:ext uri="{FF2B5EF4-FFF2-40B4-BE49-F238E27FC236}">
                  <a16:creationId xmlns:a16="http://schemas.microsoft.com/office/drawing/2014/main" id="{41C5B7F2-BC48-4BDF-8D02-ABB18B07E1E1}"/>
                </a:ext>
              </a:extLst>
            </p:cNvPr>
            <p:cNvCxnSpPr/>
            <p:nvPr/>
          </p:nvCxnSpPr>
          <p:spPr bwMode="gray">
            <a:xfrm flipV="1">
              <a:off x="62865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86359">
              <a:extLst>
                <a:ext uri="{FF2B5EF4-FFF2-40B4-BE49-F238E27FC236}">
                  <a16:creationId xmlns:a16="http://schemas.microsoft.com/office/drawing/2014/main" id="{1812C5F8-DD47-47BD-8294-D443BA17CEED}"/>
                </a:ext>
              </a:extLst>
            </p:cNvPr>
            <p:cNvSpPr/>
            <p:nvPr/>
          </p:nvSpPr>
          <p:spPr bwMode="gray">
            <a:xfrm>
              <a:off x="37084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31" name="btfpColumnIndicator573211">
              <a:extLst>
                <a:ext uri="{FF2B5EF4-FFF2-40B4-BE49-F238E27FC236}">
                  <a16:creationId xmlns:a16="http://schemas.microsoft.com/office/drawing/2014/main" id="{D2E0E227-CB40-4D6B-9691-B671584FC84D}"/>
                </a:ext>
              </a:extLst>
            </p:cNvPr>
            <p:cNvCxnSpPr/>
            <p:nvPr/>
          </p:nvCxnSpPr>
          <p:spPr bwMode="gray">
            <a:xfrm flipV="1">
              <a:off x="5753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79914">
              <a:extLst>
                <a:ext uri="{FF2B5EF4-FFF2-40B4-BE49-F238E27FC236}">
                  <a16:creationId xmlns:a16="http://schemas.microsoft.com/office/drawing/2014/main" id="{F10E973D-AB2E-4C48-9099-88DFB8FA9EAD}"/>
                </a:ext>
              </a:extLst>
            </p:cNvPr>
            <p:cNvCxnSpPr/>
            <p:nvPr/>
          </p:nvCxnSpPr>
          <p:spPr bwMode="gray">
            <a:xfrm flipV="1">
              <a:off x="42418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7" name="btfpColumnGapBlocker326641">
              <a:extLst>
                <a:ext uri="{FF2B5EF4-FFF2-40B4-BE49-F238E27FC236}">
                  <a16:creationId xmlns:a16="http://schemas.microsoft.com/office/drawing/2014/main" id="{73BE6B5A-A56D-495D-BC7F-7152A2D70E15}"/>
                </a:ext>
              </a:extLst>
            </p:cNvPr>
            <p:cNvSpPr/>
            <p:nvPr/>
          </p:nvSpPr>
          <p:spPr bwMode="gray">
            <a:xfrm>
              <a:off x="1663700" y="-205740"/>
              <a:ext cx="533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25" name="btfpColumnIndicator962714">
              <a:extLst>
                <a:ext uri="{FF2B5EF4-FFF2-40B4-BE49-F238E27FC236}">
                  <a16:creationId xmlns:a16="http://schemas.microsoft.com/office/drawing/2014/main" id="{FAB9109E-3FB8-419A-A3C2-94CBC312EF4B}"/>
                </a:ext>
              </a:extLst>
            </p:cNvPr>
            <p:cNvCxnSpPr/>
            <p:nvPr/>
          </p:nvCxnSpPr>
          <p:spPr bwMode="gray">
            <a:xfrm flipV="1">
              <a:off x="3708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05695">
              <a:extLst>
                <a:ext uri="{FF2B5EF4-FFF2-40B4-BE49-F238E27FC236}">
                  <a16:creationId xmlns:a16="http://schemas.microsoft.com/office/drawing/2014/main" id="{9FEC162B-1655-4015-A7B8-65B5E57C1B06}"/>
                </a:ext>
              </a:extLst>
            </p:cNvPr>
            <p:cNvCxnSpPr/>
            <p:nvPr/>
          </p:nvCxnSpPr>
          <p:spPr bwMode="gray">
            <a:xfrm flipV="1">
              <a:off x="21971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215864">
              <a:extLst>
                <a:ext uri="{FF2B5EF4-FFF2-40B4-BE49-F238E27FC236}">
                  <a16:creationId xmlns:a16="http://schemas.microsoft.com/office/drawing/2014/main" id="{29D72665-07FB-4715-B2A2-1EF75F628DB0}"/>
                </a:ext>
              </a:extLst>
            </p:cNvPr>
            <p:cNvSpPr/>
            <p:nvPr/>
          </p:nvSpPr>
          <p:spPr bwMode="gray">
            <a:xfrm>
              <a:off x="0" y="-205740"/>
              <a:ext cx="152400" cy="137160"/>
            </a:xfrm>
            <a:prstGeom prst="rect">
              <a:avLst/>
            </a:prstGeom>
            <a:pattFill prst="ltUpDiag">
              <a:fgClr>
                <a:srgbClr val="333333">
                  <a:alpha val="0"/>
                </a:srgbClr>
              </a:fgClr>
              <a:bgClr>
                <a:srgbClr val="FFFFFF">
                  <a:alpha val="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cxnSp>
          <p:nvCxnSpPr>
            <p:cNvPr id="16" name="btfpColumnIndicator661196">
              <a:extLst>
                <a:ext uri="{FF2B5EF4-FFF2-40B4-BE49-F238E27FC236}">
                  <a16:creationId xmlns:a16="http://schemas.microsoft.com/office/drawing/2014/main" id="{4B482209-6044-4B33-87A3-631FEC383DF1}"/>
                </a:ext>
              </a:extLst>
            </p:cNvPr>
            <p:cNvCxnSpPr/>
            <p:nvPr/>
          </p:nvCxnSpPr>
          <p:spPr bwMode="gray">
            <a:xfrm flipV="1">
              <a:off x="16637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945189">
              <a:extLst>
                <a:ext uri="{FF2B5EF4-FFF2-40B4-BE49-F238E27FC236}">
                  <a16:creationId xmlns:a16="http://schemas.microsoft.com/office/drawing/2014/main" id="{E1C99B0F-0FFB-4F2F-A945-33EFA5A6735C}"/>
                </a:ext>
              </a:extLst>
            </p:cNvPr>
            <p:cNvCxnSpPr/>
            <p:nvPr/>
          </p:nvCxnSpPr>
          <p:spPr bwMode="gray">
            <a:xfrm flipV="1">
              <a:off x="152400" y="-205740"/>
              <a:ext cx="0" cy="137160"/>
            </a:xfrm>
            <a:prstGeom prst="line">
              <a:avLst/>
            </a:prstGeom>
            <a:ln w="3175" cap="flat" cmpd="sng" algn="ctr">
              <a:solidFill>
                <a:srgbClr val="B4B4B4">
                  <a:alpha val="0"/>
                </a:srgbClr>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109" name="Objet 10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6" imgW="395" imgH="394" progId="TCLayout.ActiveDocument.1">
                  <p:embed/>
                </p:oleObj>
              </mc:Choice>
              <mc:Fallback>
                <p:oleObj name="Diapositive think-cell" r:id="rId6" imgW="395" imgH="394" progId="TCLayout.ActiveDocument.1">
                  <p:embed/>
                  <p:pic>
                    <p:nvPicPr>
                      <p:cNvPr id="109" name="Objet 10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AutoShape 348"/>
          <p:cNvSpPr>
            <a:spLocks noChangeArrowheads="1"/>
          </p:cNvSpPr>
          <p:nvPr/>
        </p:nvSpPr>
        <p:spPr bwMode="auto">
          <a:xfrm>
            <a:off x="161984" y="1480183"/>
            <a:ext cx="5591114"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Répartition des ressources par domaine d’intervention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Part de chaque intervention dans le financement étatique et des PTF (FCFA 1 594 Md), %</a:t>
            </a:r>
          </a:p>
        </p:txBody>
      </p:sp>
      <p:cxnSp>
        <p:nvCxnSpPr>
          <p:cNvPr id="9" name="AutoShape 347"/>
          <p:cNvCxnSpPr>
            <a:cxnSpLocks noChangeShapeType="1"/>
          </p:cNvCxnSpPr>
          <p:nvPr/>
        </p:nvCxnSpPr>
        <p:spPr bwMode="auto">
          <a:xfrm>
            <a:off x="161986" y="1894004"/>
            <a:ext cx="554400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AutoShape 348">
            <a:extLst>
              <a:ext uri="{FF2B5EF4-FFF2-40B4-BE49-F238E27FC236}">
                <a16:creationId xmlns:a16="http://schemas.microsoft.com/office/drawing/2014/main" id="{EDB4E981-EB9B-489F-95C4-D4972824CEF7}"/>
              </a:ext>
            </a:extLst>
          </p:cNvPr>
          <p:cNvSpPr>
            <a:spLocks noChangeArrowheads="1"/>
          </p:cNvSpPr>
          <p:nvPr/>
        </p:nvSpPr>
        <p:spPr bwMode="auto">
          <a:xfrm>
            <a:off x="6304479" y="1476954"/>
            <a:ext cx="4639746" cy="4031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6"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mn-ea"/>
                <a:cs typeface="+mn-cs"/>
              </a:rPr>
              <a:t>Répartition des ressources par niveau d’exécution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808080"/>
                </a:solidFill>
                <a:effectLst/>
                <a:uLnTx/>
                <a:uFillTx/>
                <a:latin typeface="Aptos" panose="020B0004020202020204" pitchFamily="34" charset="0"/>
                <a:ea typeface="+mn-ea"/>
                <a:cs typeface="+mn-cs"/>
              </a:rPr>
              <a:t>Les ressources sont principalement orientées vers le niveau district(62%)</a:t>
            </a:r>
          </a:p>
        </p:txBody>
      </p:sp>
      <p:cxnSp>
        <p:nvCxnSpPr>
          <p:cNvPr id="46" name="AutoShape 347">
            <a:extLst>
              <a:ext uri="{FF2B5EF4-FFF2-40B4-BE49-F238E27FC236}">
                <a16:creationId xmlns:a16="http://schemas.microsoft.com/office/drawing/2014/main" id="{6BDEDA42-ADCD-417D-A722-2BFD2CE42018}"/>
              </a:ext>
            </a:extLst>
          </p:cNvPr>
          <p:cNvCxnSpPr>
            <a:cxnSpLocks noChangeShapeType="1"/>
          </p:cNvCxnSpPr>
          <p:nvPr/>
        </p:nvCxnSpPr>
        <p:spPr bwMode="auto">
          <a:xfrm>
            <a:off x="6294262" y="1894004"/>
            <a:ext cx="5580470" cy="0"/>
          </a:xfrm>
          <a:prstGeom prst="straightConnector1">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itre 1">
            <a:extLst>
              <a:ext uri="{FF2B5EF4-FFF2-40B4-BE49-F238E27FC236}">
                <a16:creationId xmlns:a16="http://schemas.microsoft.com/office/drawing/2014/main" id="{D94C5DA0-C8F9-EB12-E52A-E2EF8225E86C}"/>
              </a:ext>
            </a:extLst>
          </p:cNvPr>
          <p:cNvSpPr>
            <a:spLocks noGrp="1"/>
          </p:cNvSpPr>
          <p:nvPr>
            <p:ph type="title"/>
          </p:nvPr>
        </p:nvSpPr>
        <p:spPr>
          <a:xfrm>
            <a:off x="118921" y="148153"/>
            <a:ext cx="11769221" cy="609600"/>
          </a:xfrm>
        </p:spPr>
        <p:txBody>
          <a:bodyPr vert="horz">
            <a:noAutofit/>
          </a:bodyPr>
          <a:lstStyle/>
          <a:p>
            <a:r>
              <a:rPr lang="fr-FR" dirty="0">
                <a:latin typeface="Aptos" panose="020B0004020202020204" pitchFamily="34" charset="0"/>
                <a:cs typeface="Arial"/>
              </a:rPr>
              <a:t>Les ressources en santé sont principalement orientées vers le niveau périphérique et réparties entre 21 domaines, les ressources humaines représentant +1/3</a:t>
            </a:r>
            <a:endParaRPr lang="fr-FR" dirty="0">
              <a:latin typeface="Aptos" panose="020B0004020202020204" pitchFamily="34" charset="0"/>
            </a:endParaRPr>
          </a:p>
        </p:txBody>
      </p:sp>
      <p:cxnSp>
        <p:nvCxnSpPr>
          <p:cNvPr id="88" name="Straight Connector 22">
            <a:extLst>
              <a:ext uri="{FF2B5EF4-FFF2-40B4-BE49-F238E27FC236}">
                <a16:creationId xmlns:a16="http://schemas.microsoft.com/office/drawing/2014/main" id="{BA89D981-DE7E-91D2-C214-99464FEED9DC}"/>
              </a:ext>
            </a:extLst>
          </p:cNvPr>
          <p:cNvCxnSpPr/>
          <p:nvPr/>
        </p:nvCxnSpPr>
        <p:spPr bwMode="auto">
          <a:xfrm>
            <a:off x="6024813" y="1879390"/>
            <a:ext cx="0" cy="3594464"/>
          </a:xfrm>
          <a:prstGeom prst="line">
            <a:avLst/>
          </a:prstGeom>
          <a:solidFill>
            <a:schemeClr val="accent1"/>
          </a:solidFill>
          <a:ln w="952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Rectangle 82">
            <a:extLst>
              <a:ext uri="{FF2B5EF4-FFF2-40B4-BE49-F238E27FC236}">
                <a16:creationId xmlns:a16="http://schemas.microsoft.com/office/drawing/2014/main" id="{390C57D0-E83F-D7E1-33C0-6ADB4406BC0D}"/>
              </a:ext>
            </a:extLst>
          </p:cNvPr>
          <p:cNvSpPr/>
          <p:nvPr/>
        </p:nvSpPr>
        <p:spPr>
          <a:xfrm>
            <a:off x="152400" y="5627141"/>
            <a:ext cx="11722332" cy="78953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83% des ressources étatiques sont orientées vers les ressources humaines, les infrastructures et équipements et la protection financière, tandis que 73% des fonds des bailleurs externes sont alloués aux maladies et domaines prioritaires (paludisme, </a:t>
            </a:r>
            <a:r>
              <a:rPr lang="fr-CA" sz="1600" b="1" dirty="0">
                <a:solidFill>
                  <a:prstClr val="white"/>
                </a:solidFill>
                <a:latin typeface="Aptos" panose="020B0004020202020204" pitchFamily="34" charset="0"/>
              </a:rPr>
              <a:t>n</a:t>
            </a:r>
            <a:r>
              <a:rPr kumimoji="0" lang="fr-CA" sz="1600" b="1" i="0" u="none" strike="noStrike" kern="1200" cap="none" spc="0" normalizeH="0" baseline="0" noProof="0" dirty="0" err="1">
                <a:ln>
                  <a:noFill/>
                </a:ln>
                <a:solidFill>
                  <a:prstClr val="white"/>
                </a:solidFill>
                <a:effectLst/>
                <a:uLnTx/>
                <a:uFillTx/>
                <a:latin typeface="Aptos" panose="020B0004020202020204" pitchFamily="34" charset="0"/>
                <a:ea typeface="+mn-ea"/>
                <a:cs typeface="+mn-cs"/>
              </a:rPr>
              <a:t>utrition</a:t>
            </a:r>
            <a:r>
              <a:rPr kumimoji="0" lang="fr-CA" sz="16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SR, COVID-19, TB/VIH, ...)</a:t>
            </a:r>
            <a:endParaRPr kumimoji="0" lang="fr-FR" sz="1600" b="1"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84" name="btfpNotesBox782368">
            <a:extLst>
              <a:ext uri="{FF2B5EF4-FFF2-40B4-BE49-F238E27FC236}">
                <a16:creationId xmlns:a16="http://schemas.microsoft.com/office/drawing/2014/main" id="{C61C2CDF-AFE1-382E-4AEB-E3E287DEB5D4}"/>
              </a:ext>
            </a:extLst>
          </p:cNvPr>
          <p:cNvSpPr txBox="1">
            <a:spLocks noChangeAspect="1"/>
          </p:cNvSpPr>
          <p:nvPr>
            <p:custDataLst>
              <p:tags r:id="rId3"/>
            </p:custDataLst>
          </p:nvPr>
        </p:nvSpPr>
        <p:spPr bwMode="gray">
          <a:xfrm>
            <a:off x="136131" y="6471618"/>
            <a:ext cx="11734800" cy="294743"/>
          </a:xfrm>
          <a:prstGeom prst="rect">
            <a:avLst/>
          </a:prstGeom>
          <a:noFill/>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 Les coûts des maladies (paludisme, tuberculose, COVID-19, etc.) ne prennent pas en compte la contribution de l'État en termes de ressources humaines, d'infrastructures ou de gratuité des soins</a:t>
            </a:r>
          </a:p>
        </p:txBody>
      </p:sp>
      <p:graphicFrame>
        <p:nvGraphicFramePr>
          <p:cNvPr id="2" name="Graphique 1">
            <a:extLst>
              <a:ext uri="{FF2B5EF4-FFF2-40B4-BE49-F238E27FC236}">
                <a16:creationId xmlns:a16="http://schemas.microsoft.com/office/drawing/2014/main" id="{3F18C959-5301-724C-7C93-7B2F27C27907}"/>
              </a:ext>
            </a:extLst>
          </p:cNvPr>
          <p:cNvGraphicFramePr/>
          <p:nvPr>
            <p:extLst>
              <p:ext uri="{D42A27DB-BD31-4B8C-83A1-F6EECF244321}">
                <p14:modId xmlns:p14="http://schemas.microsoft.com/office/powerpoint/2010/main" val="1840025561"/>
              </p:ext>
            </p:extLst>
          </p:nvPr>
        </p:nvGraphicFramePr>
        <p:xfrm>
          <a:off x="174895" y="1955326"/>
          <a:ext cx="5531090" cy="35185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Graphique 6">
            <a:extLst>
              <a:ext uri="{FF2B5EF4-FFF2-40B4-BE49-F238E27FC236}">
                <a16:creationId xmlns:a16="http://schemas.microsoft.com/office/drawing/2014/main" id="{27C77C47-A911-17A1-FE96-119DFF021181}"/>
              </a:ext>
            </a:extLst>
          </p:cNvPr>
          <p:cNvGraphicFramePr/>
          <p:nvPr>
            <p:extLst>
              <p:ext uri="{D42A27DB-BD31-4B8C-83A1-F6EECF244321}">
                <p14:modId xmlns:p14="http://schemas.microsoft.com/office/powerpoint/2010/main" val="654341483"/>
              </p:ext>
            </p:extLst>
          </p:nvPr>
        </p:nvGraphicFramePr>
        <p:xfrm>
          <a:off x="6304491" y="2047293"/>
          <a:ext cx="5192184" cy="3426562"/>
        </p:xfrm>
        <a:graphic>
          <a:graphicData uri="http://schemas.openxmlformats.org/drawingml/2006/chart">
            <c:chart xmlns:c="http://schemas.openxmlformats.org/drawingml/2006/chart" xmlns:r="http://schemas.openxmlformats.org/officeDocument/2006/relationships" r:id="rId9"/>
          </a:graphicData>
        </a:graphic>
      </p:graphicFrame>
      <p:grpSp>
        <p:nvGrpSpPr>
          <p:cNvPr id="3" name="btfpRunningAgenda2Level825444">
            <a:extLst>
              <a:ext uri="{FF2B5EF4-FFF2-40B4-BE49-F238E27FC236}">
                <a16:creationId xmlns:a16="http://schemas.microsoft.com/office/drawing/2014/main" id="{38220251-6485-B897-CCCB-571996DAC397}"/>
              </a:ext>
            </a:extLst>
          </p:cNvPr>
          <p:cNvGrpSpPr/>
          <p:nvPr>
            <p:custDataLst>
              <p:tags r:id="rId4"/>
            </p:custDataLst>
          </p:nvPr>
        </p:nvGrpSpPr>
        <p:grpSpPr>
          <a:xfrm>
            <a:off x="0" y="973418"/>
            <a:ext cx="4734366" cy="257442"/>
            <a:chOff x="0" y="914400"/>
            <a:chExt cx="4734366" cy="257442"/>
          </a:xfrm>
        </p:grpSpPr>
        <p:sp>
          <p:nvSpPr>
            <p:cNvPr id="4" name="btfpRunningAgenda2LevelBarLeft825444">
              <a:extLst>
                <a:ext uri="{FF2B5EF4-FFF2-40B4-BE49-F238E27FC236}">
                  <a16:creationId xmlns:a16="http://schemas.microsoft.com/office/drawing/2014/main" id="{006C2616-881B-C1F0-75E2-E14ECC76F1CD}"/>
                </a:ext>
              </a:extLst>
            </p:cNvPr>
            <p:cNvSpPr/>
            <p:nvPr/>
          </p:nvSpPr>
          <p:spPr bwMode="gray">
            <a:xfrm>
              <a:off x="0" y="914400"/>
              <a:ext cx="1692992" cy="257442"/>
            </a:xfrm>
            <a:custGeom>
              <a:avLst/>
              <a:gdLst>
                <a:gd name="connsiteX0" fmla="*/ 950801 w 1870925"/>
                <a:gd name="connsiteY0" fmla="*/ 0 h 257442"/>
                <a:gd name="connsiteX1" fmla="*/ 1870925 w 1870925"/>
                <a:gd name="connsiteY1" fmla="*/ 0 h 257442"/>
                <a:gd name="connsiteX2" fmla="*/ 1816204 w 1870925"/>
                <a:gd name="connsiteY2" fmla="*/ 257442 h 257442"/>
                <a:gd name="connsiteX3" fmla="*/ 0 w 1870925"/>
                <a:gd name="connsiteY3" fmla="*/ 257442 h 257442"/>
                <a:gd name="connsiteX0" fmla="*/ 950801 w 1816204"/>
                <a:gd name="connsiteY0" fmla="*/ 0 h 257442"/>
                <a:gd name="connsiteX1" fmla="*/ 896081 w 1816204"/>
                <a:gd name="connsiteY1" fmla="*/ 257442 h 257442"/>
                <a:gd name="connsiteX2" fmla="*/ 1816204 w 1816204"/>
                <a:gd name="connsiteY2" fmla="*/ 257442 h 257442"/>
                <a:gd name="connsiteX3" fmla="*/ 0 w 1816204"/>
                <a:gd name="connsiteY3" fmla="*/ 257442 h 257442"/>
                <a:gd name="connsiteX0" fmla="*/ 950801 w 950801"/>
                <a:gd name="connsiteY0" fmla="*/ 0 h 257442"/>
                <a:gd name="connsiteX1" fmla="*/ 896081 w 950801"/>
                <a:gd name="connsiteY1" fmla="*/ 257442 h 257442"/>
                <a:gd name="connsiteX2" fmla="*/ 1 w 950801"/>
                <a:gd name="connsiteY2" fmla="*/ 257442 h 257442"/>
                <a:gd name="connsiteX3" fmla="*/ 0 w 950801"/>
                <a:gd name="connsiteY3" fmla="*/ 257442 h 257442"/>
                <a:gd name="connsiteX0" fmla="*/ 950800 w 950800"/>
                <a:gd name="connsiteY0" fmla="*/ 0 h 257442"/>
                <a:gd name="connsiteX1" fmla="*/ 896080 w 950800"/>
                <a:gd name="connsiteY1" fmla="*/ 257442 h 257442"/>
                <a:gd name="connsiteX2" fmla="*/ 0 w 950800"/>
                <a:gd name="connsiteY2" fmla="*/ 257442 h 257442"/>
                <a:gd name="connsiteX3" fmla="*/ 1 w 950800"/>
                <a:gd name="connsiteY3" fmla="*/ 0 h 257442"/>
                <a:gd name="connsiteX0" fmla="*/ 1119116 w 1119116"/>
                <a:gd name="connsiteY0" fmla="*/ 0 h 257442"/>
                <a:gd name="connsiteX1" fmla="*/ 896080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1 w 1119116"/>
                <a:gd name="connsiteY3" fmla="*/ 0 h 257442"/>
                <a:gd name="connsiteX0" fmla="*/ 1119116 w 1119116"/>
                <a:gd name="connsiteY0" fmla="*/ 0 h 257442"/>
                <a:gd name="connsiteX1" fmla="*/ 1064395 w 1119116"/>
                <a:gd name="connsiteY1" fmla="*/ 257442 h 257442"/>
                <a:gd name="connsiteX2" fmla="*/ 0 w 1119116"/>
                <a:gd name="connsiteY2" fmla="*/ 257442 h 257442"/>
                <a:gd name="connsiteX3" fmla="*/ 0 w 1119116"/>
                <a:gd name="connsiteY3" fmla="*/ 0 h 257442"/>
                <a:gd name="connsiteX0" fmla="*/ 1287432 w 1287432"/>
                <a:gd name="connsiteY0" fmla="*/ 0 h 257442"/>
                <a:gd name="connsiteX1" fmla="*/ 1064395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287432 w 1287432"/>
                <a:gd name="connsiteY0" fmla="*/ 0 h 257442"/>
                <a:gd name="connsiteX1" fmla="*/ 1232711 w 1287432"/>
                <a:gd name="connsiteY1" fmla="*/ 257442 h 257442"/>
                <a:gd name="connsiteX2" fmla="*/ 0 w 1287432"/>
                <a:gd name="connsiteY2" fmla="*/ 257442 h 257442"/>
                <a:gd name="connsiteX3" fmla="*/ 0 w 1287432"/>
                <a:gd name="connsiteY3" fmla="*/ 0 h 257442"/>
                <a:gd name="connsiteX0" fmla="*/ 1439717 w 1439717"/>
                <a:gd name="connsiteY0" fmla="*/ 0 h 257442"/>
                <a:gd name="connsiteX1" fmla="*/ 1232711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439717 w 1439717"/>
                <a:gd name="connsiteY0" fmla="*/ 0 h 257442"/>
                <a:gd name="connsiteX1" fmla="*/ 1384996 w 1439717"/>
                <a:gd name="connsiteY1" fmla="*/ 257442 h 257442"/>
                <a:gd name="connsiteX2" fmla="*/ 0 w 1439717"/>
                <a:gd name="connsiteY2" fmla="*/ 257442 h 257442"/>
                <a:gd name="connsiteX3" fmla="*/ 0 w 1439717"/>
                <a:gd name="connsiteY3" fmla="*/ 0 h 257442"/>
                <a:gd name="connsiteX0" fmla="*/ 1540706 w 1540706"/>
                <a:gd name="connsiteY0" fmla="*/ 0 h 257442"/>
                <a:gd name="connsiteX1" fmla="*/ 1384996 w 1540706"/>
                <a:gd name="connsiteY1" fmla="*/ 257442 h 257442"/>
                <a:gd name="connsiteX2" fmla="*/ 0 w 1540706"/>
                <a:gd name="connsiteY2" fmla="*/ 257442 h 257442"/>
                <a:gd name="connsiteX3" fmla="*/ 0 w 1540706"/>
                <a:gd name="connsiteY3" fmla="*/ 0 h 257442"/>
                <a:gd name="connsiteX0" fmla="*/ 1540706 w 1540706"/>
                <a:gd name="connsiteY0" fmla="*/ 0 h 257442"/>
                <a:gd name="connsiteX1" fmla="*/ 1485984 w 1540706"/>
                <a:gd name="connsiteY1" fmla="*/ 257442 h 257442"/>
                <a:gd name="connsiteX2" fmla="*/ 0 w 1540706"/>
                <a:gd name="connsiteY2" fmla="*/ 257442 h 257442"/>
                <a:gd name="connsiteX3" fmla="*/ 0 w 1540706"/>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540707 w 1540707"/>
                <a:gd name="connsiteY0" fmla="*/ 0 h 257442"/>
                <a:gd name="connsiteX1" fmla="*/ 1485985 w 1540707"/>
                <a:gd name="connsiteY1" fmla="*/ 257442 h 257442"/>
                <a:gd name="connsiteX2" fmla="*/ 0 w 1540707"/>
                <a:gd name="connsiteY2" fmla="*/ 257442 h 257442"/>
                <a:gd name="connsiteX3" fmla="*/ 1 w 1540707"/>
                <a:gd name="connsiteY3" fmla="*/ 0 h 257442"/>
                <a:gd name="connsiteX0" fmla="*/ 1692992 w 1692992"/>
                <a:gd name="connsiteY0" fmla="*/ 0 h 257442"/>
                <a:gd name="connsiteX1" fmla="*/ 1485985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1 w 1692992"/>
                <a:gd name="connsiteY3" fmla="*/ 0 h 257442"/>
                <a:gd name="connsiteX0" fmla="*/ 1692992 w 1692992"/>
                <a:gd name="connsiteY0" fmla="*/ 0 h 257442"/>
                <a:gd name="connsiteX1" fmla="*/ 1638270 w 1692992"/>
                <a:gd name="connsiteY1" fmla="*/ 257442 h 257442"/>
                <a:gd name="connsiteX2" fmla="*/ 0 w 1692992"/>
                <a:gd name="connsiteY2" fmla="*/ 257442 h 257442"/>
                <a:gd name="connsiteX3" fmla="*/ 0 w 1692992"/>
                <a:gd name="connsiteY3" fmla="*/ 0 h 257442"/>
              </a:gdLst>
              <a:ahLst/>
              <a:cxnLst>
                <a:cxn ang="0">
                  <a:pos x="connsiteX0" y="connsiteY0"/>
                </a:cxn>
                <a:cxn ang="0">
                  <a:pos x="connsiteX1" y="connsiteY1"/>
                </a:cxn>
                <a:cxn ang="0">
                  <a:pos x="connsiteX2" y="connsiteY2"/>
                </a:cxn>
                <a:cxn ang="0">
                  <a:pos x="connsiteX3" y="connsiteY3"/>
                </a:cxn>
              </a:cxnLst>
              <a:rect l="l" t="t" r="r" b="b"/>
              <a:pathLst>
                <a:path w="1692992" h="257442">
                  <a:moveTo>
                    <a:pt x="1692992" y="0"/>
                  </a:moveTo>
                  <a:lnTo>
                    <a:pt x="1638270" y="257442"/>
                  </a:lnTo>
                  <a:lnTo>
                    <a:pt x="0" y="257442"/>
                  </a:lnTo>
                  <a:lnTo>
                    <a:pt x="0" y="0"/>
                  </a:lnTo>
                  <a:close/>
                </a:path>
              </a:pathLst>
            </a:custGeom>
            <a:solidFill>
              <a:srgbClr val="2A420A"/>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5" name="btfpRunningAgenda2LevelTextLeft825444">
              <a:extLst>
                <a:ext uri="{FF2B5EF4-FFF2-40B4-BE49-F238E27FC236}">
                  <a16:creationId xmlns:a16="http://schemas.microsoft.com/office/drawing/2014/main" id="{14387A6B-750F-4174-71C6-924DEFFDD9B2}"/>
                </a:ext>
              </a:extLst>
            </p:cNvPr>
            <p:cNvSpPr txBox="1"/>
            <p:nvPr/>
          </p:nvSpPr>
          <p:spPr bwMode="gray">
            <a:xfrm>
              <a:off x="0" y="914400"/>
              <a:ext cx="1886736" cy="257442"/>
            </a:xfrm>
            <a:prstGeom prst="rect">
              <a:avLst/>
            </a:prstGeom>
            <a:solidFill>
              <a:schemeClr val="accent6">
                <a:lumMod val="5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all" spc="450" normalizeH="0" baseline="0" noProof="0" dirty="0">
                  <a:ln>
                    <a:noFill/>
                  </a:ln>
                  <a:solidFill>
                    <a:srgbClr val="FFFFFF"/>
                  </a:solidFill>
                  <a:effectLst/>
                  <a:uLnTx/>
                  <a:uFillTx/>
                  <a:latin typeface="Aptos" panose="020B0004020202020204" pitchFamily="34" charset="0"/>
                  <a:ea typeface="+mn-ea"/>
                  <a:cs typeface="+mn-cs"/>
                </a:rPr>
                <a:t>CR&amp;SD    </a:t>
              </a:r>
            </a:p>
          </p:txBody>
        </p:sp>
        <p:sp>
          <p:nvSpPr>
            <p:cNvPr id="10" name="btfpRunningAgenda2LevelBarRight825444">
              <a:extLst>
                <a:ext uri="{FF2B5EF4-FFF2-40B4-BE49-F238E27FC236}">
                  <a16:creationId xmlns:a16="http://schemas.microsoft.com/office/drawing/2014/main" id="{7FBDC69C-A38F-1578-52F4-B1F9FD27C029}"/>
                </a:ext>
              </a:extLst>
            </p:cNvPr>
            <p:cNvSpPr/>
            <p:nvPr/>
          </p:nvSpPr>
          <p:spPr bwMode="gray">
            <a:xfrm>
              <a:off x="1558147" y="914400"/>
              <a:ext cx="3176219" cy="257442"/>
            </a:xfrm>
            <a:custGeom>
              <a:avLst/>
              <a:gdLst>
                <a:gd name="connsiteX0" fmla="*/ 934771 w 2367856"/>
                <a:gd name="connsiteY0" fmla="*/ 0 h 257442"/>
                <a:gd name="connsiteX1" fmla="*/ 2367856 w 2367856"/>
                <a:gd name="connsiteY1" fmla="*/ 0 h 257442"/>
                <a:gd name="connsiteX2" fmla="*/ 2313135 w 2367856"/>
                <a:gd name="connsiteY2" fmla="*/ 257442 h 257442"/>
                <a:gd name="connsiteX3" fmla="*/ 0 w 2367856"/>
                <a:gd name="connsiteY3" fmla="*/ 257442 h 257442"/>
                <a:gd name="connsiteX0" fmla="*/ 934771 w 2313135"/>
                <a:gd name="connsiteY0" fmla="*/ 0 h 257442"/>
                <a:gd name="connsiteX1" fmla="*/ 880050 w 2313135"/>
                <a:gd name="connsiteY1" fmla="*/ 257442 h 257442"/>
                <a:gd name="connsiteX2" fmla="*/ 2313135 w 2313135"/>
                <a:gd name="connsiteY2" fmla="*/ 257442 h 257442"/>
                <a:gd name="connsiteX3" fmla="*/ 0 w 2313135"/>
                <a:gd name="connsiteY3" fmla="*/ 257442 h 257442"/>
                <a:gd name="connsiteX0" fmla="*/ 934771 w 934771"/>
                <a:gd name="connsiteY0" fmla="*/ 0 h 257442"/>
                <a:gd name="connsiteX1" fmla="*/ 880050 w 934771"/>
                <a:gd name="connsiteY1" fmla="*/ 257442 h 257442"/>
                <a:gd name="connsiteX2" fmla="*/ 1 w 934771"/>
                <a:gd name="connsiteY2" fmla="*/ 257442 h 257442"/>
                <a:gd name="connsiteX3" fmla="*/ 0 w 934771"/>
                <a:gd name="connsiteY3" fmla="*/ 257442 h 257442"/>
                <a:gd name="connsiteX0" fmla="*/ 934770 w 934770"/>
                <a:gd name="connsiteY0" fmla="*/ 0 h 257442"/>
                <a:gd name="connsiteX1" fmla="*/ 880049 w 934770"/>
                <a:gd name="connsiteY1" fmla="*/ 257442 h 257442"/>
                <a:gd name="connsiteX2" fmla="*/ 0 w 934770"/>
                <a:gd name="connsiteY2" fmla="*/ 257442 h 257442"/>
                <a:gd name="connsiteX3" fmla="*/ 54721 w 934770"/>
                <a:gd name="connsiteY3" fmla="*/ 0 h 257442"/>
                <a:gd name="connsiteX0" fmla="*/ 1103085 w 1103085"/>
                <a:gd name="connsiteY0" fmla="*/ 0 h 257442"/>
                <a:gd name="connsiteX1" fmla="*/ 880049 w 1103085"/>
                <a:gd name="connsiteY1" fmla="*/ 257442 h 257442"/>
                <a:gd name="connsiteX2" fmla="*/ 0 w 1103085"/>
                <a:gd name="connsiteY2" fmla="*/ 257442 h 257442"/>
                <a:gd name="connsiteX3" fmla="*/ 54721 w 1103085"/>
                <a:gd name="connsiteY3" fmla="*/ 0 h 257442"/>
                <a:gd name="connsiteX0" fmla="*/ 1103085 w 1103085"/>
                <a:gd name="connsiteY0" fmla="*/ 0 h 257442"/>
                <a:gd name="connsiteX1" fmla="*/ 1048364 w 1103085"/>
                <a:gd name="connsiteY1" fmla="*/ 257442 h 257442"/>
                <a:gd name="connsiteX2" fmla="*/ 0 w 1103085"/>
                <a:gd name="connsiteY2" fmla="*/ 257442 h 257442"/>
                <a:gd name="connsiteX3" fmla="*/ 54721 w 1103085"/>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2 w 1103086"/>
                <a:gd name="connsiteY3" fmla="*/ 0 h 257442"/>
                <a:gd name="connsiteX0" fmla="*/ 1103086 w 1103086"/>
                <a:gd name="connsiteY0" fmla="*/ 0 h 257442"/>
                <a:gd name="connsiteX1" fmla="*/ 1048365 w 1103086"/>
                <a:gd name="connsiteY1" fmla="*/ 257442 h 257442"/>
                <a:gd name="connsiteX2" fmla="*/ 0 w 1103086"/>
                <a:gd name="connsiteY2" fmla="*/ 257442 h 257442"/>
                <a:gd name="connsiteX3" fmla="*/ 54721 w 1103086"/>
                <a:gd name="connsiteY3" fmla="*/ 0 h 257442"/>
                <a:gd name="connsiteX0" fmla="*/ 1407656 w 1407656"/>
                <a:gd name="connsiteY0" fmla="*/ 0 h 257442"/>
                <a:gd name="connsiteX1" fmla="*/ 104836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407656 w 1407656"/>
                <a:gd name="connsiteY0" fmla="*/ 0 h 257442"/>
                <a:gd name="connsiteX1" fmla="*/ 1352935 w 1407656"/>
                <a:gd name="connsiteY1" fmla="*/ 257442 h 257442"/>
                <a:gd name="connsiteX2" fmla="*/ 0 w 1407656"/>
                <a:gd name="connsiteY2" fmla="*/ 257442 h 257442"/>
                <a:gd name="connsiteX3" fmla="*/ 54721 w 1407656"/>
                <a:gd name="connsiteY3" fmla="*/ 0 h 257442"/>
                <a:gd name="connsiteX0" fmla="*/ 1666189 w 1666189"/>
                <a:gd name="connsiteY0" fmla="*/ 0 h 257442"/>
                <a:gd name="connsiteX1" fmla="*/ 1352935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666189 w 1666189"/>
                <a:gd name="connsiteY0" fmla="*/ 0 h 257442"/>
                <a:gd name="connsiteX1" fmla="*/ 1611468 w 1666189"/>
                <a:gd name="connsiteY1" fmla="*/ 257442 h 257442"/>
                <a:gd name="connsiteX2" fmla="*/ 0 w 1666189"/>
                <a:gd name="connsiteY2" fmla="*/ 257442 h 257442"/>
                <a:gd name="connsiteX3" fmla="*/ 54721 w 1666189"/>
                <a:gd name="connsiteY3" fmla="*/ 0 h 257442"/>
                <a:gd name="connsiteX0" fmla="*/ 1844123 w 1844123"/>
                <a:gd name="connsiteY0" fmla="*/ 0 h 257442"/>
                <a:gd name="connsiteX1" fmla="*/ 1611468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1844123 w 1844123"/>
                <a:gd name="connsiteY0" fmla="*/ 0 h 257442"/>
                <a:gd name="connsiteX1" fmla="*/ 1789402 w 1844123"/>
                <a:gd name="connsiteY1" fmla="*/ 257442 h 257442"/>
                <a:gd name="connsiteX2" fmla="*/ 0 w 1844123"/>
                <a:gd name="connsiteY2" fmla="*/ 257442 h 257442"/>
                <a:gd name="connsiteX3" fmla="*/ 54721 w 1844123"/>
                <a:gd name="connsiteY3" fmla="*/ 0 h 257442"/>
                <a:gd name="connsiteX0" fmla="*/ 2156708 w 2156708"/>
                <a:gd name="connsiteY0" fmla="*/ 0 h 257442"/>
                <a:gd name="connsiteX1" fmla="*/ 1789402 w 2156708"/>
                <a:gd name="connsiteY1" fmla="*/ 257442 h 257442"/>
                <a:gd name="connsiteX2" fmla="*/ 0 w 2156708"/>
                <a:gd name="connsiteY2" fmla="*/ 257442 h 257442"/>
                <a:gd name="connsiteX3" fmla="*/ 54721 w 2156708"/>
                <a:gd name="connsiteY3" fmla="*/ 0 h 257442"/>
                <a:gd name="connsiteX0" fmla="*/ 2156708 w 2156708"/>
                <a:gd name="connsiteY0" fmla="*/ 0 h 257442"/>
                <a:gd name="connsiteX1" fmla="*/ 2101986 w 2156708"/>
                <a:gd name="connsiteY1" fmla="*/ 257442 h 257442"/>
                <a:gd name="connsiteX2" fmla="*/ 0 w 2156708"/>
                <a:gd name="connsiteY2" fmla="*/ 257442 h 257442"/>
                <a:gd name="connsiteX3" fmla="*/ 54721 w 2156708"/>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156709 w 2156709"/>
                <a:gd name="connsiteY0" fmla="*/ 0 h 257442"/>
                <a:gd name="connsiteX1" fmla="*/ 2101987 w 2156709"/>
                <a:gd name="connsiteY1" fmla="*/ 257442 h 257442"/>
                <a:gd name="connsiteX2" fmla="*/ 0 w 2156709"/>
                <a:gd name="connsiteY2" fmla="*/ 257442 h 257442"/>
                <a:gd name="connsiteX3" fmla="*/ 54722 w 2156709"/>
                <a:gd name="connsiteY3" fmla="*/ 0 h 257442"/>
                <a:gd name="connsiteX0" fmla="*/ 2325025 w 2325025"/>
                <a:gd name="connsiteY0" fmla="*/ 0 h 257442"/>
                <a:gd name="connsiteX1" fmla="*/ 2101987 w 2325025"/>
                <a:gd name="connsiteY1" fmla="*/ 257442 h 257442"/>
                <a:gd name="connsiteX2" fmla="*/ 0 w 2325025"/>
                <a:gd name="connsiteY2" fmla="*/ 257442 h 257442"/>
                <a:gd name="connsiteX3" fmla="*/ 54722 w 2325025"/>
                <a:gd name="connsiteY3" fmla="*/ 0 h 257442"/>
                <a:gd name="connsiteX0" fmla="*/ 2325025 w 2325025"/>
                <a:gd name="connsiteY0" fmla="*/ 0 h 257442"/>
                <a:gd name="connsiteX1" fmla="*/ 2270304 w 2325025"/>
                <a:gd name="connsiteY1" fmla="*/ 257442 h 257442"/>
                <a:gd name="connsiteX2" fmla="*/ 0 w 2325025"/>
                <a:gd name="connsiteY2" fmla="*/ 257442 h 257442"/>
                <a:gd name="connsiteX3" fmla="*/ 54722 w 2325025"/>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1 w 2325024"/>
                <a:gd name="connsiteY3" fmla="*/ 0 h 257442"/>
                <a:gd name="connsiteX0" fmla="*/ 2325024 w 2325024"/>
                <a:gd name="connsiteY0" fmla="*/ 0 h 257442"/>
                <a:gd name="connsiteX1" fmla="*/ 2270303 w 2325024"/>
                <a:gd name="connsiteY1" fmla="*/ 257442 h 257442"/>
                <a:gd name="connsiteX2" fmla="*/ 0 w 2325024"/>
                <a:gd name="connsiteY2" fmla="*/ 257442 h 257442"/>
                <a:gd name="connsiteX3" fmla="*/ 54720 w 2325024"/>
                <a:gd name="connsiteY3" fmla="*/ 0 h 257442"/>
                <a:gd name="connsiteX0" fmla="*/ 2634210 w 2634210"/>
                <a:gd name="connsiteY0" fmla="*/ 0 h 257442"/>
                <a:gd name="connsiteX1" fmla="*/ 2270303 w 2634210"/>
                <a:gd name="connsiteY1" fmla="*/ 257442 h 257442"/>
                <a:gd name="connsiteX2" fmla="*/ 0 w 2634210"/>
                <a:gd name="connsiteY2" fmla="*/ 257442 h 257442"/>
                <a:gd name="connsiteX3" fmla="*/ 54720 w 2634210"/>
                <a:gd name="connsiteY3" fmla="*/ 0 h 257442"/>
                <a:gd name="connsiteX0" fmla="*/ 2634210 w 2634210"/>
                <a:gd name="connsiteY0" fmla="*/ 0 h 257442"/>
                <a:gd name="connsiteX1" fmla="*/ 2579489 w 2634210"/>
                <a:gd name="connsiteY1" fmla="*/ 257442 h 257442"/>
                <a:gd name="connsiteX2" fmla="*/ 0 w 2634210"/>
                <a:gd name="connsiteY2" fmla="*/ 257442 h 257442"/>
                <a:gd name="connsiteX3" fmla="*/ 54720 w 2634210"/>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1 w 2634211"/>
                <a:gd name="connsiteY3" fmla="*/ 0 h 257442"/>
                <a:gd name="connsiteX0" fmla="*/ 2634211 w 2634211"/>
                <a:gd name="connsiteY0" fmla="*/ 0 h 257442"/>
                <a:gd name="connsiteX1" fmla="*/ 2579490 w 2634211"/>
                <a:gd name="connsiteY1" fmla="*/ 257442 h 257442"/>
                <a:gd name="connsiteX2" fmla="*/ 0 w 2634211"/>
                <a:gd name="connsiteY2" fmla="*/ 257442 h 257442"/>
                <a:gd name="connsiteX3" fmla="*/ 54722 w 2634211"/>
                <a:gd name="connsiteY3" fmla="*/ 0 h 257442"/>
                <a:gd name="connsiteX0" fmla="*/ 2887486 w 2887486"/>
                <a:gd name="connsiteY0" fmla="*/ 0 h 257442"/>
                <a:gd name="connsiteX1" fmla="*/ 2579490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2 w 2887486"/>
                <a:gd name="connsiteY3" fmla="*/ 0 h 257442"/>
                <a:gd name="connsiteX0" fmla="*/ 2887486 w 2887486"/>
                <a:gd name="connsiteY0" fmla="*/ 0 h 257442"/>
                <a:gd name="connsiteX1" fmla="*/ 2832764 w 2887486"/>
                <a:gd name="connsiteY1" fmla="*/ 257442 h 257442"/>
                <a:gd name="connsiteX2" fmla="*/ 0 w 2887486"/>
                <a:gd name="connsiteY2" fmla="*/ 257442 h 257442"/>
                <a:gd name="connsiteX3" fmla="*/ 54721 w 2887486"/>
                <a:gd name="connsiteY3" fmla="*/ 0 h 257442"/>
                <a:gd name="connsiteX0" fmla="*/ 3157431 w 3157431"/>
                <a:gd name="connsiteY0" fmla="*/ 0 h 257442"/>
                <a:gd name="connsiteX1" fmla="*/ 2832764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157431 w 3157431"/>
                <a:gd name="connsiteY0" fmla="*/ 0 h 257442"/>
                <a:gd name="connsiteX1" fmla="*/ 3102710 w 3157431"/>
                <a:gd name="connsiteY1" fmla="*/ 257442 h 257442"/>
                <a:gd name="connsiteX2" fmla="*/ 0 w 3157431"/>
                <a:gd name="connsiteY2" fmla="*/ 257442 h 257442"/>
                <a:gd name="connsiteX3" fmla="*/ 54721 w 3157431"/>
                <a:gd name="connsiteY3" fmla="*/ 0 h 257442"/>
                <a:gd name="connsiteX0" fmla="*/ 3325746 w 3325746"/>
                <a:gd name="connsiteY0" fmla="*/ 0 h 257442"/>
                <a:gd name="connsiteX1" fmla="*/ 3102710 w 3325746"/>
                <a:gd name="connsiteY1" fmla="*/ 257442 h 257442"/>
                <a:gd name="connsiteX2" fmla="*/ 0 w 3325746"/>
                <a:gd name="connsiteY2" fmla="*/ 257442 h 257442"/>
                <a:gd name="connsiteX3" fmla="*/ 54721 w 3325746"/>
                <a:gd name="connsiteY3" fmla="*/ 0 h 257442"/>
                <a:gd name="connsiteX0" fmla="*/ 3325746 w 3325746"/>
                <a:gd name="connsiteY0" fmla="*/ 0 h 257442"/>
                <a:gd name="connsiteX1" fmla="*/ 3271024 w 3325746"/>
                <a:gd name="connsiteY1" fmla="*/ 257442 h 257442"/>
                <a:gd name="connsiteX2" fmla="*/ 0 w 3325746"/>
                <a:gd name="connsiteY2" fmla="*/ 257442 h 257442"/>
                <a:gd name="connsiteX3" fmla="*/ 54721 w 3325746"/>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325747 w 3325747"/>
                <a:gd name="connsiteY0" fmla="*/ 0 h 257442"/>
                <a:gd name="connsiteX1" fmla="*/ 3271025 w 3325747"/>
                <a:gd name="connsiteY1" fmla="*/ 257442 h 257442"/>
                <a:gd name="connsiteX2" fmla="*/ 0 w 3325747"/>
                <a:gd name="connsiteY2" fmla="*/ 257442 h 257442"/>
                <a:gd name="connsiteX3" fmla="*/ 54722 w 3325747"/>
                <a:gd name="connsiteY3" fmla="*/ 0 h 257442"/>
                <a:gd name="connsiteX0" fmla="*/ 3511695 w 3511695"/>
                <a:gd name="connsiteY0" fmla="*/ 0 h 257442"/>
                <a:gd name="connsiteX1" fmla="*/ 3271025 w 3511695"/>
                <a:gd name="connsiteY1" fmla="*/ 257442 h 257442"/>
                <a:gd name="connsiteX2" fmla="*/ 0 w 3511695"/>
                <a:gd name="connsiteY2" fmla="*/ 257442 h 257442"/>
                <a:gd name="connsiteX3" fmla="*/ 54722 w 3511695"/>
                <a:gd name="connsiteY3" fmla="*/ 0 h 257442"/>
                <a:gd name="connsiteX0" fmla="*/ 3511695 w 3511695"/>
                <a:gd name="connsiteY0" fmla="*/ 0 h 257442"/>
                <a:gd name="connsiteX1" fmla="*/ 3456974 w 3511695"/>
                <a:gd name="connsiteY1" fmla="*/ 257442 h 257442"/>
                <a:gd name="connsiteX2" fmla="*/ 0 w 3511695"/>
                <a:gd name="connsiteY2" fmla="*/ 257442 h 257442"/>
                <a:gd name="connsiteX3" fmla="*/ 54722 w 3511695"/>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1 w 3511694"/>
                <a:gd name="connsiteY3" fmla="*/ 0 h 257442"/>
                <a:gd name="connsiteX0" fmla="*/ 3511694 w 3511694"/>
                <a:gd name="connsiteY0" fmla="*/ 0 h 257442"/>
                <a:gd name="connsiteX1" fmla="*/ 3456973 w 3511694"/>
                <a:gd name="connsiteY1" fmla="*/ 257442 h 257442"/>
                <a:gd name="connsiteX2" fmla="*/ 0 w 3511694"/>
                <a:gd name="connsiteY2" fmla="*/ 257442 h 257442"/>
                <a:gd name="connsiteX3" fmla="*/ 54720 w 3511694"/>
                <a:gd name="connsiteY3" fmla="*/ 0 h 257442"/>
                <a:gd name="connsiteX0" fmla="*/ 3697641 w 3697641"/>
                <a:gd name="connsiteY0" fmla="*/ 0 h 257442"/>
                <a:gd name="connsiteX1" fmla="*/ 3456973 w 3697641"/>
                <a:gd name="connsiteY1" fmla="*/ 257442 h 257442"/>
                <a:gd name="connsiteX2" fmla="*/ 0 w 3697641"/>
                <a:gd name="connsiteY2" fmla="*/ 257442 h 257442"/>
                <a:gd name="connsiteX3" fmla="*/ 54720 w 3697641"/>
                <a:gd name="connsiteY3" fmla="*/ 0 h 257442"/>
                <a:gd name="connsiteX0" fmla="*/ 3697641 w 3697641"/>
                <a:gd name="connsiteY0" fmla="*/ 0 h 257442"/>
                <a:gd name="connsiteX1" fmla="*/ 3642920 w 3697641"/>
                <a:gd name="connsiteY1" fmla="*/ 257442 h 257442"/>
                <a:gd name="connsiteX2" fmla="*/ 0 w 3697641"/>
                <a:gd name="connsiteY2" fmla="*/ 257442 h 257442"/>
                <a:gd name="connsiteX3" fmla="*/ 54720 w 3697641"/>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697642 w 3697642"/>
                <a:gd name="connsiteY0" fmla="*/ 0 h 257442"/>
                <a:gd name="connsiteX1" fmla="*/ 3642921 w 3697642"/>
                <a:gd name="connsiteY1" fmla="*/ 257442 h 257442"/>
                <a:gd name="connsiteX2" fmla="*/ 0 w 3697642"/>
                <a:gd name="connsiteY2" fmla="*/ 257442 h 257442"/>
                <a:gd name="connsiteX3" fmla="*/ 54721 w 3697642"/>
                <a:gd name="connsiteY3" fmla="*/ 0 h 257442"/>
                <a:gd name="connsiteX0" fmla="*/ 3865958 w 3865958"/>
                <a:gd name="connsiteY0" fmla="*/ 0 h 257442"/>
                <a:gd name="connsiteX1" fmla="*/ 3642921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3865958 w 3865958"/>
                <a:gd name="connsiteY0" fmla="*/ 0 h 257442"/>
                <a:gd name="connsiteX1" fmla="*/ 3811237 w 3865958"/>
                <a:gd name="connsiteY1" fmla="*/ 257442 h 257442"/>
                <a:gd name="connsiteX2" fmla="*/ 0 w 3865958"/>
                <a:gd name="connsiteY2" fmla="*/ 257442 h 257442"/>
                <a:gd name="connsiteX3" fmla="*/ 54721 w 3865958"/>
                <a:gd name="connsiteY3" fmla="*/ 0 h 257442"/>
                <a:gd name="connsiteX0" fmla="*/ 4034273 w 4034273"/>
                <a:gd name="connsiteY0" fmla="*/ 0 h 257442"/>
                <a:gd name="connsiteX1" fmla="*/ 3811237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4034273 w 4034273"/>
                <a:gd name="connsiteY0" fmla="*/ 0 h 257442"/>
                <a:gd name="connsiteX1" fmla="*/ 3979552 w 4034273"/>
                <a:gd name="connsiteY1" fmla="*/ 257442 h 257442"/>
                <a:gd name="connsiteX2" fmla="*/ 0 w 4034273"/>
                <a:gd name="connsiteY2" fmla="*/ 257442 h 257442"/>
                <a:gd name="connsiteX3" fmla="*/ 54721 w 4034273"/>
                <a:gd name="connsiteY3" fmla="*/ 0 h 257442"/>
                <a:gd name="connsiteX0" fmla="*/ 968434 w 3979552"/>
                <a:gd name="connsiteY0" fmla="*/ 0 h 257442"/>
                <a:gd name="connsiteX1" fmla="*/ 3979552 w 3979552"/>
                <a:gd name="connsiteY1" fmla="*/ 257442 h 257442"/>
                <a:gd name="connsiteX2" fmla="*/ 0 w 3979552"/>
                <a:gd name="connsiteY2" fmla="*/ 257442 h 257442"/>
                <a:gd name="connsiteX3" fmla="*/ 54721 w 3979552"/>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3 w 968434"/>
                <a:gd name="connsiteY1" fmla="*/ 257442 h 257442"/>
                <a:gd name="connsiteX2" fmla="*/ 0 w 968434"/>
                <a:gd name="connsiteY2" fmla="*/ 257442 h 257442"/>
                <a:gd name="connsiteX3" fmla="*/ 54721 w 968434"/>
                <a:gd name="connsiteY3" fmla="*/ 0 h 257442"/>
                <a:gd name="connsiteX0" fmla="*/ 782550 w 913713"/>
                <a:gd name="connsiteY0" fmla="*/ 0 h 257442"/>
                <a:gd name="connsiteX1" fmla="*/ 913713 w 913713"/>
                <a:gd name="connsiteY1" fmla="*/ 257442 h 257442"/>
                <a:gd name="connsiteX2" fmla="*/ 0 w 913713"/>
                <a:gd name="connsiteY2" fmla="*/ 257442 h 257442"/>
                <a:gd name="connsiteX3" fmla="*/ 54721 w 913713"/>
                <a:gd name="connsiteY3" fmla="*/ 0 h 257442"/>
                <a:gd name="connsiteX0" fmla="*/ 782550 w 782550"/>
                <a:gd name="connsiteY0" fmla="*/ 0 h 257442"/>
                <a:gd name="connsiteX1" fmla="*/ 727830 w 782550"/>
                <a:gd name="connsiteY1" fmla="*/ 257442 h 257442"/>
                <a:gd name="connsiteX2" fmla="*/ 0 w 782550"/>
                <a:gd name="connsiteY2" fmla="*/ 257442 h 257442"/>
                <a:gd name="connsiteX3" fmla="*/ 54721 w 782550"/>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0 w 782549"/>
                <a:gd name="connsiteY3" fmla="*/ 0 h 257442"/>
                <a:gd name="connsiteX0" fmla="*/ 782549 w 782549"/>
                <a:gd name="connsiteY0" fmla="*/ 0 h 257442"/>
                <a:gd name="connsiteX1" fmla="*/ 727829 w 782549"/>
                <a:gd name="connsiteY1" fmla="*/ 257442 h 257442"/>
                <a:gd name="connsiteX2" fmla="*/ 0 w 782549"/>
                <a:gd name="connsiteY2" fmla="*/ 257442 h 257442"/>
                <a:gd name="connsiteX3" fmla="*/ 54721 w 782549"/>
                <a:gd name="connsiteY3" fmla="*/ 0 h 257442"/>
                <a:gd name="connsiteX0" fmla="*/ 968434 w 968434"/>
                <a:gd name="connsiteY0" fmla="*/ 0 h 257442"/>
                <a:gd name="connsiteX1" fmla="*/ 727829 w 968434"/>
                <a:gd name="connsiteY1" fmla="*/ 257442 h 257442"/>
                <a:gd name="connsiteX2" fmla="*/ 0 w 968434"/>
                <a:gd name="connsiteY2" fmla="*/ 257442 h 257442"/>
                <a:gd name="connsiteX3" fmla="*/ 54721 w 968434"/>
                <a:gd name="connsiteY3" fmla="*/ 0 h 257442"/>
                <a:gd name="connsiteX0" fmla="*/ 968434 w 968434"/>
                <a:gd name="connsiteY0" fmla="*/ 0 h 257442"/>
                <a:gd name="connsiteX1" fmla="*/ 913712 w 968434"/>
                <a:gd name="connsiteY1" fmla="*/ 257442 h 257442"/>
                <a:gd name="connsiteX2" fmla="*/ 0 w 968434"/>
                <a:gd name="connsiteY2" fmla="*/ 257442 h 257442"/>
                <a:gd name="connsiteX3" fmla="*/ 54721 w 968434"/>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968435 w 968435"/>
                <a:gd name="connsiteY0" fmla="*/ 0 h 257442"/>
                <a:gd name="connsiteX1" fmla="*/ 913713 w 968435"/>
                <a:gd name="connsiteY1" fmla="*/ 257442 h 257442"/>
                <a:gd name="connsiteX2" fmla="*/ 0 w 968435"/>
                <a:gd name="connsiteY2" fmla="*/ 257442 h 257442"/>
                <a:gd name="connsiteX3" fmla="*/ 54722 w 968435"/>
                <a:gd name="connsiteY3" fmla="*/ 0 h 257442"/>
                <a:gd name="connsiteX0" fmla="*/ 1136750 w 1136750"/>
                <a:gd name="connsiteY0" fmla="*/ 0 h 257442"/>
                <a:gd name="connsiteX1" fmla="*/ 913713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2 w 1136750"/>
                <a:gd name="connsiteY3" fmla="*/ 0 h 257442"/>
                <a:gd name="connsiteX0" fmla="*/ 1136750 w 1136750"/>
                <a:gd name="connsiteY0" fmla="*/ 0 h 257442"/>
                <a:gd name="connsiteX1" fmla="*/ 1082028 w 1136750"/>
                <a:gd name="connsiteY1" fmla="*/ 257442 h 257442"/>
                <a:gd name="connsiteX2" fmla="*/ 0 w 1136750"/>
                <a:gd name="connsiteY2" fmla="*/ 257442 h 257442"/>
                <a:gd name="connsiteX3" fmla="*/ 54721 w 1136750"/>
                <a:gd name="connsiteY3" fmla="*/ 0 h 257442"/>
                <a:gd name="connsiteX0" fmla="*/ 1305064 w 1305064"/>
                <a:gd name="connsiteY0" fmla="*/ 0 h 257442"/>
                <a:gd name="connsiteX1" fmla="*/ 1082028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305064 w 1305064"/>
                <a:gd name="connsiteY0" fmla="*/ 0 h 257442"/>
                <a:gd name="connsiteX1" fmla="*/ 1250343 w 1305064"/>
                <a:gd name="connsiteY1" fmla="*/ 257442 h 257442"/>
                <a:gd name="connsiteX2" fmla="*/ 0 w 1305064"/>
                <a:gd name="connsiteY2" fmla="*/ 257442 h 257442"/>
                <a:gd name="connsiteX3" fmla="*/ 54721 w 1305064"/>
                <a:gd name="connsiteY3" fmla="*/ 0 h 257442"/>
                <a:gd name="connsiteX0" fmla="*/ 1473380 w 1473380"/>
                <a:gd name="connsiteY0" fmla="*/ 0 h 257442"/>
                <a:gd name="connsiteX1" fmla="*/ 1250343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473380 w 1473380"/>
                <a:gd name="connsiteY0" fmla="*/ 0 h 257442"/>
                <a:gd name="connsiteX1" fmla="*/ 1418659 w 1473380"/>
                <a:gd name="connsiteY1" fmla="*/ 257442 h 257442"/>
                <a:gd name="connsiteX2" fmla="*/ 0 w 1473380"/>
                <a:gd name="connsiteY2" fmla="*/ 257442 h 257442"/>
                <a:gd name="connsiteX3" fmla="*/ 54721 w 1473380"/>
                <a:gd name="connsiteY3" fmla="*/ 0 h 257442"/>
                <a:gd name="connsiteX0" fmla="*/ 1633680 w 1633680"/>
                <a:gd name="connsiteY0" fmla="*/ 0 h 257442"/>
                <a:gd name="connsiteX1" fmla="*/ 14186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633680 w 1633680"/>
                <a:gd name="connsiteY0" fmla="*/ 0 h 257442"/>
                <a:gd name="connsiteX1" fmla="*/ 1578959 w 1633680"/>
                <a:gd name="connsiteY1" fmla="*/ 257442 h 257442"/>
                <a:gd name="connsiteX2" fmla="*/ 0 w 1633680"/>
                <a:gd name="connsiteY2" fmla="*/ 257442 h 257442"/>
                <a:gd name="connsiteX3" fmla="*/ 54721 w 1633680"/>
                <a:gd name="connsiteY3" fmla="*/ 0 h 257442"/>
                <a:gd name="connsiteX0" fmla="*/ 1886955 w 1886955"/>
                <a:gd name="connsiteY0" fmla="*/ 0 h 257442"/>
                <a:gd name="connsiteX1" fmla="*/ 1578959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1886955 w 1886955"/>
                <a:gd name="connsiteY0" fmla="*/ 0 h 257442"/>
                <a:gd name="connsiteX1" fmla="*/ 1832234 w 1886955"/>
                <a:gd name="connsiteY1" fmla="*/ 257442 h 257442"/>
                <a:gd name="connsiteX2" fmla="*/ 0 w 1886955"/>
                <a:gd name="connsiteY2" fmla="*/ 257442 h 257442"/>
                <a:gd name="connsiteX3" fmla="*/ 54721 w 1886955"/>
                <a:gd name="connsiteY3" fmla="*/ 0 h 257442"/>
                <a:gd name="connsiteX0" fmla="*/ 2064888 w 2064888"/>
                <a:gd name="connsiteY0" fmla="*/ 0 h 257442"/>
                <a:gd name="connsiteX1" fmla="*/ 1832234 w 2064888"/>
                <a:gd name="connsiteY1" fmla="*/ 257442 h 257442"/>
                <a:gd name="connsiteX2" fmla="*/ 0 w 2064888"/>
                <a:gd name="connsiteY2" fmla="*/ 257442 h 257442"/>
                <a:gd name="connsiteX3" fmla="*/ 54721 w 2064888"/>
                <a:gd name="connsiteY3" fmla="*/ 0 h 257442"/>
                <a:gd name="connsiteX0" fmla="*/ 2064888 w 2064888"/>
                <a:gd name="connsiteY0" fmla="*/ 0 h 257442"/>
                <a:gd name="connsiteX1" fmla="*/ 2010166 w 2064888"/>
                <a:gd name="connsiteY1" fmla="*/ 257442 h 257442"/>
                <a:gd name="connsiteX2" fmla="*/ 0 w 2064888"/>
                <a:gd name="connsiteY2" fmla="*/ 257442 h 257442"/>
                <a:gd name="connsiteX3" fmla="*/ 54721 w 2064888"/>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064889 w 2064889"/>
                <a:gd name="connsiteY0" fmla="*/ 0 h 257442"/>
                <a:gd name="connsiteX1" fmla="*/ 2010167 w 2064889"/>
                <a:gd name="connsiteY1" fmla="*/ 257442 h 257442"/>
                <a:gd name="connsiteX2" fmla="*/ 0 w 2064889"/>
                <a:gd name="connsiteY2" fmla="*/ 257442 h 257442"/>
                <a:gd name="connsiteX3" fmla="*/ 54722 w 2064889"/>
                <a:gd name="connsiteY3" fmla="*/ 0 h 257442"/>
                <a:gd name="connsiteX0" fmla="*/ 2225189 w 2225189"/>
                <a:gd name="connsiteY0" fmla="*/ 0 h 257442"/>
                <a:gd name="connsiteX1" fmla="*/ 2010167 w 2225189"/>
                <a:gd name="connsiteY1" fmla="*/ 257442 h 257442"/>
                <a:gd name="connsiteX2" fmla="*/ 0 w 2225189"/>
                <a:gd name="connsiteY2" fmla="*/ 257442 h 257442"/>
                <a:gd name="connsiteX3" fmla="*/ 54722 w 2225189"/>
                <a:gd name="connsiteY3" fmla="*/ 0 h 257442"/>
                <a:gd name="connsiteX0" fmla="*/ 2225189 w 2225189"/>
                <a:gd name="connsiteY0" fmla="*/ 0 h 257442"/>
                <a:gd name="connsiteX1" fmla="*/ 2170468 w 2225189"/>
                <a:gd name="connsiteY1" fmla="*/ 257442 h 257442"/>
                <a:gd name="connsiteX2" fmla="*/ 0 w 2225189"/>
                <a:gd name="connsiteY2" fmla="*/ 257442 h 257442"/>
                <a:gd name="connsiteX3" fmla="*/ 54722 w 2225189"/>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1 w 2225188"/>
                <a:gd name="connsiteY3" fmla="*/ 0 h 257442"/>
                <a:gd name="connsiteX0" fmla="*/ 2225188 w 2225188"/>
                <a:gd name="connsiteY0" fmla="*/ 0 h 257442"/>
                <a:gd name="connsiteX1" fmla="*/ 2170467 w 2225188"/>
                <a:gd name="connsiteY1" fmla="*/ 257442 h 257442"/>
                <a:gd name="connsiteX2" fmla="*/ 0 w 2225188"/>
                <a:gd name="connsiteY2" fmla="*/ 257442 h 257442"/>
                <a:gd name="connsiteX3" fmla="*/ 54720 w 2225188"/>
                <a:gd name="connsiteY3" fmla="*/ 0 h 257442"/>
                <a:gd name="connsiteX0" fmla="*/ 2385487 w 2385487"/>
                <a:gd name="connsiteY0" fmla="*/ 0 h 257442"/>
                <a:gd name="connsiteX1" fmla="*/ 2170467 w 2385487"/>
                <a:gd name="connsiteY1" fmla="*/ 257442 h 257442"/>
                <a:gd name="connsiteX2" fmla="*/ 0 w 2385487"/>
                <a:gd name="connsiteY2" fmla="*/ 257442 h 257442"/>
                <a:gd name="connsiteX3" fmla="*/ 54720 w 2385487"/>
                <a:gd name="connsiteY3" fmla="*/ 0 h 257442"/>
                <a:gd name="connsiteX0" fmla="*/ 2385487 w 2385487"/>
                <a:gd name="connsiteY0" fmla="*/ 0 h 257442"/>
                <a:gd name="connsiteX1" fmla="*/ 2330766 w 2385487"/>
                <a:gd name="connsiteY1" fmla="*/ 257442 h 257442"/>
                <a:gd name="connsiteX2" fmla="*/ 0 w 2385487"/>
                <a:gd name="connsiteY2" fmla="*/ 257442 h 257442"/>
                <a:gd name="connsiteX3" fmla="*/ 54720 w 2385487"/>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385488 w 2385488"/>
                <a:gd name="connsiteY0" fmla="*/ 0 h 257442"/>
                <a:gd name="connsiteX1" fmla="*/ 2330767 w 2385488"/>
                <a:gd name="connsiteY1" fmla="*/ 257442 h 257442"/>
                <a:gd name="connsiteX2" fmla="*/ 0 w 2385488"/>
                <a:gd name="connsiteY2" fmla="*/ 257442 h 257442"/>
                <a:gd name="connsiteX3" fmla="*/ 54721 w 2385488"/>
                <a:gd name="connsiteY3" fmla="*/ 0 h 257442"/>
                <a:gd name="connsiteX0" fmla="*/ 2553804 w 2553804"/>
                <a:gd name="connsiteY0" fmla="*/ 0 h 257442"/>
                <a:gd name="connsiteX1" fmla="*/ 2330767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553804 w 2553804"/>
                <a:gd name="connsiteY0" fmla="*/ 0 h 257442"/>
                <a:gd name="connsiteX1" fmla="*/ 2499083 w 2553804"/>
                <a:gd name="connsiteY1" fmla="*/ 257442 h 257442"/>
                <a:gd name="connsiteX2" fmla="*/ 0 w 2553804"/>
                <a:gd name="connsiteY2" fmla="*/ 257442 h 257442"/>
                <a:gd name="connsiteX3" fmla="*/ 54721 w 2553804"/>
                <a:gd name="connsiteY3" fmla="*/ 0 h 257442"/>
                <a:gd name="connsiteX0" fmla="*/ 2812336 w 2812336"/>
                <a:gd name="connsiteY0" fmla="*/ 0 h 257442"/>
                <a:gd name="connsiteX1" fmla="*/ 2499083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812336 w 2812336"/>
                <a:gd name="connsiteY0" fmla="*/ 0 h 257442"/>
                <a:gd name="connsiteX1" fmla="*/ 2757615 w 2812336"/>
                <a:gd name="connsiteY1" fmla="*/ 257442 h 257442"/>
                <a:gd name="connsiteX2" fmla="*/ 0 w 2812336"/>
                <a:gd name="connsiteY2" fmla="*/ 257442 h 257442"/>
                <a:gd name="connsiteX3" fmla="*/ 54721 w 2812336"/>
                <a:gd name="connsiteY3" fmla="*/ 0 h 257442"/>
                <a:gd name="connsiteX0" fmla="*/ 2972637 w 2972637"/>
                <a:gd name="connsiteY0" fmla="*/ 0 h 257442"/>
                <a:gd name="connsiteX1" fmla="*/ 2757615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2972637 w 2972637"/>
                <a:gd name="connsiteY0" fmla="*/ 0 h 257442"/>
                <a:gd name="connsiteX1" fmla="*/ 2917916 w 2972637"/>
                <a:gd name="connsiteY1" fmla="*/ 257442 h 257442"/>
                <a:gd name="connsiteX2" fmla="*/ 0 w 2972637"/>
                <a:gd name="connsiteY2" fmla="*/ 257442 h 257442"/>
                <a:gd name="connsiteX3" fmla="*/ 54721 w 2972637"/>
                <a:gd name="connsiteY3" fmla="*/ 0 h 257442"/>
                <a:gd name="connsiteX0" fmla="*/ 3176218 w 3176218"/>
                <a:gd name="connsiteY0" fmla="*/ 0 h 257442"/>
                <a:gd name="connsiteX1" fmla="*/ 2917916 w 3176218"/>
                <a:gd name="connsiteY1" fmla="*/ 257442 h 257442"/>
                <a:gd name="connsiteX2" fmla="*/ 0 w 3176218"/>
                <a:gd name="connsiteY2" fmla="*/ 257442 h 257442"/>
                <a:gd name="connsiteX3" fmla="*/ 54721 w 3176218"/>
                <a:gd name="connsiteY3" fmla="*/ 0 h 257442"/>
                <a:gd name="connsiteX0" fmla="*/ 3176218 w 3176218"/>
                <a:gd name="connsiteY0" fmla="*/ 0 h 257442"/>
                <a:gd name="connsiteX1" fmla="*/ 3121496 w 3176218"/>
                <a:gd name="connsiteY1" fmla="*/ 257442 h 257442"/>
                <a:gd name="connsiteX2" fmla="*/ 0 w 3176218"/>
                <a:gd name="connsiteY2" fmla="*/ 257442 h 257442"/>
                <a:gd name="connsiteX3" fmla="*/ 54721 w 3176218"/>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 name="connsiteX0" fmla="*/ 3176219 w 3176219"/>
                <a:gd name="connsiteY0" fmla="*/ 0 h 257442"/>
                <a:gd name="connsiteX1" fmla="*/ 3121497 w 3176219"/>
                <a:gd name="connsiteY1" fmla="*/ 257442 h 257442"/>
                <a:gd name="connsiteX2" fmla="*/ 0 w 3176219"/>
                <a:gd name="connsiteY2" fmla="*/ 257442 h 257442"/>
                <a:gd name="connsiteX3" fmla="*/ 54722 w 3176219"/>
                <a:gd name="connsiteY3" fmla="*/ 0 h 257442"/>
              </a:gdLst>
              <a:ahLst/>
              <a:cxnLst>
                <a:cxn ang="0">
                  <a:pos x="connsiteX0" y="connsiteY0"/>
                </a:cxn>
                <a:cxn ang="0">
                  <a:pos x="connsiteX1" y="connsiteY1"/>
                </a:cxn>
                <a:cxn ang="0">
                  <a:pos x="connsiteX2" y="connsiteY2"/>
                </a:cxn>
                <a:cxn ang="0">
                  <a:pos x="connsiteX3" y="connsiteY3"/>
                </a:cxn>
              </a:cxnLst>
              <a:rect l="l" t="t" r="r" b="b"/>
              <a:pathLst>
                <a:path w="3176219" h="257442">
                  <a:moveTo>
                    <a:pt x="3176219" y="0"/>
                  </a:moveTo>
                  <a:lnTo>
                    <a:pt x="3121497" y="257442"/>
                  </a:lnTo>
                  <a:lnTo>
                    <a:pt x="0" y="257442"/>
                  </a:lnTo>
                  <a:lnTo>
                    <a:pt x="54722" y="0"/>
                  </a:lnTo>
                  <a:close/>
                </a:path>
              </a:pathLst>
            </a:custGeom>
            <a:solidFill>
              <a:schemeClr val="accent6">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1" name="btfpRunningAgenda2LevelTextRight825444">
              <a:extLst>
                <a:ext uri="{FF2B5EF4-FFF2-40B4-BE49-F238E27FC236}">
                  <a16:creationId xmlns:a16="http://schemas.microsoft.com/office/drawing/2014/main" id="{1360E0E8-22D4-DA82-B875-A7131EE605E0}"/>
                </a:ext>
              </a:extLst>
            </p:cNvPr>
            <p:cNvSpPr txBox="1"/>
            <p:nvPr/>
          </p:nvSpPr>
          <p:spPr bwMode="gray">
            <a:xfrm>
              <a:off x="1558148" y="914400"/>
              <a:ext cx="2029018" cy="257442"/>
            </a:xfrm>
            <a:prstGeom prst="rect">
              <a:avLst/>
            </a:prstGeom>
            <a:solidFill>
              <a:schemeClr val="accent6">
                <a:lumMod val="20000"/>
                <a:lumOff val="80000"/>
              </a:schemeClr>
            </a:solidFill>
          </p:spPr>
          <p:txBody>
            <a:bodyPr vert="horz" wrap="none" lIns="360363" tIns="36036" rIns="360363" bIns="36036"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all" spc="450" dirty="0">
                  <a:solidFill>
                    <a:srgbClr val="000000"/>
                  </a:solidFill>
                  <a:latin typeface="Aptos" panose="020B0004020202020204" pitchFamily="34" charset="0"/>
                </a:rPr>
                <a:t>RESULTATS</a:t>
              </a:r>
              <a:endParaRPr kumimoji="0" lang="fr-FR" sz="1200" b="1" i="0" u="none" strike="noStrike" kern="1200" cap="all" spc="450" normalizeH="0" baseline="0" noProof="0" dirty="0">
                <a:ln>
                  <a:noFill/>
                </a:ln>
                <a:solidFill>
                  <a:srgbClr val="000000"/>
                </a:solidFill>
                <a:effectLst/>
                <a:uLnTx/>
                <a:uFillTx/>
                <a:latin typeface="Aptos" panose="020B0004020202020204" pitchFamily="34" charset="0"/>
                <a:ea typeface="+mn-ea"/>
                <a:cs typeface="+mn-cs"/>
              </a:endParaRPr>
            </a:p>
          </p:txBody>
        </p:sp>
      </p:grpSp>
    </p:spTree>
    <p:custDataLst>
      <p:tags r:id="rId1"/>
    </p:custDataLst>
    <p:extLst>
      <p:ext uri="{BB962C8B-B14F-4D97-AF65-F5344CB8AC3E}">
        <p14:creationId xmlns:p14="http://schemas.microsoft.com/office/powerpoint/2010/main" val="348986972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BTFPROTATION" val="270"/>
  <p:tag name="BTFPLAYOUTENABLED" val="0"/>
</p:tagLst>
</file>

<file path=ppt/tags/tag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BTFPLAYOUTENABLED"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7f0.uub90uy9E.S5g6zH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6tcGaFG0F6NwLdK9JtxT1g"/>
</p:tagLst>
</file>

<file path=ppt/tags/tag18.xml><?xml version="1.0" encoding="utf-8"?>
<p:tagLst xmlns:a="http://schemas.openxmlformats.org/drawingml/2006/main" xmlns:r="http://schemas.openxmlformats.org/officeDocument/2006/relationships" xmlns:p="http://schemas.openxmlformats.org/presentationml/2006/main">
  <p:tag name="BTFPLAYOUTENABLED" val="1"/>
</p:tagLst>
</file>

<file path=ppt/tags/tag19.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BTFPLAYOUTENABLED" val="1"/>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Lst>
</file>

<file path=ppt/tags/tag23.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AS_UNIQUEID" val="42451"/>
</p:tagLst>
</file>

<file path=ppt/tags/tag30.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Lst>
</file>

<file path=ppt/tags/tag33.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BTFPLAYOUTENABLED" val="1"/>
</p:tagLst>
</file>

<file path=ppt/tags/tag36.xml><?xml version="1.0" encoding="utf-8"?>
<p:tagLst xmlns:a="http://schemas.openxmlformats.org/drawingml/2006/main" xmlns:r="http://schemas.openxmlformats.org/officeDocument/2006/relationships" xmlns:p="http://schemas.openxmlformats.org/presentationml/2006/main">
  <p:tag name="BTFPLAYOUTENABLED" val="1"/>
</p:tagLst>
</file>

<file path=ppt/tags/tag37.xml><?xml version="1.0" encoding="utf-8"?>
<p:tagLst xmlns:a="http://schemas.openxmlformats.org/drawingml/2006/main" xmlns:r="http://schemas.openxmlformats.org/officeDocument/2006/relationships" xmlns:p="http://schemas.openxmlformats.org/presentationml/2006/main">
  <p:tag name="BTFPLAYOUTENABLED" val="1"/>
</p:tagLst>
</file>

<file path=ppt/tags/tag38.xml><?xml version="1.0" encoding="utf-8"?>
<p:tagLst xmlns:a="http://schemas.openxmlformats.org/drawingml/2006/main" xmlns:r="http://schemas.openxmlformats.org/officeDocument/2006/relationships" xmlns:p="http://schemas.openxmlformats.org/presentationml/2006/main">
  <p:tag name="BTFPROTATION" val="270"/>
  <p:tag name="BTFPLAYOUTENABLED" val="0"/>
</p:tagLst>
</file>

<file path=ppt/tags/tag39.xml><?xml version="1.0" encoding="utf-8"?>
<p:tagLst xmlns:a="http://schemas.openxmlformats.org/drawingml/2006/main" xmlns:r="http://schemas.openxmlformats.org/officeDocument/2006/relationships" xmlns:p="http://schemas.openxmlformats.org/presentationml/2006/main">
  <p:tag name="BTFPROTATION" val="270"/>
  <p:tag name="BTFPLAYOUTENABLED" val="0"/>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Lst>
</file>

<file path=ppt/tags/tag40.xml><?xml version="1.0" encoding="utf-8"?>
<p:tagLst xmlns:a="http://schemas.openxmlformats.org/drawingml/2006/main" xmlns:r="http://schemas.openxmlformats.org/officeDocument/2006/relationships" xmlns:p="http://schemas.openxmlformats.org/presentationml/2006/main">
  <p:tag name="BTFPLAYOUTENABLED" val="1"/>
</p:tagLst>
</file>

<file path=ppt/tags/tag41.xml><?xml version="1.0" encoding="utf-8"?>
<p:tagLst xmlns:a="http://schemas.openxmlformats.org/drawingml/2006/main" xmlns:r="http://schemas.openxmlformats.org/officeDocument/2006/relationships" xmlns:p="http://schemas.openxmlformats.org/presentationml/2006/main">
  <p:tag name="BTFPLAYOUTENABLED" val="1"/>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BTFPLAYOUTENABLED" val="1"/>
</p:tagLst>
</file>

<file path=ppt/tags/tag46.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BTFPLAYOUTENABLED"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7f0.uub90uy9E.S5g6z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6tcGaFG0F6NwLdK9JtxT1g"/>
</p:tagLst>
</file>

<file path=ppt/tags/tag51.xml><?xml version="1.0" encoding="utf-8"?>
<p:tagLst xmlns:a="http://schemas.openxmlformats.org/drawingml/2006/main" xmlns:r="http://schemas.openxmlformats.org/officeDocument/2006/relationships" xmlns:p="http://schemas.openxmlformats.org/presentationml/2006/main">
  <p:tag name="BTFPLAYOUTENABLED" val="1"/>
</p:tagLst>
</file>

<file path=ppt/tags/tag52.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BTFPLAYOUTENABLED" val="1"/>
</p:tagLst>
</file>

<file path=ppt/tags/tag55.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BTFPLAYOUTENABLED" val="1"/>
</p:tagLst>
</file>

<file path=ppt/tags/tag58.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BTFPLAYOUTENABLED" val="1"/>
</p:tagLst>
</file>

<file path=ppt/tags/tag61.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BTFPLAYOUTENABLED" val="1"/>
</p:tagLst>
</file>

<file path=ppt/tags/tag64.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BTFPLAYOUTENABLED"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2_Theme1">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520</TotalTime>
  <Words>4062</Words>
  <Application>Microsoft Office PowerPoint</Application>
  <PresentationFormat>Grand écran</PresentationFormat>
  <Paragraphs>906</Paragraphs>
  <Slides>28</Slides>
  <Notes>1</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2_Theme1</vt:lpstr>
      <vt:lpstr>Thème Office</vt:lpstr>
      <vt:lpstr>CARTOGRAPHIE DYNAMIQUE DES RESSOURCES DU PNDS 2021-2030 ET ALIGNEMENT DANS LE SECTEUR DE LA SANTE</vt:lpstr>
      <vt:lpstr>Plan de présentation</vt:lpstr>
      <vt:lpstr>Plan de présentation</vt:lpstr>
      <vt:lpstr>Au sein de la DGESS, la DPPSE est chargée de conduire la prospective, la planification stratégique et opérationnelle, et le suivi-évaluation du MSHP</vt:lpstr>
      <vt:lpstr>Plan de présentation</vt:lpstr>
      <vt:lpstr>La cartographie dynamique: outil opérationnalisant la composante "un budget" de la vision «3’1», pour la prise de décisions basées sur des données probantes</vt:lpstr>
      <vt:lpstr>Un processus en 4 temps pour disposer des données pertinentes analysées selon plusieurs domaines prioritaires du système de santé</vt:lpstr>
      <vt:lpstr>Le secteur de la santé est principalement financé par des ressources domestiques (41%), suivies des PTF (1/3 des financements), avec +20 bailleurs</vt:lpstr>
      <vt:lpstr>Les ressources en santé sont principalement orientées vers le niveau périphérique et réparties entre 21 domaines, les ressources humaines représentant +1/3</vt:lpstr>
      <vt:lpstr>Un écart global de -196 Md (-2,3%) est constaté pour la période 2023-25, suggérant à la fois une réallocation et une mobilisation des ressources supplémentaires</vt:lpstr>
      <vt:lpstr>La santé communautaire (SC) joue un rôle central dans le système national de santé. Cependant, leur financement émane essentiellement  (soit 90%) des PTF </vt:lpstr>
      <vt:lpstr>La SRMNEA-N est principalement financée par des ressources domestiques (57%) et il est nécessaire de mieux orienter les interventions vers les localités prioritaires</vt:lpstr>
      <vt:lpstr>La SRMNEA-N est principalement financée par des ressources domestiques (57%) et il est nécessaire de mieux orienter les interventions vers les localités prioritaires</vt:lpstr>
      <vt:lpstr>Principales conclusions et recommandations</vt:lpstr>
      <vt:lpstr>Plan de présentation</vt:lpstr>
      <vt:lpstr>Points clés de la cartographie des ressources 2024</vt:lpstr>
      <vt:lpstr>Plan de présentation</vt:lpstr>
      <vt:lpstr>Processus d’alignement santé : état des lieux et perspectives</vt:lpstr>
      <vt:lpstr>Processus d’alignement santé : état des lieux et perspectives</vt:lpstr>
      <vt:lpstr>Processus d’alignement santé : état des lieux et perspectives</vt:lpstr>
      <vt:lpstr>Présentation PowerPoint</vt:lpstr>
      <vt:lpstr>ANNEXES</vt:lpstr>
      <vt:lpstr>Le secteur de la santé est principalement financé par des ressources domestiques (41%), suivies des PTF (1/3 des financements), avec +20 bailleurs</vt:lpstr>
      <vt:lpstr>Les ressources et les dépenses par habitant donnent un premier aperçu de l'équité : dans l'ensemble, les allocations par habitant sont inférieures à la norme ($86)*</vt:lpstr>
      <vt:lpstr>Un écart global de -196 Md (-2,3%) est constaté pour la période 2023-25, suggérant à la fois une réallocation et une mobilisation des ressources supplémentaires</vt:lpstr>
      <vt:lpstr>Les SSP sont la pierre angulaire de la marche vers la CSU au Burkina Faso, d'où l'effort constant dans le financement (62%) et l'exécution des interventions de SSP</vt:lpstr>
      <vt:lpstr>Les SSP sont la pierre angulaire de la marche vers la CSU au Burkina Faso, d'où l'effort constant dans le financement (62%) et l'exécution des interventions de SSP</vt:lpstr>
      <vt:lpstr>Le paludisme bénéficie d'un financement croissant, notamment des PTF (98%). Toutefois, les dépenses devraient être adaptées aux cibles pour plus d'impact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CR&amp;SD : un processus opérationnalisant la composante "un budget" de la vision "3 en 1", en vue d'une prise de décision fondée sur des données probantes</dc:title>
  <dc:creator>Boukary Tandamba</dc:creator>
  <cp:lastModifiedBy>Marie Michele Dahany</cp:lastModifiedBy>
  <cp:revision>29</cp:revision>
  <dcterms:created xsi:type="dcterms:W3CDTF">2024-03-10T21:48:17Z</dcterms:created>
  <dcterms:modified xsi:type="dcterms:W3CDTF">2024-04-25T09:57:00Z</dcterms:modified>
</cp:coreProperties>
</file>