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73CB1-4F2D-7E6E-5CB9-933AEC13A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BCDF4A-B45A-F56B-B290-B1C9C09AE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0EFF16-2EE7-CADC-EB51-A45EAF52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C37ED5-195A-18A4-14C6-156225BA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18FCEC-D986-FE91-F6B2-0E1A782CE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51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0E018B-F050-A395-EE1C-466814D7F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ADF5253-E2EF-BB8D-C20E-4AF23C32D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51CFB2-B1F4-7D06-9C02-29781EABF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69A1F7-8022-58F1-0C5C-B24F8496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1E33BF-1276-E3A2-0C2B-34088CD0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88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8A6386-7131-838C-247F-655618EEBA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74A37A2-D186-4C52-0DDF-DD3C60F6F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C7ACB5-1AC3-2226-3EA0-28E89554A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026DCE-51A8-CED5-BCCC-E071A2CF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D9BE2F-7AE6-5BC5-4406-24814C62C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1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CA09CB-4963-199D-8C6A-B715B927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D1A09-227B-B852-DF68-CFAE04441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C7CDAF-1977-DF6A-121E-3E7B4167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36F566-C50E-69A8-B153-766A5316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D10DD6-4344-D63E-FD43-80CD2BCF0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40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E2188-87B3-7FD4-B36F-82C9BC117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B6A746-0B65-9E70-BDB6-8742AD87A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369D62-8D22-7178-E084-A00A28C0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D37DBC-A47C-7901-F21D-F54B99BAD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4EAE59-DE08-BAB8-22C0-384A5B14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82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B68792-701F-4DC4-5DDF-35984E237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86F322-B4D4-41A4-DE1B-27A9663014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E13C48-E57E-E269-7752-CA5FB9A3F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CB797A-5E15-05A4-CBD8-8ADBFA87B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7EE559-3186-218C-4B78-8F58C4894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99BB2F-4A60-8987-00E2-9FFCEF155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32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4FA480-DD67-3C6F-8E50-1E25BDFCA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94B9B3-5404-8E9F-124F-018FF49D3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6E0D10-0A03-5C5C-6829-7325EC048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D0EBB7D-4A78-E785-BC83-0F6FAE59E3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C954DC9-F9CC-3439-A076-92D8DE414C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292567F-4BF5-AA10-7830-4AC7C81A5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089CC0C-49BC-3C00-7E45-2DE399729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3A4C167-8B47-95CB-3CF0-8D9B8735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98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1BAA4F-88DC-B0D7-F699-9306D8F89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23CC96-B737-B0A0-3425-58F7BF4B7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08DF6A-15CD-3A30-771A-624EE707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5E497C-8036-58C1-8EBA-A7A165DD4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85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17AAD07-F49C-7BE9-54D4-B6F5BDC7C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8C2F82-9035-AC24-8797-81D853CA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0A54C6-50DB-D2BC-4C58-5EF0BB1D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74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B1AD8D-304F-09A8-5691-2FF1F139F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E6EF63-6347-F97E-11F5-E3D93768A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D665C0-285E-AFEE-9209-FB6D5C115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AB995E-AE4F-D5F0-B3D2-649A4B7F3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557E7A-0FE8-3A94-B944-FD96EDBB8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CE2F1C-D1CF-81CA-FD8B-62B8C95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3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5DD33B-95E0-0D8C-C7A1-EF5CCDC71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AA02674-DF60-AD15-BF48-59BBFC9A9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FCF62E-2954-BCF1-5A11-7BE33FE43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790966-4B9A-F05B-ABC1-D5313C3C1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C25B66-997A-A614-4E47-8FFA1A28F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E50B9B-4178-F92E-AE68-B74011AD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92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65DE89C-DD37-FCF2-8943-02FDD4AA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8C24B9-C8CF-9464-6000-183CB8617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B2CF75-5B30-D337-253A-27AE97551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77D691-4812-4F67-8EB7-721D707D8087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D34BB8-56F1-D9F2-1612-5C03C093B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5C9781-ADAC-7A84-CE0B-069AAAD73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52608C-EC83-45D4-BB20-015D91757D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10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C4118A-B523-45D9-B427-8E05B2DEA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5B72B56-DA12-D8B8-C6CA-F80A54750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2705" y="557189"/>
            <a:ext cx="7010663" cy="3346901"/>
          </a:xfrm>
          <a:noFill/>
        </p:spPr>
        <p:txBody>
          <a:bodyPr>
            <a:normAutofit/>
          </a:bodyPr>
          <a:lstStyle/>
          <a:p>
            <a:pPr algn="l"/>
            <a:r>
              <a:rPr lang="fr-FR" sz="4800" b="1" dirty="0"/>
              <a:t>RECOMMANDATIONS </a:t>
            </a:r>
            <a:br>
              <a:rPr lang="fr-FR" sz="4800" b="1" dirty="0"/>
            </a:br>
            <a:r>
              <a:rPr lang="fr-FR" sz="4800" b="1" dirty="0"/>
              <a:t>DU CSD S1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4E557E-80E4-C5E8-D166-897BBC9489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40" r="19104"/>
          <a:stretch/>
        </p:blipFill>
        <p:spPr>
          <a:xfrm>
            <a:off x="6095999" y="10"/>
            <a:ext cx="610565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89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6B847C0-CD64-653E-0164-E425192EA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fr-FR" b="1" dirty="0"/>
              <a:t>Recommandations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B537CB9-D2D9-F433-1F9C-30E41A8F2F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394680"/>
              </p:ext>
            </p:extLst>
          </p:nvPr>
        </p:nvGraphicFramePr>
        <p:xfrm>
          <a:off x="386080" y="1314138"/>
          <a:ext cx="11267440" cy="5324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72">
                  <a:extLst>
                    <a:ext uri="{9D8B030D-6E8A-4147-A177-3AD203B41FA5}">
                      <a16:colId xmlns:a16="http://schemas.microsoft.com/office/drawing/2014/main" val="1908856169"/>
                    </a:ext>
                  </a:extLst>
                </a:gridCol>
                <a:gridCol w="2687480">
                  <a:extLst>
                    <a:ext uri="{9D8B030D-6E8A-4147-A177-3AD203B41FA5}">
                      <a16:colId xmlns:a16="http://schemas.microsoft.com/office/drawing/2014/main" val="2576997845"/>
                    </a:ext>
                  </a:extLst>
                </a:gridCol>
                <a:gridCol w="1122106">
                  <a:extLst>
                    <a:ext uri="{9D8B030D-6E8A-4147-A177-3AD203B41FA5}">
                      <a16:colId xmlns:a16="http://schemas.microsoft.com/office/drawing/2014/main" val="4109518463"/>
                    </a:ext>
                  </a:extLst>
                </a:gridCol>
                <a:gridCol w="1637002">
                  <a:extLst>
                    <a:ext uri="{9D8B030D-6E8A-4147-A177-3AD203B41FA5}">
                      <a16:colId xmlns:a16="http://schemas.microsoft.com/office/drawing/2014/main" val="2391873536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3770608157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839751609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1796402049"/>
                    </a:ext>
                  </a:extLst>
                </a:gridCol>
              </a:tblGrid>
              <a:tr h="713634">
                <a:tc>
                  <a:txBody>
                    <a:bodyPr/>
                    <a:lstStyle/>
                    <a:p>
                      <a:endParaRPr lang="fr-F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>
                          <a:effectLst/>
                        </a:rPr>
                        <a:t>Recommandations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>
                          <a:effectLst/>
                        </a:rPr>
                        <a:t>Échéances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>
                          <a:effectLst/>
                        </a:rPr>
                        <a:t>État de mis en œuvre de la recommandation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>
                          <a:effectLst/>
                        </a:rPr>
                        <a:t>Structure responsable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>
                          <a:effectLst/>
                        </a:rPr>
                        <a:t>Niveau de réalisation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>
                          <a:effectLst/>
                        </a:rPr>
                        <a:t>Observations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extLst>
                  <a:ext uri="{0D108BD9-81ED-4DB2-BD59-A6C34878D82A}">
                    <a16:rowId xmlns:a16="http://schemas.microsoft.com/office/drawing/2014/main" val="1572976663"/>
                  </a:ext>
                </a:extLst>
              </a:tr>
              <a:tr h="1436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>
                          <a:effectLst/>
                        </a:rPr>
                        <a:t>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Renforcer le financement afin d’assurer la régularité des rotations des vols au profit des agents sous blocus dans les ZADS (Vols réguliers)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 dirty="0">
                          <a:effectLst/>
                        </a:rPr>
                        <a:t>Juin 2024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Partiellement réalisés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DGF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 dirty="0">
                          <a:effectLst/>
                        </a:rPr>
                        <a:t> 70%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600" b="1" dirty="0">
                          <a:effectLst/>
                        </a:rPr>
                        <a:t>Le budget des rotation est passé de 640 M en 2023 à 950 M en 2024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600" b="1" dirty="0">
                          <a:effectLst/>
                        </a:rPr>
                        <a:t>650 agents ont bénéficié des rotations des vols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extLst>
                  <a:ext uri="{0D108BD9-81ED-4DB2-BD59-A6C34878D82A}">
                    <a16:rowId xmlns:a16="http://schemas.microsoft.com/office/drawing/2014/main" val="355581075"/>
                  </a:ext>
                </a:extLst>
              </a:tr>
              <a:tr h="27338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>
                          <a:effectLst/>
                        </a:rPr>
                        <a:t>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Renforcer la coordination entre acteurs (CAMAGE, CORUS, PTF) pour assurer l’approvisionnement en intrants dans les ZADS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 dirty="0">
                          <a:effectLst/>
                        </a:rPr>
                        <a:t>Juin 2024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Partiellement réalisé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IM  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80%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 dirty="0">
                          <a:effectLst/>
                        </a:rPr>
                        <a:t>Un mécanisme de coordination a été mis en place avec les acteurs du ministère (DS, DRS), la CAMEG et les autorités en charge de la sécurité. </a:t>
                      </a:r>
                      <a:endParaRPr lang="fr-FR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 dirty="0">
                          <a:effectLst/>
                        </a:rPr>
                        <a:t>Un processus est en cours de mise en place un mécanisme pour une coordination d’ensemble avec les vols UNAHS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263" marR="48263" marT="0" marB="0"/>
                </a:tc>
                <a:extLst>
                  <a:ext uri="{0D108BD9-81ED-4DB2-BD59-A6C34878D82A}">
                    <a16:rowId xmlns:a16="http://schemas.microsoft.com/office/drawing/2014/main" val="1337706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45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D5CD7A5E-D2F4-60A3-2A63-B705B170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fr-FR" b="1" dirty="0"/>
              <a:t>Recommandations </a:t>
            </a:r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BE05F98-13F5-B5F2-3D2A-DA2E322CDE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795189"/>
              </p:ext>
            </p:extLst>
          </p:nvPr>
        </p:nvGraphicFramePr>
        <p:xfrm>
          <a:off x="838200" y="2224324"/>
          <a:ext cx="10515604" cy="3770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845">
                  <a:extLst>
                    <a:ext uri="{9D8B030D-6E8A-4147-A177-3AD203B41FA5}">
                      <a16:colId xmlns:a16="http://schemas.microsoft.com/office/drawing/2014/main" val="2081505404"/>
                    </a:ext>
                  </a:extLst>
                </a:gridCol>
                <a:gridCol w="2518256">
                  <a:extLst>
                    <a:ext uri="{9D8B030D-6E8A-4147-A177-3AD203B41FA5}">
                      <a16:colId xmlns:a16="http://schemas.microsoft.com/office/drawing/2014/main" val="3698216041"/>
                    </a:ext>
                  </a:extLst>
                </a:gridCol>
                <a:gridCol w="1132016">
                  <a:extLst>
                    <a:ext uri="{9D8B030D-6E8A-4147-A177-3AD203B41FA5}">
                      <a16:colId xmlns:a16="http://schemas.microsoft.com/office/drawing/2014/main" val="1283193830"/>
                    </a:ext>
                  </a:extLst>
                </a:gridCol>
                <a:gridCol w="1585554">
                  <a:extLst>
                    <a:ext uri="{9D8B030D-6E8A-4147-A177-3AD203B41FA5}">
                      <a16:colId xmlns:a16="http://schemas.microsoft.com/office/drawing/2014/main" val="2414974357"/>
                    </a:ext>
                  </a:extLst>
                </a:gridCol>
                <a:gridCol w="1260738">
                  <a:extLst>
                    <a:ext uri="{9D8B030D-6E8A-4147-A177-3AD203B41FA5}">
                      <a16:colId xmlns:a16="http://schemas.microsoft.com/office/drawing/2014/main" val="2032008276"/>
                    </a:ext>
                  </a:extLst>
                </a:gridCol>
                <a:gridCol w="1063180">
                  <a:extLst>
                    <a:ext uri="{9D8B030D-6E8A-4147-A177-3AD203B41FA5}">
                      <a16:colId xmlns:a16="http://schemas.microsoft.com/office/drawing/2014/main" val="2833075444"/>
                    </a:ext>
                  </a:extLst>
                </a:gridCol>
                <a:gridCol w="2649015">
                  <a:extLst>
                    <a:ext uri="{9D8B030D-6E8A-4147-A177-3AD203B41FA5}">
                      <a16:colId xmlns:a16="http://schemas.microsoft.com/office/drawing/2014/main" val="11243530"/>
                    </a:ext>
                  </a:extLst>
                </a:gridCol>
              </a:tblGrid>
              <a:tr h="69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>
                          <a:effectLst/>
                        </a:rPr>
                        <a:t>Recommandations 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>
                          <a:effectLst/>
                        </a:rPr>
                        <a:t>Échéances 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>
                          <a:effectLst/>
                        </a:rPr>
                        <a:t>État de mis en œuvre de la recommandation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>
                          <a:effectLst/>
                        </a:rPr>
                        <a:t>Structure responsable 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>
                          <a:effectLst/>
                        </a:rPr>
                        <a:t>Niveau de réalisation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>
                          <a:effectLst/>
                        </a:rPr>
                        <a:t>Observations 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extLst>
                  <a:ext uri="{0D108BD9-81ED-4DB2-BD59-A6C34878D82A}">
                    <a16:rowId xmlns:a16="http://schemas.microsoft.com/office/drawing/2014/main" val="3319673797"/>
                  </a:ext>
                </a:extLst>
              </a:tr>
              <a:tr h="23667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dirty="0">
                          <a:effectLst/>
                        </a:rPr>
                        <a:t>3</a:t>
                      </a:r>
                      <a:endParaRPr lang="fr-F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Alléger les procédures de déblocage de la motivation des ASBC en vue de rémunérer à temps les ASBC</a:t>
                      </a: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Juin 2024</a:t>
                      </a: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Partiellement réalisé </a:t>
                      </a:r>
                      <a:endParaRPr lang="fr-FR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DGF/DGSHP</a:t>
                      </a: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40%</a:t>
                      </a: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 dirty="0">
                          <a:effectLst/>
                        </a:rPr>
                        <a:t>Une réunion a été organisée par la DGESS et PROPEL pour impliquer davantage les acteurs à différents niveaux dans le processus afin d’accélérer les procédures. </a:t>
                      </a:r>
                      <a:endParaRPr lang="fr-FR" sz="13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 dirty="0">
                          <a:effectLst/>
                        </a:rPr>
                        <a:t>Un mécanisme d’allègement  a été mis en place </a:t>
                      </a: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extLst>
                  <a:ext uri="{0D108BD9-81ED-4DB2-BD59-A6C34878D82A}">
                    <a16:rowId xmlns:a16="http://schemas.microsoft.com/office/drawing/2014/main" val="1253158657"/>
                  </a:ext>
                </a:extLst>
              </a:tr>
              <a:tr h="69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>
                          <a:effectLst/>
                        </a:rPr>
                        <a:t>4</a:t>
                      </a:r>
                      <a:endParaRPr lang="fr-F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fr-CI" sz="1400" b="1">
                          <a:effectLst/>
                        </a:rPr>
                        <a:t>Capitaliser les données de prestations des AV et autres ASBC dans les ZADS</a:t>
                      </a:r>
                      <a:endParaRPr lang="fr-FR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Décembre 2024</a:t>
                      </a: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DGESS</a:t>
                      </a:r>
                      <a:endParaRPr lang="fr-FR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0%</a:t>
                      </a:r>
                      <a:endParaRPr lang="fr-FR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Non réalisée</a:t>
                      </a:r>
                      <a:endParaRPr lang="fr-F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69" marR="53469" marT="0" marB="0"/>
                </a:tc>
                <a:extLst>
                  <a:ext uri="{0D108BD9-81ED-4DB2-BD59-A6C34878D82A}">
                    <a16:rowId xmlns:a16="http://schemas.microsoft.com/office/drawing/2014/main" val="2528717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15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3CAA938-7261-5EF9-1530-52958561C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fr-FR" b="1" dirty="0"/>
              <a:t>Recommandations </a:t>
            </a:r>
            <a:endParaRPr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02C3EB0B-F875-BCE3-69AD-CBCFE9AC4A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89764"/>
              </p:ext>
            </p:extLst>
          </p:nvPr>
        </p:nvGraphicFramePr>
        <p:xfrm>
          <a:off x="801941" y="1450530"/>
          <a:ext cx="10515604" cy="5407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628">
                  <a:extLst>
                    <a:ext uri="{9D8B030D-6E8A-4147-A177-3AD203B41FA5}">
                      <a16:colId xmlns:a16="http://schemas.microsoft.com/office/drawing/2014/main" val="1418668556"/>
                    </a:ext>
                  </a:extLst>
                </a:gridCol>
                <a:gridCol w="2642692">
                  <a:extLst>
                    <a:ext uri="{9D8B030D-6E8A-4147-A177-3AD203B41FA5}">
                      <a16:colId xmlns:a16="http://schemas.microsoft.com/office/drawing/2014/main" val="1329592236"/>
                    </a:ext>
                  </a:extLst>
                </a:gridCol>
                <a:gridCol w="1058461">
                  <a:extLst>
                    <a:ext uri="{9D8B030D-6E8A-4147-A177-3AD203B41FA5}">
                      <a16:colId xmlns:a16="http://schemas.microsoft.com/office/drawing/2014/main" val="1246066455"/>
                    </a:ext>
                  </a:extLst>
                </a:gridCol>
                <a:gridCol w="1534248">
                  <a:extLst>
                    <a:ext uri="{9D8B030D-6E8A-4147-A177-3AD203B41FA5}">
                      <a16:colId xmlns:a16="http://schemas.microsoft.com/office/drawing/2014/main" val="766016708"/>
                    </a:ext>
                  </a:extLst>
                </a:gridCol>
                <a:gridCol w="1167496">
                  <a:extLst>
                    <a:ext uri="{9D8B030D-6E8A-4147-A177-3AD203B41FA5}">
                      <a16:colId xmlns:a16="http://schemas.microsoft.com/office/drawing/2014/main" val="971530107"/>
                    </a:ext>
                  </a:extLst>
                </a:gridCol>
                <a:gridCol w="1002507">
                  <a:extLst>
                    <a:ext uri="{9D8B030D-6E8A-4147-A177-3AD203B41FA5}">
                      <a16:colId xmlns:a16="http://schemas.microsoft.com/office/drawing/2014/main" val="421333493"/>
                    </a:ext>
                  </a:extLst>
                </a:gridCol>
                <a:gridCol w="2833572">
                  <a:extLst>
                    <a:ext uri="{9D8B030D-6E8A-4147-A177-3AD203B41FA5}">
                      <a16:colId xmlns:a16="http://schemas.microsoft.com/office/drawing/2014/main" val="432530502"/>
                    </a:ext>
                  </a:extLst>
                </a:gridCol>
              </a:tblGrid>
              <a:tr h="65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85" marR="53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Recommandations 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85" marR="53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Échéances 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85" marR="53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État de mis en œuvre de la recommandation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85" marR="53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Structure responsable 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85" marR="53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Niveau de réalisation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85" marR="536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600" b="1">
                          <a:effectLst/>
                        </a:rPr>
                        <a:t>Observations 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85" marR="53685" marT="0" marB="0"/>
                </a:tc>
                <a:extLst>
                  <a:ext uri="{0D108BD9-81ED-4DB2-BD59-A6C34878D82A}">
                    <a16:rowId xmlns:a16="http://schemas.microsoft.com/office/drawing/2014/main" val="3782844862"/>
                  </a:ext>
                </a:extLst>
              </a:tr>
              <a:tr h="1557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53685" marR="5368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Accélérer l’effectivité de la gratuité chez les personnes âgées et les examens biologiques des PVVIH. 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Juin 2024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Partiellement réalisée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RFS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Projet d’arrêté déjà pris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Intégration dans la FIS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Validation du manuel de procédures pour prendre en compte les VIH 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réunion du COS prévu en mars devrait valider tous les documents pour permettre l’opérationnalisation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023865"/>
                  </a:ext>
                </a:extLst>
              </a:tr>
              <a:tr h="12815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53685" marR="5368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Accélérer la mise en fonction des infrastructures déjà achevées (16 CM transformés, CMA de </a:t>
                      </a:r>
                      <a:r>
                        <a:rPr lang="fr-CI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Manni</a:t>
                      </a: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Centre de cancérologie de Ouaga, CMA de Po)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Décembre 202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réalisée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DGF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fr-FR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Mani: 95% 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CSPS transformés en attente d’équipements afin d’être opérationnels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première phase du centre de Cancérologie de </a:t>
                      </a:r>
                      <a:r>
                        <a:rPr lang="fr-CI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Tengandogo</a:t>
                      </a: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est achevée, mais non encore mise en fonction. 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685" marR="53685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727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67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2504CF60-7873-3A04-1DC0-4FCE2144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fr-FR" b="1" dirty="0"/>
              <a:t>Recommandations </a:t>
            </a:r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13978E3-835B-2F84-26D6-F08873F7F6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107987"/>
              </p:ext>
            </p:extLst>
          </p:nvPr>
        </p:nvGraphicFramePr>
        <p:xfrm>
          <a:off x="801942" y="1413128"/>
          <a:ext cx="10515603" cy="5302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348">
                  <a:extLst>
                    <a:ext uri="{9D8B030D-6E8A-4147-A177-3AD203B41FA5}">
                      <a16:colId xmlns:a16="http://schemas.microsoft.com/office/drawing/2014/main" val="2421798974"/>
                    </a:ext>
                  </a:extLst>
                </a:gridCol>
                <a:gridCol w="1827330">
                  <a:extLst>
                    <a:ext uri="{9D8B030D-6E8A-4147-A177-3AD203B41FA5}">
                      <a16:colId xmlns:a16="http://schemas.microsoft.com/office/drawing/2014/main" val="735400323"/>
                    </a:ext>
                  </a:extLst>
                </a:gridCol>
                <a:gridCol w="1010192">
                  <a:extLst>
                    <a:ext uri="{9D8B030D-6E8A-4147-A177-3AD203B41FA5}">
                      <a16:colId xmlns:a16="http://schemas.microsoft.com/office/drawing/2014/main" val="3807874365"/>
                    </a:ext>
                  </a:extLst>
                </a:gridCol>
                <a:gridCol w="1714366">
                  <a:extLst>
                    <a:ext uri="{9D8B030D-6E8A-4147-A177-3AD203B41FA5}">
                      <a16:colId xmlns:a16="http://schemas.microsoft.com/office/drawing/2014/main" val="2297469467"/>
                    </a:ext>
                  </a:extLst>
                </a:gridCol>
                <a:gridCol w="1116863">
                  <a:extLst>
                    <a:ext uri="{9D8B030D-6E8A-4147-A177-3AD203B41FA5}">
                      <a16:colId xmlns:a16="http://schemas.microsoft.com/office/drawing/2014/main" val="3843145792"/>
                    </a:ext>
                  </a:extLst>
                </a:gridCol>
                <a:gridCol w="1175392">
                  <a:extLst>
                    <a:ext uri="{9D8B030D-6E8A-4147-A177-3AD203B41FA5}">
                      <a16:colId xmlns:a16="http://schemas.microsoft.com/office/drawing/2014/main" val="4226415993"/>
                    </a:ext>
                  </a:extLst>
                </a:gridCol>
                <a:gridCol w="3127112">
                  <a:extLst>
                    <a:ext uri="{9D8B030D-6E8A-4147-A177-3AD203B41FA5}">
                      <a16:colId xmlns:a16="http://schemas.microsoft.com/office/drawing/2014/main" val="2906049051"/>
                    </a:ext>
                  </a:extLst>
                </a:gridCol>
              </a:tblGrid>
              <a:tr h="4327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Recommandations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Échéances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État de mis en œuvre de la recommandation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Structure responsable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Niveau de réalisation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Observations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2399259309"/>
                  </a:ext>
                </a:extLst>
              </a:tr>
              <a:tr h="1444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Assurer l’extension du WHOPEN dans 50% des FS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Décembre 2023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Partiellement réalisée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DGSHP</a:t>
                      </a:r>
                      <a:endParaRPr lang="fr-FR" sz="12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>
                          <a:effectLst/>
                        </a:rPr>
                        <a:t>30%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>
                          <a:effectLst/>
                        </a:rPr>
                        <a:t>(14,3 % des FS pour un cout de FCFA</a:t>
                      </a:r>
                      <a:endParaRPr lang="fr-FR" sz="1200" b="1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>
                          <a:effectLst/>
                        </a:rPr>
                        <a:t>541 agents de santé formés dans les 7 DS, 1026 ASBC formés et 198 glycomètres achetés soit un montant de 65 millions.</a:t>
                      </a:r>
                      <a:endParaRPr lang="fr-FR" sz="1200" b="1">
                        <a:effectLst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280411808"/>
                  </a:ext>
                </a:extLst>
              </a:tr>
              <a:tr h="2361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Mettre en œuvre des actions concrètes pour la promotion de l’hygiène publique et de l’hygiène de vie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Décembre 2023</a:t>
                      </a:r>
                      <a:endParaRPr lang="fr-FR" sz="12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Réalisée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DGSHP</a:t>
                      </a:r>
                      <a:endParaRPr lang="fr-FR" sz="12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20%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Sortie pilote des membres de la Police de l’hygiène publique pour des actions de sensibilisation sur l’hygiène et l’assainissement du cadre de vie, dans les marchés et </a:t>
                      </a: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yaars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ville de Ouagadougou dans le cadre de l’intensification de la lutte contre la dengue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- Désignation des différents membres de la </a:t>
                      </a: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Police</a:t>
                      </a:r>
                      <a:r>
                        <a:rPr lang="fr-CI" sz="1400" b="1" dirty="0">
                          <a:effectLst/>
                        </a:rPr>
                        <a:t> de l’hygiène publique des ministères concernés (MSHP, MATDS, MEEA, MRAAH)</a:t>
                      </a:r>
                      <a:endParaRPr lang="fr-FR" sz="1200" b="1" dirty="0">
                        <a:effectLst/>
                      </a:endParaRP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1515171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16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81A7F9-09C4-0841-E1AA-C64D87750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90BB0F-1FCE-247E-90E2-324FD7C25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6F55F06C-2348-6659-0D68-C6806F8AD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fr-FR" b="1" dirty="0"/>
              <a:t>Recommandations </a:t>
            </a:r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33A61CE-01EA-85ED-1C27-41DB8554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928AB3-991F-A5B2-0DCB-252DE36F4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8CD6FD43-E378-592D-1835-81AAC71B4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745045"/>
              </p:ext>
            </p:extLst>
          </p:nvPr>
        </p:nvGraphicFramePr>
        <p:xfrm>
          <a:off x="801942" y="1413128"/>
          <a:ext cx="10515603" cy="5302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348">
                  <a:extLst>
                    <a:ext uri="{9D8B030D-6E8A-4147-A177-3AD203B41FA5}">
                      <a16:colId xmlns:a16="http://schemas.microsoft.com/office/drawing/2014/main" val="2421798974"/>
                    </a:ext>
                  </a:extLst>
                </a:gridCol>
                <a:gridCol w="1827330">
                  <a:extLst>
                    <a:ext uri="{9D8B030D-6E8A-4147-A177-3AD203B41FA5}">
                      <a16:colId xmlns:a16="http://schemas.microsoft.com/office/drawing/2014/main" val="735400323"/>
                    </a:ext>
                  </a:extLst>
                </a:gridCol>
                <a:gridCol w="1010192">
                  <a:extLst>
                    <a:ext uri="{9D8B030D-6E8A-4147-A177-3AD203B41FA5}">
                      <a16:colId xmlns:a16="http://schemas.microsoft.com/office/drawing/2014/main" val="3807874365"/>
                    </a:ext>
                  </a:extLst>
                </a:gridCol>
                <a:gridCol w="1714366">
                  <a:extLst>
                    <a:ext uri="{9D8B030D-6E8A-4147-A177-3AD203B41FA5}">
                      <a16:colId xmlns:a16="http://schemas.microsoft.com/office/drawing/2014/main" val="2297469467"/>
                    </a:ext>
                  </a:extLst>
                </a:gridCol>
                <a:gridCol w="1116863">
                  <a:extLst>
                    <a:ext uri="{9D8B030D-6E8A-4147-A177-3AD203B41FA5}">
                      <a16:colId xmlns:a16="http://schemas.microsoft.com/office/drawing/2014/main" val="3843145792"/>
                    </a:ext>
                  </a:extLst>
                </a:gridCol>
                <a:gridCol w="1175392">
                  <a:extLst>
                    <a:ext uri="{9D8B030D-6E8A-4147-A177-3AD203B41FA5}">
                      <a16:colId xmlns:a16="http://schemas.microsoft.com/office/drawing/2014/main" val="4226415993"/>
                    </a:ext>
                  </a:extLst>
                </a:gridCol>
                <a:gridCol w="3127112">
                  <a:extLst>
                    <a:ext uri="{9D8B030D-6E8A-4147-A177-3AD203B41FA5}">
                      <a16:colId xmlns:a16="http://schemas.microsoft.com/office/drawing/2014/main" val="2906049051"/>
                    </a:ext>
                  </a:extLst>
                </a:gridCol>
              </a:tblGrid>
              <a:tr h="4327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Recommandations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Échéances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État de mis en œuvre de la recommandation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Structure responsable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Niveau de réalisation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Observations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2399259309"/>
                  </a:ext>
                </a:extLst>
              </a:tr>
              <a:tr h="1444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Assurer l’extension du WHOPEN dans 50% des FS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Décembre 2024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Partiellement réalisée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DGSHP</a:t>
                      </a:r>
                      <a:endParaRPr lang="fr-FR" sz="12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>
                          <a:effectLst/>
                        </a:rPr>
                        <a:t>30%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>
                          <a:effectLst/>
                        </a:rPr>
                        <a:t>(14,3 % des FS pour un cout de FCFA</a:t>
                      </a:r>
                      <a:endParaRPr lang="fr-FR" sz="1200" b="1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>
                          <a:effectLst/>
                        </a:rPr>
                        <a:t>541 agents de santé formés dans les 7 DS, 1026 ASBC formés et 198 glycomètres achetés soit un montant de 65 millions.</a:t>
                      </a:r>
                      <a:endParaRPr lang="fr-FR" sz="1200" b="1">
                        <a:effectLst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280411808"/>
                  </a:ext>
                </a:extLst>
              </a:tr>
              <a:tr h="2361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Mettre en œuvre des actions concrètes pour la promotion de l’hygiène publique et de l’hygiène de vie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</a:rPr>
                        <a:t>Juillet 2024</a:t>
                      </a:r>
                      <a:endParaRPr lang="fr-FR" sz="12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 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Réalisée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DGSHP</a:t>
                      </a:r>
                      <a:endParaRPr lang="fr-FR" sz="1200" b="1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20%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Sortie pilote des membres de la Police de l’hygiène publique pour des actions de sensibilisation sur l’hygiène et l’assainissement du cadre de vie, dans les marchés et </a:t>
                      </a: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yaars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ville de Ouagadougou dans le cadre de l’intensification de la lutte contre la dengue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dirty="0">
                          <a:effectLst/>
                        </a:rPr>
                        <a:t>- Désignation des différents membres de la </a:t>
                      </a: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Police</a:t>
                      </a:r>
                      <a:r>
                        <a:rPr lang="fr-CI" sz="1400" b="1" dirty="0">
                          <a:effectLst/>
                        </a:rPr>
                        <a:t> de l’hygiène publique des ministères concernés (MSHP, MATDS, MEEA, MRAAH)</a:t>
                      </a:r>
                      <a:endParaRPr lang="fr-FR" sz="1200" b="1" dirty="0">
                        <a:effectLst/>
                      </a:endParaRP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1515171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42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DBAD3B-4B03-EF39-4789-2914E0D30B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02BECB9-DC8D-802E-B37B-A7BE98A3C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BD7B6328-E5DA-B237-D62B-BA1E021B7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fr-FR" b="1" dirty="0"/>
              <a:t>Recommandations </a:t>
            </a:r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4F6579A-BF98-0436-C34A-0F11A3731D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5F3121-5079-4652-F9E2-19F1B73E6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C0FFA8FC-526B-A311-6115-678EF9521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042805"/>
              </p:ext>
            </p:extLst>
          </p:nvPr>
        </p:nvGraphicFramePr>
        <p:xfrm>
          <a:off x="801942" y="1413128"/>
          <a:ext cx="10515603" cy="5391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348">
                  <a:extLst>
                    <a:ext uri="{9D8B030D-6E8A-4147-A177-3AD203B41FA5}">
                      <a16:colId xmlns:a16="http://schemas.microsoft.com/office/drawing/2014/main" val="2421798974"/>
                    </a:ext>
                  </a:extLst>
                </a:gridCol>
                <a:gridCol w="1827330">
                  <a:extLst>
                    <a:ext uri="{9D8B030D-6E8A-4147-A177-3AD203B41FA5}">
                      <a16:colId xmlns:a16="http://schemas.microsoft.com/office/drawing/2014/main" val="735400323"/>
                    </a:ext>
                  </a:extLst>
                </a:gridCol>
                <a:gridCol w="1010192">
                  <a:extLst>
                    <a:ext uri="{9D8B030D-6E8A-4147-A177-3AD203B41FA5}">
                      <a16:colId xmlns:a16="http://schemas.microsoft.com/office/drawing/2014/main" val="3807874365"/>
                    </a:ext>
                  </a:extLst>
                </a:gridCol>
                <a:gridCol w="1714366">
                  <a:extLst>
                    <a:ext uri="{9D8B030D-6E8A-4147-A177-3AD203B41FA5}">
                      <a16:colId xmlns:a16="http://schemas.microsoft.com/office/drawing/2014/main" val="2297469467"/>
                    </a:ext>
                  </a:extLst>
                </a:gridCol>
                <a:gridCol w="1116863">
                  <a:extLst>
                    <a:ext uri="{9D8B030D-6E8A-4147-A177-3AD203B41FA5}">
                      <a16:colId xmlns:a16="http://schemas.microsoft.com/office/drawing/2014/main" val="3843145792"/>
                    </a:ext>
                  </a:extLst>
                </a:gridCol>
                <a:gridCol w="1175392">
                  <a:extLst>
                    <a:ext uri="{9D8B030D-6E8A-4147-A177-3AD203B41FA5}">
                      <a16:colId xmlns:a16="http://schemas.microsoft.com/office/drawing/2014/main" val="4226415993"/>
                    </a:ext>
                  </a:extLst>
                </a:gridCol>
                <a:gridCol w="3127112">
                  <a:extLst>
                    <a:ext uri="{9D8B030D-6E8A-4147-A177-3AD203B41FA5}">
                      <a16:colId xmlns:a16="http://schemas.microsoft.com/office/drawing/2014/main" val="2906049051"/>
                    </a:ext>
                  </a:extLst>
                </a:gridCol>
              </a:tblGrid>
              <a:tr h="64137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Recommandations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Échéances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État de mis en œuvre de la recommandation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Structure responsable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Niveau de réalisation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Observations 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2399259309"/>
                  </a:ext>
                </a:extLst>
              </a:tr>
              <a:tr h="1165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Prendre en compte dans le rapport de performance, la situation de tous les financements issus des partenaires (un tableau en annexe)</a:t>
                      </a: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Décembre 2024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DGSHP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L’outil de cartographie des dépenses de santé sera mis à profit pour collecter les données semestrielles </a:t>
                      </a: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280411808"/>
                  </a:ext>
                </a:extLst>
              </a:tr>
              <a:tr h="7165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>
                          <a:effectLst/>
                        </a:rPr>
                        <a:t> </a:t>
                      </a: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Réviser le PASD pour prendre en compte les évènements majeurs survenus au cours de la période de revue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Continue à partir de Juillet 2024</a:t>
                      </a: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DGESS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I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Nouvelle recommandation</a:t>
                      </a: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1515171121"/>
                  </a:ext>
                </a:extLst>
              </a:tr>
              <a:tr h="1995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Redynamiser les équipes fonctionnelles </a:t>
                      </a: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Continue à partir de Mars 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DGESS</a:t>
                      </a: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39862" marR="39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</a:rPr>
                        <a:t>Nouvelle recommandation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</a:rPr>
                        <a:t>Rencontres mensuelles des 7 équipes fonctionnelles</a:t>
                      </a:r>
                    </a:p>
                  </a:txBody>
                  <a:tcPr marL="39862" marR="39862" marT="0" marB="0"/>
                </a:tc>
                <a:extLst>
                  <a:ext uri="{0D108BD9-81ED-4DB2-BD59-A6C34878D82A}">
                    <a16:rowId xmlns:a16="http://schemas.microsoft.com/office/drawing/2014/main" val="147861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3301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1C1E942-497B-4220-8E34-7CE8DF8051A2}">
  <we:reference id="wa200005566" version="3.0.0.1" store="fr-FR" storeType="OMEX"/>
  <we:alternateReferences>
    <we:reference id="wa200005566" version="3.0.0.1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852</Words>
  <Application>Microsoft Office PowerPoint</Application>
  <PresentationFormat>Grand écran</PresentationFormat>
  <Paragraphs>161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Wingdings</vt:lpstr>
      <vt:lpstr>Thème Office</vt:lpstr>
      <vt:lpstr>RECOMMANDATIONS  DU CSD S1 2024</vt:lpstr>
      <vt:lpstr>Recommandations </vt:lpstr>
      <vt:lpstr>Recommandations </vt:lpstr>
      <vt:lpstr>Recommandations </vt:lpstr>
      <vt:lpstr>Recommandations </vt:lpstr>
      <vt:lpstr>Recommandations </vt:lpstr>
      <vt:lpstr>Recommandations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ETAT DE MISE EN ŒUVRE DES RECOMMANDATIONS DU CSD S2 2023</dc:title>
  <dc:creator>TASSEMBEDO Mahamadi</dc:creator>
  <cp:lastModifiedBy>TASSEMBEDO Mahamadi</cp:lastModifiedBy>
  <cp:revision>5</cp:revision>
  <cp:lastPrinted>2024-03-01T09:07:39Z</cp:lastPrinted>
  <dcterms:created xsi:type="dcterms:W3CDTF">2024-02-27T12:47:17Z</dcterms:created>
  <dcterms:modified xsi:type="dcterms:W3CDTF">2024-03-05T01:21:45Z</dcterms:modified>
</cp:coreProperties>
</file>